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handoutMasterIdLst>
    <p:handoutMasterId r:id="rId37"/>
  </p:handoutMasterIdLst>
  <p:sldIdLst>
    <p:sldId id="350" r:id="rId2"/>
    <p:sldId id="321" r:id="rId3"/>
    <p:sldId id="318" r:id="rId4"/>
    <p:sldId id="322" r:id="rId5"/>
    <p:sldId id="323" r:id="rId6"/>
    <p:sldId id="258" r:id="rId7"/>
    <p:sldId id="260" r:id="rId8"/>
    <p:sldId id="338" r:id="rId9"/>
    <p:sldId id="325" r:id="rId10"/>
    <p:sldId id="340" r:id="rId11"/>
    <p:sldId id="285" r:id="rId12"/>
    <p:sldId id="271" r:id="rId13"/>
    <p:sldId id="282" r:id="rId14"/>
    <p:sldId id="341" r:id="rId15"/>
    <p:sldId id="283" r:id="rId16"/>
    <p:sldId id="342" r:id="rId17"/>
    <p:sldId id="284" r:id="rId18"/>
    <p:sldId id="291" r:id="rId19"/>
    <p:sldId id="329" r:id="rId20"/>
    <p:sldId id="345" r:id="rId21"/>
    <p:sldId id="346" r:id="rId22"/>
    <p:sldId id="343" r:id="rId23"/>
    <p:sldId id="344" r:id="rId24"/>
    <p:sldId id="330" r:id="rId25"/>
    <p:sldId id="331" r:id="rId26"/>
    <p:sldId id="332" r:id="rId27"/>
    <p:sldId id="333" r:id="rId28"/>
    <p:sldId id="347" r:id="rId29"/>
    <p:sldId id="276" r:id="rId30"/>
    <p:sldId id="348" r:id="rId31"/>
    <p:sldId id="349" r:id="rId32"/>
    <p:sldId id="326" r:id="rId33"/>
    <p:sldId id="327" r:id="rId34"/>
    <p:sldId id="32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000099"/>
    <a:srgbClr val="990033"/>
    <a:srgbClr val="CC0000"/>
    <a:srgbClr val="0000FF"/>
    <a:srgbClr val="E2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E983901-C345-4E59-B216-04F50DEED272}" type="datetimeFigureOut">
              <a:rPr lang="en-US"/>
              <a:pPr>
                <a:defRPr/>
              </a:pPr>
              <a:t>7/5/2012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711401-E507-48F6-959D-ABB30E31637E}" type="slidenum">
              <a:rPr lang="en-US"/>
              <a:pPr>
                <a:defRPr/>
              </a:pPr>
              <a:t>‹#›</a:t>
            </a:fld>
            <a:endParaRPr lang="en-US" dirty="0"/>
          </a:p>
        </p:txBody>
      </p:sp>
    </p:spTree>
    <p:extLst>
      <p:ext uri="{BB962C8B-B14F-4D97-AF65-F5344CB8AC3E}">
        <p14:creationId xmlns:p14="http://schemas.microsoft.com/office/powerpoint/2010/main" val="342341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E20A51E-9A3C-42BB-AFE7-A722BCCCD9CF}" type="datetimeFigureOut">
              <a:rPr lang="en-US"/>
              <a:pPr>
                <a:defRPr/>
              </a:pPr>
              <a:t>7/5/2012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FB0E4B-6189-407A-BA53-C26AE39F3E57}" type="slidenum">
              <a:rPr lang="en-US"/>
              <a:pPr>
                <a:defRPr/>
              </a:pPr>
              <a:t>‹#›</a:t>
            </a:fld>
            <a:endParaRPr lang="en-US" dirty="0"/>
          </a:p>
        </p:txBody>
      </p:sp>
    </p:spTree>
    <p:extLst>
      <p:ext uri="{BB962C8B-B14F-4D97-AF65-F5344CB8AC3E}">
        <p14:creationId xmlns:p14="http://schemas.microsoft.com/office/powerpoint/2010/main" val="296497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CCDB2-CA03-458C-88F9-4CFFF4A7190B}" type="slidenum">
              <a:rPr lang="en-US"/>
              <a:pPr fontAlgn="base">
                <a:spcBef>
                  <a:spcPct val="0"/>
                </a:spcBef>
                <a:spcAft>
                  <a:spcPct val="0"/>
                </a:spcAft>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B9387853-054C-403B-8708-B4A2AD6E028D}" type="datetime1">
              <a:rPr lang="en-US"/>
              <a:pPr>
                <a:defRPr/>
              </a:pPr>
              <a:t>7/5/2012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729859-3707-49C4-88BC-559DFFD243A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EC65B2-CB4E-40CB-9C90-8607D44F3759}" type="datetime1">
              <a:rPr lang="en-US"/>
              <a:pPr>
                <a:defRPr/>
              </a:pPr>
              <a:t>7/5/2012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09DB24A-E732-415A-B56F-942B36708C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00003DE-8762-493F-951B-BDD3DA515463}" type="datetime1">
              <a:rPr lang="en-US"/>
              <a:pPr>
                <a:defRPr/>
              </a:pPr>
              <a:t>7/5/2012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BCFE19-2B3A-483C-9114-AD4C9530801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6B3E95E-B747-486F-87D0-3083BB30F381}" type="datetime1">
              <a:rPr lang="en-US"/>
              <a:pPr>
                <a:defRPr/>
              </a:pPr>
              <a:t>7/5/2012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77E9ACF-CCC8-4CC0-9CF0-6CA38EF71D2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5A6A6549-4657-4608-A39E-6186A9AC0107}" type="datetime1">
              <a:rPr lang="en-US"/>
              <a:pPr>
                <a:defRPr/>
              </a:pPr>
              <a:t>7/5/2012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DE2265-B10F-40C0-AB40-2738CC72DE5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DD9DB6-E8AD-48AB-A485-24A226DA7078}" type="datetime1">
              <a:rPr lang="en-US"/>
              <a:pPr>
                <a:defRPr/>
              </a:pPr>
              <a:t>7/5/2012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9A9F052-4C4D-4A74-AC9F-3D58B903A15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8C8B439-CA2E-4417-BE41-8A86C1E45D24}" type="datetime1">
              <a:rPr lang="en-US"/>
              <a:pPr>
                <a:defRPr/>
              </a:pPr>
              <a:t>7/5/2012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00BB72B-E4CF-4096-9219-539959A6E29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BB870C4-D062-45E6-9397-F55B12805F11}" type="datetime1">
              <a:rPr lang="en-US"/>
              <a:pPr>
                <a:defRPr/>
              </a:pPr>
              <a:t>7/5/2012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21A0A7A-F512-485D-92F9-FBCFF76B43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BC9E505-5067-4BBE-905C-04887FBB94A6}" type="datetime1">
              <a:rPr lang="en-US"/>
              <a:pPr>
                <a:defRPr/>
              </a:pPr>
              <a:t>7/5/2012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FA955EB-97FD-48C3-9265-D37497A81F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7C7C20E-7B94-4818-9257-7108C65F5FF7}" type="datetime1">
              <a:rPr lang="en-US"/>
              <a:pPr>
                <a:defRPr/>
              </a:pPr>
              <a:t>7/5/2012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6D726B-2A5E-4094-8183-21E17897407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0A229DB-DE42-40FE-B57B-1CD85C43DE53}" type="datetime1">
              <a:rPr lang="en-US"/>
              <a:pPr>
                <a:defRPr/>
              </a:pPr>
              <a:t>7/5/2012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2F5EC16-1BB9-4089-B014-120604CFEED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22CF6E20-7BC9-47DC-9241-EC58C94C4AB9}" type="datetime1">
              <a:rPr lang="en-US"/>
              <a:pPr>
                <a:defRPr/>
              </a:pPr>
              <a:t>7/5/2012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401FBB81-6CE9-48DB-BFFD-2676244001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nutritionandaging.fiu.edu/creative_solutions/bid_specs.asp" TargetMode="Externa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audrey.mccool@unlv.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solidFill>
            <a:srgbClr val="171796"/>
          </a:solidFill>
          <a:ln w="25400" algn="ctr">
            <a:solidFill>
              <a:srgbClr val="17375E"/>
            </a:solidFill>
            <a:miter lim="800000"/>
            <a:headEnd/>
            <a:tailEnd/>
          </a:ln>
        </p:spPr>
        <p:txBody>
          <a:bodyPr anchor="ctr"/>
          <a:lstStyle/>
          <a:p>
            <a:pPr algn="ctr" fontAlgn="auto">
              <a:spcBef>
                <a:spcPts val="0"/>
              </a:spcBef>
              <a:spcAft>
                <a:spcPts val="0"/>
              </a:spcAft>
              <a:defRPr/>
            </a:pPr>
            <a:endParaRPr lang="en-US" dirty="0">
              <a:solidFill>
                <a:schemeClr val="lt1"/>
              </a:solidFill>
              <a:latin typeface="+mn-lt"/>
            </a:endParaRPr>
          </a:p>
        </p:txBody>
      </p:sp>
      <p:sp>
        <p:nvSpPr>
          <p:cNvPr id="3" name="Rounded Rectangle 2"/>
          <p:cNvSpPr/>
          <p:nvPr/>
        </p:nvSpPr>
        <p:spPr>
          <a:xfrm>
            <a:off x="0" y="-90488"/>
            <a:ext cx="1143000" cy="6858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180" name="TextBox 3"/>
          <p:cNvSpPr txBox="1">
            <a:spLocks noChangeArrowheads="1"/>
          </p:cNvSpPr>
          <p:nvPr/>
        </p:nvSpPr>
        <p:spPr bwMode="auto">
          <a:xfrm rot="-5400000">
            <a:off x="-2233612" y="2530475"/>
            <a:ext cx="5562600" cy="1190625"/>
          </a:xfrm>
          <a:prstGeom prst="rect">
            <a:avLst/>
          </a:prstGeom>
          <a:noFill/>
          <a:ln w="9525">
            <a:noFill/>
            <a:miter lim="800000"/>
            <a:headEnd/>
            <a:tailEnd/>
          </a:ln>
        </p:spPr>
        <p:txBody>
          <a:bodyPr>
            <a:spAutoFit/>
          </a:bodyPr>
          <a:lstStyle/>
          <a:p>
            <a:r>
              <a:rPr lang="en-US" sz="3600" b="1">
                <a:solidFill>
                  <a:srgbClr val="BD3632"/>
                </a:solidFill>
                <a:ea typeface="MS PGothic"/>
                <a:cs typeface="MS PGothic"/>
              </a:rPr>
              <a:t>The National Center for Nutrition Leadership</a:t>
            </a:r>
          </a:p>
        </p:txBody>
      </p:sp>
      <p:sp>
        <p:nvSpPr>
          <p:cNvPr id="50181" name="TextBox 5"/>
          <p:cNvSpPr txBox="1">
            <a:spLocks noChangeArrowheads="1"/>
          </p:cNvSpPr>
          <p:nvPr/>
        </p:nvSpPr>
        <p:spPr bwMode="auto">
          <a:xfrm>
            <a:off x="1676400" y="533400"/>
            <a:ext cx="7162800" cy="1431925"/>
          </a:xfrm>
          <a:prstGeom prst="rect">
            <a:avLst/>
          </a:prstGeom>
          <a:noFill/>
          <a:ln w="9525">
            <a:noFill/>
            <a:miter lim="800000"/>
            <a:headEnd/>
            <a:tailEnd/>
          </a:ln>
        </p:spPr>
        <p:txBody>
          <a:bodyPr>
            <a:spAutoFit/>
          </a:bodyPr>
          <a:lstStyle/>
          <a:p>
            <a:pPr algn="ctr"/>
            <a:r>
              <a:rPr lang="en-US" sz="4400">
                <a:solidFill>
                  <a:schemeClr val="bg1"/>
                </a:solidFill>
                <a:latin typeface="Calibri" pitchFamily="34" charset="0"/>
                <a:ea typeface="MS PGothic"/>
                <a:cs typeface="MS PGothic"/>
              </a:rPr>
              <a:t>Effective Cost Management for Today’s Economy – Part IV</a:t>
            </a:r>
          </a:p>
        </p:txBody>
      </p:sp>
      <p:sp>
        <p:nvSpPr>
          <p:cNvPr id="50182" name="TextBox 6"/>
          <p:cNvSpPr txBox="1">
            <a:spLocks noChangeArrowheads="1"/>
          </p:cNvSpPr>
          <p:nvPr/>
        </p:nvSpPr>
        <p:spPr bwMode="auto">
          <a:xfrm>
            <a:off x="2362200" y="2057400"/>
            <a:ext cx="5467350" cy="915988"/>
          </a:xfrm>
          <a:prstGeom prst="rect">
            <a:avLst/>
          </a:prstGeom>
          <a:noFill/>
          <a:ln w="9525">
            <a:noFill/>
            <a:miter lim="800000"/>
            <a:headEnd/>
            <a:tailEnd/>
          </a:ln>
        </p:spPr>
        <p:txBody>
          <a:bodyPr>
            <a:spAutoFit/>
          </a:bodyPr>
          <a:lstStyle/>
          <a:p>
            <a:pPr algn="ctr"/>
            <a:r>
              <a:rPr lang="en-US">
                <a:solidFill>
                  <a:schemeClr val="bg1"/>
                </a:solidFill>
                <a:latin typeface="Calibri" pitchFamily="34" charset="0"/>
                <a:ea typeface="MS PGothic"/>
                <a:cs typeface="MS PGothic"/>
              </a:rPr>
              <a:t>September 28 , 2010</a:t>
            </a:r>
            <a:br>
              <a:rPr lang="en-US">
                <a:solidFill>
                  <a:schemeClr val="bg1"/>
                </a:solidFill>
                <a:latin typeface="Calibri" pitchFamily="34" charset="0"/>
                <a:ea typeface="MS PGothic"/>
                <a:cs typeface="MS PGothic"/>
              </a:rPr>
            </a:br>
            <a:endParaRPr lang="en-US">
              <a:solidFill>
                <a:schemeClr val="bg1"/>
              </a:solidFill>
              <a:latin typeface="Calibri" pitchFamily="34" charset="0"/>
              <a:ea typeface="MS PGothic"/>
              <a:cs typeface="MS PGothic"/>
            </a:endParaRPr>
          </a:p>
          <a:p>
            <a:pPr algn="ctr"/>
            <a:r>
              <a:rPr lang="en-US" i="1">
                <a:solidFill>
                  <a:schemeClr val="bg1"/>
                </a:solidFill>
                <a:latin typeface="Calibri" pitchFamily="34" charset="0"/>
                <a:ea typeface="MS PGothic"/>
                <a:cs typeface="MS PGothic"/>
              </a:rPr>
              <a:t>We will start at 2:30 PM. Please mute your phones #6</a:t>
            </a:r>
          </a:p>
        </p:txBody>
      </p:sp>
      <p:sp>
        <p:nvSpPr>
          <p:cNvPr id="50183" name="TextBox 8"/>
          <p:cNvSpPr txBox="1">
            <a:spLocks noChangeArrowheads="1"/>
          </p:cNvSpPr>
          <p:nvPr/>
        </p:nvSpPr>
        <p:spPr bwMode="auto">
          <a:xfrm>
            <a:off x="2514600" y="3200400"/>
            <a:ext cx="1752600" cy="366713"/>
          </a:xfrm>
          <a:prstGeom prst="rect">
            <a:avLst/>
          </a:prstGeom>
          <a:noFill/>
          <a:ln w="9525">
            <a:noFill/>
            <a:miter lim="800000"/>
            <a:headEnd/>
            <a:tailEnd/>
          </a:ln>
        </p:spPr>
        <p:txBody>
          <a:bodyPr>
            <a:spAutoFit/>
          </a:bodyPr>
          <a:lstStyle/>
          <a:p>
            <a:pPr algn="ctr"/>
            <a:r>
              <a:rPr lang="en-US">
                <a:solidFill>
                  <a:schemeClr val="bg1"/>
                </a:solidFill>
                <a:latin typeface="Calibri" pitchFamily="34" charset="0"/>
                <a:ea typeface="MS PGothic"/>
                <a:cs typeface="MS PGothic"/>
              </a:rPr>
              <a:t>Presenter</a:t>
            </a:r>
          </a:p>
        </p:txBody>
      </p:sp>
      <p:sp>
        <p:nvSpPr>
          <p:cNvPr id="50184" name="TextBox 9"/>
          <p:cNvSpPr txBox="1">
            <a:spLocks noChangeArrowheads="1"/>
          </p:cNvSpPr>
          <p:nvPr/>
        </p:nvSpPr>
        <p:spPr bwMode="auto">
          <a:xfrm>
            <a:off x="1524000" y="5791200"/>
            <a:ext cx="3505200" cy="641350"/>
          </a:xfrm>
          <a:prstGeom prst="rect">
            <a:avLst/>
          </a:prstGeom>
          <a:noFill/>
          <a:ln w="9525">
            <a:noFill/>
            <a:miter lim="800000"/>
            <a:headEnd/>
            <a:tailEnd/>
          </a:ln>
        </p:spPr>
        <p:txBody>
          <a:bodyPr>
            <a:spAutoFit/>
          </a:bodyPr>
          <a:lstStyle/>
          <a:p>
            <a:pPr algn="ctr"/>
            <a:r>
              <a:rPr lang="en-US">
                <a:solidFill>
                  <a:schemeClr val="bg1"/>
                </a:solidFill>
                <a:latin typeface="Calibri" pitchFamily="34" charset="0"/>
                <a:ea typeface="MS PGothic"/>
                <a:cs typeface="MS PGothic"/>
              </a:rPr>
              <a:t>Audrey McCool </a:t>
            </a:r>
          </a:p>
          <a:p>
            <a:pPr algn="ctr"/>
            <a:endParaRPr lang="en-US">
              <a:solidFill>
                <a:schemeClr val="bg1"/>
              </a:solidFill>
            </a:endParaRPr>
          </a:p>
        </p:txBody>
      </p:sp>
      <p:sp>
        <p:nvSpPr>
          <p:cNvPr id="50185" name="TextBox 12"/>
          <p:cNvSpPr txBox="1">
            <a:spLocks noChangeArrowheads="1"/>
          </p:cNvSpPr>
          <p:nvPr/>
        </p:nvSpPr>
        <p:spPr bwMode="auto">
          <a:xfrm>
            <a:off x="6096000" y="3200400"/>
            <a:ext cx="1676400" cy="366713"/>
          </a:xfrm>
          <a:prstGeom prst="rect">
            <a:avLst/>
          </a:prstGeom>
          <a:noFill/>
          <a:ln w="9525">
            <a:noFill/>
            <a:miter lim="800000"/>
            <a:headEnd/>
            <a:tailEnd/>
          </a:ln>
        </p:spPr>
        <p:txBody>
          <a:bodyPr>
            <a:spAutoFit/>
          </a:bodyPr>
          <a:lstStyle/>
          <a:p>
            <a:pPr algn="ctr"/>
            <a:r>
              <a:rPr lang="en-US">
                <a:solidFill>
                  <a:schemeClr val="bg1"/>
                </a:solidFill>
                <a:latin typeface="Calibri" pitchFamily="34" charset="0"/>
                <a:ea typeface="MS PGothic"/>
                <a:cs typeface="MS PGothic"/>
              </a:rPr>
              <a:t>Moderator</a:t>
            </a:r>
          </a:p>
        </p:txBody>
      </p:sp>
      <p:sp>
        <p:nvSpPr>
          <p:cNvPr id="50186" name="TextBox 13"/>
          <p:cNvSpPr txBox="1">
            <a:spLocks noChangeArrowheads="1"/>
          </p:cNvSpPr>
          <p:nvPr/>
        </p:nvSpPr>
        <p:spPr bwMode="auto">
          <a:xfrm>
            <a:off x="5486400" y="5715000"/>
            <a:ext cx="3048000" cy="641350"/>
          </a:xfrm>
          <a:prstGeom prst="rect">
            <a:avLst/>
          </a:prstGeom>
          <a:noFill/>
          <a:ln w="9525">
            <a:noFill/>
            <a:miter lim="800000"/>
            <a:headEnd/>
            <a:tailEnd/>
          </a:ln>
        </p:spPr>
        <p:txBody>
          <a:bodyPr>
            <a:spAutoFit/>
          </a:bodyPr>
          <a:lstStyle/>
          <a:p>
            <a:pPr algn="ctr"/>
            <a:r>
              <a:rPr lang="en-US">
                <a:solidFill>
                  <a:schemeClr val="bg1"/>
                </a:solidFill>
                <a:latin typeface="Calibri" pitchFamily="34" charset="0"/>
                <a:ea typeface="MS PGothic"/>
                <a:cs typeface="MS PGothic"/>
              </a:rPr>
              <a:t>Magda Hageman-Apol</a:t>
            </a:r>
            <a:br>
              <a:rPr lang="en-US">
                <a:solidFill>
                  <a:schemeClr val="bg1"/>
                </a:solidFill>
                <a:latin typeface="Calibri" pitchFamily="34" charset="0"/>
                <a:ea typeface="MS PGothic"/>
                <a:cs typeface="MS PGothic"/>
              </a:rPr>
            </a:br>
            <a:endParaRPr lang="en-US">
              <a:solidFill>
                <a:schemeClr val="bg1"/>
              </a:solidFill>
              <a:latin typeface="Calibri" pitchFamily="34" charset="0"/>
              <a:ea typeface="MS PGothic"/>
              <a:cs typeface="MS PGothic"/>
            </a:endParaRPr>
          </a:p>
        </p:txBody>
      </p:sp>
      <p:pic>
        <p:nvPicPr>
          <p:cNvPr id="50187" name="Picture 12" descr="photo MHA"/>
          <p:cNvPicPr>
            <a:picLocks noChangeAspect="1" noChangeArrowheads="1"/>
          </p:cNvPicPr>
          <p:nvPr/>
        </p:nvPicPr>
        <p:blipFill>
          <a:blip r:embed="rId2"/>
          <a:srcRect/>
          <a:stretch>
            <a:fillRect/>
          </a:stretch>
        </p:blipFill>
        <p:spPr bwMode="auto">
          <a:xfrm>
            <a:off x="5943600" y="3810000"/>
            <a:ext cx="1981200" cy="1657350"/>
          </a:xfrm>
          <a:prstGeom prst="rect">
            <a:avLst/>
          </a:prstGeom>
          <a:noFill/>
          <a:ln w="9525">
            <a:noFill/>
            <a:miter lim="800000"/>
            <a:headEnd/>
            <a:tailEnd/>
          </a:ln>
        </p:spPr>
      </p:pic>
      <p:pic>
        <p:nvPicPr>
          <p:cNvPr id="50188" name="Picture 12" descr="Audrey Official1 UNLV Photo"/>
          <p:cNvPicPr>
            <a:picLocks noChangeAspect="1" noChangeArrowheads="1"/>
          </p:cNvPicPr>
          <p:nvPr/>
        </p:nvPicPr>
        <p:blipFill>
          <a:blip r:embed="rId3"/>
          <a:srcRect/>
          <a:stretch>
            <a:fillRect/>
          </a:stretch>
        </p:blipFill>
        <p:spPr bwMode="auto">
          <a:xfrm>
            <a:off x="2743200" y="3810000"/>
            <a:ext cx="1490663" cy="169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eaLnBrk="1" fontAlgn="auto" hangingPunct="1">
              <a:spcAft>
                <a:spcPts val="0"/>
              </a:spcAft>
              <a:defRPr/>
            </a:pPr>
            <a:r>
              <a:rPr lang="en-US" sz="5400" dirty="0" smtClean="0">
                <a:solidFill>
                  <a:schemeClr val="accent6">
                    <a:lumMod val="75000"/>
                  </a:schemeClr>
                </a:solidFill>
              </a:rPr>
              <a:t>Contracting</a:t>
            </a:r>
            <a:endParaRPr lang="en-US" sz="54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sz="3200" b="1" dirty="0" smtClean="0">
                <a:solidFill>
                  <a:schemeClr val="accent3">
                    <a:lumMod val="50000"/>
                  </a:schemeClr>
                </a:solidFill>
              </a:rPr>
              <a:t>May think of contracting as process for purchasing SERVICES – for example,</a:t>
            </a:r>
          </a:p>
          <a:p>
            <a:pPr marL="868680" lvl="1" indent="-283464" eaLnBrk="1" fontAlgn="auto" hangingPunct="1">
              <a:spcAft>
                <a:spcPts val="0"/>
              </a:spcAft>
              <a:buFont typeface="Wingdings 2"/>
              <a:buChar char=""/>
              <a:defRPr/>
            </a:pPr>
            <a:r>
              <a:rPr lang="en-US" sz="2800" b="1" dirty="0" smtClean="0">
                <a:solidFill>
                  <a:schemeClr val="accent3">
                    <a:lumMod val="50000"/>
                  </a:schemeClr>
                </a:solidFill>
              </a:rPr>
              <a:t>Meal production services</a:t>
            </a:r>
          </a:p>
          <a:p>
            <a:pPr marL="868680" lvl="1" indent="-283464" eaLnBrk="1" fontAlgn="auto" hangingPunct="1">
              <a:spcAft>
                <a:spcPts val="0"/>
              </a:spcAft>
              <a:buFont typeface="Wingdings 2"/>
              <a:buChar char=""/>
              <a:defRPr/>
            </a:pPr>
            <a:r>
              <a:rPr lang="en-US" sz="2800" b="1" dirty="0" smtClean="0">
                <a:solidFill>
                  <a:schemeClr val="accent3">
                    <a:lumMod val="50000"/>
                  </a:schemeClr>
                </a:solidFill>
              </a:rPr>
              <a:t>Meal packaging services</a:t>
            </a:r>
          </a:p>
          <a:p>
            <a:pPr marL="868680" lvl="1" indent="-283464" eaLnBrk="1" fontAlgn="auto" hangingPunct="1">
              <a:spcAft>
                <a:spcPts val="0"/>
              </a:spcAft>
              <a:buFont typeface="Wingdings 2"/>
              <a:buChar char=""/>
              <a:defRPr/>
            </a:pPr>
            <a:r>
              <a:rPr lang="en-US" sz="2800" b="1" dirty="0" smtClean="0">
                <a:solidFill>
                  <a:schemeClr val="accent3">
                    <a:lumMod val="50000"/>
                  </a:schemeClr>
                </a:solidFill>
              </a:rPr>
              <a:t>Cleaning or pest control services</a:t>
            </a:r>
          </a:p>
          <a:p>
            <a:pPr marL="548640" indent="-411480" eaLnBrk="1" fontAlgn="auto" hangingPunct="1">
              <a:spcAft>
                <a:spcPts val="0"/>
              </a:spcAft>
              <a:buClr>
                <a:schemeClr val="tx1">
                  <a:shade val="95000"/>
                </a:schemeClr>
              </a:buClr>
              <a:buFont typeface="Wingdings 2"/>
              <a:buChar char=""/>
              <a:defRPr/>
            </a:pPr>
            <a:r>
              <a:rPr lang="en-US" sz="3200" b="1" dirty="0" smtClean="0">
                <a:solidFill>
                  <a:schemeClr val="accent3">
                    <a:lumMod val="50000"/>
                  </a:schemeClr>
                </a:solidFill>
              </a:rPr>
              <a:t>Contracting process also used in the purchase of products – both foods and materials</a:t>
            </a:r>
          </a:p>
          <a:p>
            <a:pPr marL="868680" lvl="1" indent="-283464"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88B3593E-8176-46B4-A46D-16D2D9365F94}" type="slidenum">
              <a:rPr lang="en-US"/>
              <a:pPr>
                <a:defRPr/>
              </a:pPr>
              <a:t>10</a:t>
            </a:fld>
            <a:endParaRPr lang="en-US" dirty="0"/>
          </a:p>
        </p:txBody>
      </p:sp>
      <p:pic>
        <p:nvPicPr>
          <p:cNvPr id="24580" name="Picture 2" descr="C:\Users\Audrey\AppData\Local\Microsoft\Windows\Temporary Internet Files\Content.IE5\QD0NF6N4\MC900303619[1].wmf"/>
          <p:cNvPicPr>
            <a:picLocks noChangeAspect="1" noChangeArrowheads="1"/>
          </p:cNvPicPr>
          <p:nvPr/>
        </p:nvPicPr>
        <p:blipFill>
          <a:blip r:embed="rId2"/>
          <a:srcRect/>
          <a:stretch>
            <a:fillRect/>
          </a:stretch>
        </p:blipFill>
        <p:spPr bwMode="auto">
          <a:xfrm>
            <a:off x="3048000" y="5257800"/>
            <a:ext cx="1077913" cy="1154113"/>
          </a:xfrm>
          <a:prstGeom prst="rect">
            <a:avLst/>
          </a:prstGeom>
          <a:noFill/>
          <a:ln w="9525">
            <a:noFill/>
            <a:miter lim="800000"/>
            <a:headEnd/>
            <a:tailEnd/>
          </a:ln>
        </p:spPr>
      </p:pic>
      <p:pic>
        <p:nvPicPr>
          <p:cNvPr id="24581" name="Picture 3" descr="C:\Users\Audrey\AppData\Local\Microsoft\Windows\Temporary Internet Files\Content.IE5\S042GL56\MC900015800[1].wmf"/>
          <p:cNvPicPr>
            <a:picLocks noChangeAspect="1" noChangeArrowheads="1"/>
          </p:cNvPicPr>
          <p:nvPr/>
        </p:nvPicPr>
        <p:blipFill>
          <a:blip r:embed="rId3"/>
          <a:srcRect/>
          <a:stretch>
            <a:fillRect/>
          </a:stretch>
        </p:blipFill>
        <p:spPr bwMode="auto">
          <a:xfrm>
            <a:off x="7467600" y="2743200"/>
            <a:ext cx="1085850" cy="145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pPr eaLnBrk="1" fontAlgn="auto" hangingPunct="1">
              <a:spcAft>
                <a:spcPts val="0"/>
              </a:spcAft>
              <a:defRPr/>
            </a:pPr>
            <a:r>
              <a:rPr lang="en-US" sz="4400" dirty="0" smtClean="0">
                <a:solidFill>
                  <a:srgbClr val="CC0000"/>
                </a:solidFill>
                <a:effectLst>
                  <a:outerShdw blurRad="38100" dist="38100" dir="2700000" algn="tl">
                    <a:srgbClr val="000000"/>
                  </a:outerShdw>
                </a:effectLst>
              </a:rPr>
              <a:t>PURCHASING (and CONTRACTING) OBJECTIVE</a:t>
            </a:r>
            <a:endParaRPr lang="en-US" sz="4400" dirty="0"/>
          </a:p>
        </p:txBody>
      </p:sp>
      <p:sp>
        <p:nvSpPr>
          <p:cNvPr id="25602" name="Content Placeholder 2"/>
          <p:cNvSpPr>
            <a:spLocks noGrp="1"/>
          </p:cNvSpPr>
          <p:nvPr>
            <p:ph idx="1"/>
          </p:nvPr>
        </p:nvSpPr>
        <p:spPr>
          <a:xfrm>
            <a:off x="457200" y="2133600"/>
            <a:ext cx="8229600" cy="4343400"/>
          </a:xfrm>
        </p:spPr>
        <p:txBody>
          <a:bodyPr/>
          <a:lstStyle/>
          <a:p>
            <a:pPr eaLnBrk="1" hangingPunct="1">
              <a:buFont typeface="Wingdings 2" pitchFamily="18" charset="2"/>
              <a:buNone/>
            </a:pPr>
            <a:r>
              <a:rPr lang="en-US" sz="3600" b="1" smtClean="0">
                <a:solidFill>
                  <a:srgbClr val="000066"/>
                </a:solidFill>
              </a:rPr>
              <a:t>TO OBTAIN:</a:t>
            </a:r>
          </a:p>
          <a:p>
            <a:pPr eaLnBrk="1" hangingPunct="1">
              <a:buFont typeface="Wingdings 2" pitchFamily="18" charset="2"/>
              <a:buNone/>
            </a:pPr>
            <a:r>
              <a:rPr lang="en-US" sz="3600" b="1" smtClean="0">
                <a:solidFill>
                  <a:srgbClr val="000066"/>
                </a:solidFill>
              </a:rPr>
              <a:t>	</a:t>
            </a:r>
            <a:r>
              <a:rPr lang="en-US" sz="3600" b="1" i="1" smtClean="0">
                <a:solidFill>
                  <a:srgbClr val="000066"/>
                </a:solidFill>
              </a:rPr>
              <a:t>THE RIGHT QUALITY</a:t>
            </a:r>
          </a:p>
          <a:p>
            <a:pPr eaLnBrk="1" hangingPunct="1">
              <a:buFont typeface="Wingdings 2" pitchFamily="18" charset="2"/>
              <a:buNone/>
            </a:pPr>
            <a:r>
              <a:rPr lang="en-US" sz="3600" b="1" i="1" smtClean="0">
                <a:solidFill>
                  <a:srgbClr val="000066"/>
                </a:solidFill>
              </a:rPr>
              <a:t>	IN THE RIGHT QUANTITY</a:t>
            </a:r>
          </a:p>
          <a:p>
            <a:pPr eaLnBrk="1" hangingPunct="1">
              <a:buFont typeface="Wingdings 2" pitchFamily="18" charset="2"/>
              <a:buNone/>
            </a:pPr>
            <a:r>
              <a:rPr lang="en-US" sz="3600" b="1" i="1" smtClean="0">
                <a:solidFill>
                  <a:srgbClr val="000066"/>
                </a:solidFill>
              </a:rPr>
              <a:t>	AT THE RIGHT TIME</a:t>
            </a:r>
          </a:p>
          <a:p>
            <a:pPr eaLnBrk="1" hangingPunct="1">
              <a:buFont typeface="Wingdings 2" pitchFamily="18" charset="2"/>
              <a:buNone/>
            </a:pPr>
            <a:r>
              <a:rPr lang="en-US" sz="3600" b="1" i="1" smtClean="0">
                <a:solidFill>
                  <a:srgbClr val="000066"/>
                </a:solidFill>
              </a:rPr>
              <a:t>	AT THE RIGHT PRICE</a:t>
            </a:r>
          </a:p>
          <a:p>
            <a:pPr eaLnBrk="1" hangingPunct="1">
              <a:buFont typeface="Wingdings 2" pitchFamily="18" charset="2"/>
              <a:buNone/>
            </a:pPr>
            <a:r>
              <a:rPr lang="en-US" sz="3600" b="1" i="1" smtClean="0">
                <a:solidFill>
                  <a:srgbClr val="000066"/>
                </a:solidFill>
              </a:rPr>
              <a:t>	FROM THE RIGHT SUPPLIER</a:t>
            </a:r>
            <a:endParaRPr lang="en-US" sz="3600" b="1" smtClean="0">
              <a:solidFill>
                <a:srgbClr val="000066"/>
              </a:solidFill>
            </a:endParaRP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25C579B9-063F-4E50-B70B-FC0D8134566E}"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eaLnBrk="1" fontAlgn="auto" hangingPunct="1">
              <a:spcAft>
                <a:spcPts val="0"/>
              </a:spcAft>
              <a:defRPr/>
            </a:pPr>
            <a:r>
              <a:rPr lang="en-US" sz="4000" dirty="0" smtClean="0">
                <a:solidFill>
                  <a:srgbClr val="E20000"/>
                </a:solidFill>
                <a:effectLst>
                  <a:outerShdw blurRad="38100" dist="38100" dir="2700000" algn="tl">
                    <a:srgbClr val="000000">
                      <a:alpha val="43137"/>
                    </a:srgbClr>
                  </a:outerShdw>
                </a:effectLst>
              </a:rPr>
              <a:t>Match Products And Services To Your System</a:t>
            </a:r>
            <a:endParaRPr lang="en-US" sz="4000" dirty="0">
              <a:solidFill>
                <a:srgbClr val="E2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403725"/>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sz="4000" b="1" dirty="0" smtClean="0">
                <a:solidFill>
                  <a:srgbClr val="000000"/>
                </a:solidFill>
              </a:rPr>
              <a:t>           </a:t>
            </a:r>
            <a:r>
              <a:rPr lang="en-US" sz="4000" b="1" dirty="0" smtClean="0">
                <a:solidFill>
                  <a:schemeClr val="accent5">
                    <a:lumMod val="50000"/>
                  </a:schemeClr>
                </a:solidFill>
              </a:rPr>
              <a:t>Your product and service</a:t>
            </a:r>
          </a:p>
          <a:p>
            <a:pPr marL="548640" indent="-411480" eaLnBrk="1" fontAlgn="auto" hangingPunct="1">
              <a:spcAft>
                <a:spcPts val="0"/>
              </a:spcAft>
              <a:buClr>
                <a:schemeClr val="tx1">
                  <a:shade val="95000"/>
                </a:schemeClr>
              </a:buClr>
              <a:buFont typeface="Wingdings 2"/>
              <a:buNone/>
              <a:defRPr/>
            </a:pPr>
            <a:r>
              <a:rPr lang="en-US" sz="4000" b="1" dirty="0" smtClean="0">
                <a:solidFill>
                  <a:schemeClr val="accent5">
                    <a:lumMod val="50000"/>
                  </a:schemeClr>
                </a:solidFill>
              </a:rPr>
              <a:t>           requirements </a:t>
            </a:r>
            <a:r>
              <a:rPr lang="en-US" sz="4000" b="1" u="sng" dirty="0" smtClean="0">
                <a:solidFill>
                  <a:schemeClr val="accent5">
                    <a:lumMod val="50000"/>
                  </a:schemeClr>
                </a:solidFill>
              </a:rPr>
              <a:t>MUST</a:t>
            </a:r>
            <a:r>
              <a:rPr lang="en-US" sz="4000" b="1" dirty="0" smtClean="0">
                <a:solidFill>
                  <a:schemeClr val="accent5">
                    <a:lumMod val="50000"/>
                  </a:schemeClr>
                </a:solidFill>
              </a:rPr>
              <a:t> reflect your production capabilities and your storage facilities, i.e. the type of foodservice system you have for your program.</a:t>
            </a:r>
            <a:endParaRPr lang="en-US" sz="40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defRPr/>
            </a:pPr>
            <a:fld id="{009F0714-08A9-4AD1-8C8A-D8EF2A110004}" type="slidenum">
              <a:rPr lang="en-US"/>
              <a:pPr>
                <a:defRPr/>
              </a:pPr>
              <a:t>12</a:t>
            </a:fld>
            <a:endParaRPr lang="en-US" dirty="0"/>
          </a:p>
        </p:txBody>
      </p:sp>
      <p:sp>
        <p:nvSpPr>
          <p:cNvPr id="10" name="Explosion 2 9"/>
          <p:cNvSpPr/>
          <p:nvPr/>
        </p:nvSpPr>
        <p:spPr>
          <a:xfrm>
            <a:off x="609600" y="1219200"/>
            <a:ext cx="1219200" cy="1752600"/>
          </a:xfrm>
          <a:prstGeom prst="irregularSeal2">
            <a:avLst/>
          </a:prstGeom>
          <a:solidFill>
            <a:schemeClr val="accent2"/>
          </a:solidFill>
          <a:ln>
            <a:solidFill>
              <a:srgbClr val="FFFF00"/>
            </a:solidFill>
          </a:ln>
          <a:effectLst>
            <a:glow rad="63500">
              <a:schemeClr val="accent1">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pPr eaLnBrk="1" fontAlgn="auto" hangingPunct="1">
              <a:spcAft>
                <a:spcPts val="0"/>
              </a:spcAft>
              <a:defRPr/>
            </a:pPr>
            <a:r>
              <a:rPr lang="en-US" sz="5400" dirty="0" smtClean="0">
                <a:solidFill>
                  <a:srgbClr val="000066"/>
                </a:solidFill>
              </a:rPr>
              <a:t>Contracting</a:t>
            </a:r>
            <a:endParaRPr lang="en-US" sz="5400" dirty="0">
              <a:solidFill>
                <a:srgbClr val="000066"/>
              </a:solidFill>
            </a:endParaRPr>
          </a:p>
        </p:txBody>
      </p:sp>
      <p:sp>
        <p:nvSpPr>
          <p:cNvPr id="3" name="Content Placeholder 2"/>
          <p:cNvSpPr>
            <a:spLocks noGrp="1"/>
          </p:cNvSpPr>
          <p:nvPr>
            <p:ph idx="1"/>
          </p:nvPr>
        </p:nvSpPr>
        <p:spPr>
          <a:xfrm>
            <a:off x="457200" y="1219200"/>
            <a:ext cx="8229600" cy="5105400"/>
          </a:xfrm>
        </p:spPr>
        <p:txBody>
          <a:bodyPr>
            <a:normAutofit/>
          </a:bodyPr>
          <a:lstStyle/>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The contracting process parallels the purchasing process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Contracting can be used to acquire either products required by the program or for services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Any part of or all of the services provided by a program or the services needed by a program may be obtained via a contract with an outside supplier</a:t>
            </a:r>
          </a:p>
          <a:p>
            <a:pPr marL="548640" indent="-411480" eaLnBrk="1" fontAlgn="auto" hangingPunct="1">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D010FCD5-EDAB-430B-A4D7-1CAB9F31795B}" type="slidenum">
              <a:rPr lang="en-US"/>
              <a:pPr>
                <a:defRPr/>
              </a:pPr>
              <a:t>13</a:t>
            </a:fld>
            <a:endParaRPr lang="en-US" dirty="0"/>
          </a:p>
        </p:txBody>
      </p:sp>
      <p:pic>
        <p:nvPicPr>
          <p:cNvPr id="27652" name="Picture 2" descr="C:\Users\Audrey\AppData\Local\Microsoft\Windows\Temporary Internet Files\Content.IE5\OOE46P0F\MCBS01060_0000[1].wmf"/>
          <p:cNvPicPr>
            <a:picLocks noChangeAspect="1" noChangeArrowheads="1"/>
          </p:cNvPicPr>
          <p:nvPr/>
        </p:nvPicPr>
        <p:blipFill>
          <a:blip r:embed="rId2"/>
          <a:srcRect/>
          <a:stretch>
            <a:fillRect/>
          </a:stretch>
        </p:blipFill>
        <p:spPr bwMode="auto">
          <a:xfrm>
            <a:off x="1143000" y="303213"/>
            <a:ext cx="838200" cy="822325"/>
          </a:xfrm>
          <a:prstGeom prst="rect">
            <a:avLst/>
          </a:prstGeom>
          <a:noFill/>
          <a:ln w="9525">
            <a:noFill/>
            <a:miter lim="800000"/>
            <a:headEnd/>
            <a:tailEnd/>
          </a:ln>
        </p:spPr>
      </p:pic>
      <p:pic>
        <p:nvPicPr>
          <p:cNvPr id="27653" name="Picture 3" descr="C:\Users\Audrey\AppData\Local\Microsoft\Windows\Temporary Internet Files\Content.IE5\DUADQOMB\MCj02500380000[1].wmf"/>
          <p:cNvPicPr>
            <a:picLocks noChangeAspect="1" noChangeArrowheads="1"/>
          </p:cNvPicPr>
          <p:nvPr/>
        </p:nvPicPr>
        <p:blipFill>
          <a:blip r:embed="rId3"/>
          <a:srcRect/>
          <a:stretch>
            <a:fillRect/>
          </a:stretch>
        </p:blipFill>
        <p:spPr bwMode="auto">
          <a:xfrm>
            <a:off x="6705600" y="4922838"/>
            <a:ext cx="1219200" cy="146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eaLnBrk="1" fontAlgn="auto" hangingPunct="1">
              <a:spcAft>
                <a:spcPts val="0"/>
              </a:spcAft>
              <a:defRPr/>
            </a:pPr>
            <a:r>
              <a:rPr lang="en-US" sz="5400" dirty="0" smtClean="0">
                <a:solidFill>
                  <a:srgbClr val="000066"/>
                </a:solidFill>
              </a:rPr>
              <a:t>Contracting</a:t>
            </a:r>
            <a:endParaRPr lang="en-US" sz="5400" dirty="0"/>
          </a:p>
        </p:txBody>
      </p:sp>
      <p:sp>
        <p:nvSpPr>
          <p:cNvPr id="3" name="Content Placeholder 2"/>
          <p:cNvSpPr>
            <a:spLocks noGrp="1"/>
          </p:cNvSpPr>
          <p:nvPr>
            <p:ph idx="1"/>
          </p:nvPr>
        </p:nvSpPr>
        <p:spPr>
          <a:xfrm>
            <a:off x="457200" y="1447800"/>
            <a:ext cx="8229600" cy="4860925"/>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sz="3200" b="1" dirty="0" smtClean="0">
                <a:solidFill>
                  <a:schemeClr val="accent4">
                    <a:lumMod val="50000"/>
                  </a:schemeClr>
                </a:solidFill>
              </a:rPr>
              <a:t>Successful contracting means that:</a:t>
            </a:r>
          </a:p>
          <a:p>
            <a:pPr marL="868680" lvl="1" indent="-283464" eaLnBrk="1" fontAlgn="auto" hangingPunct="1">
              <a:spcAft>
                <a:spcPts val="0"/>
              </a:spcAft>
              <a:buFont typeface="Wingdings" pitchFamily="2" charset="2"/>
              <a:buChar char="Ø"/>
              <a:defRPr/>
            </a:pPr>
            <a:r>
              <a:rPr lang="en-US" sz="2800" b="1" dirty="0" smtClean="0">
                <a:solidFill>
                  <a:schemeClr val="accent4">
                    <a:lumMod val="50000"/>
                  </a:schemeClr>
                </a:solidFill>
              </a:rPr>
              <a:t> the program knows exactly what is desired;</a:t>
            </a:r>
          </a:p>
          <a:p>
            <a:pPr marL="868680" lvl="1" indent="-283464" eaLnBrk="1" fontAlgn="auto" hangingPunct="1">
              <a:spcAft>
                <a:spcPts val="0"/>
              </a:spcAft>
              <a:buFont typeface="Wingdings" pitchFamily="2" charset="2"/>
              <a:buChar char="Ø"/>
              <a:defRPr/>
            </a:pPr>
            <a:r>
              <a:rPr lang="en-US" sz="2800" b="1" dirty="0" smtClean="0">
                <a:solidFill>
                  <a:schemeClr val="accent4">
                    <a:lumMod val="50000"/>
                  </a:schemeClr>
                </a:solidFill>
              </a:rPr>
              <a:t> has communicated very specific requirements to the contractor ;</a:t>
            </a:r>
          </a:p>
          <a:p>
            <a:pPr marL="868680" lvl="1" indent="-283464" eaLnBrk="1" fontAlgn="auto" hangingPunct="1">
              <a:spcAft>
                <a:spcPts val="0"/>
              </a:spcAft>
              <a:buFont typeface="Wingdings" pitchFamily="2" charset="2"/>
              <a:buChar char="Ø"/>
              <a:defRPr/>
            </a:pPr>
            <a:r>
              <a:rPr lang="en-US" sz="2800" b="1" dirty="0" smtClean="0">
                <a:solidFill>
                  <a:schemeClr val="accent4">
                    <a:lumMod val="50000"/>
                  </a:schemeClr>
                </a:solidFill>
              </a:rPr>
              <a:t>Follows up consistently to be sure contract terms are met and the products/services provided comply with expectations</a:t>
            </a:r>
          </a:p>
          <a:p>
            <a:pPr marL="868680" lvl="1" indent="-283464" eaLnBrk="1" fontAlgn="auto" hangingPunct="1">
              <a:spcAft>
                <a:spcPts val="0"/>
              </a:spcAft>
              <a:buFont typeface="Wingdings" pitchFamily="2" charset="2"/>
              <a:buChar char="Ø"/>
              <a:defRPr/>
            </a:pPr>
            <a:r>
              <a:rPr lang="en-US" sz="2800" b="1" dirty="0" smtClean="0">
                <a:solidFill>
                  <a:schemeClr val="accent4">
                    <a:lumMod val="50000"/>
                  </a:schemeClr>
                </a:solidFill>
              </a:rPr>
              <a:t>Where variances from the contract are found, actions are taken to ensure contractor compliance to requirements</a:t>
            </a:r>
          </a:p>
          <a:p>
            <a:pPr marL="548640" indent="-411480" eaLnBrk="1" fontAlgn="auto" hangingPunct="1">
              <a:spcAft>
                <a:spcPts val="0"/>
              </a:spcAft>
              <a:buClr>
                <a:schemeClr val="tx1">
                  <a:shade val="95000"/>
                </a:schemeClr>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0D00495F-99DC-4E92-9773-4A02349962A0}" type="slidenum">
              <a:rPr lang="en-US"/>
              <a:pPr>
                <a:defRPr/>
              </a:pPr>
              <a:t>14</a:t>
            </a:fld>
            <a:endParaRPr lang="en-US" dirty="0"/>
          </a:p>
        </p:txBody>
      </p:sp>
      <p:pic>
        <p:nvPicPr>
          <p:cNvPr id="28676" name="Picture 2" descr="C:\Users\Audrey\AppData\Local\Microsoft\Windows\Temporary Internet Files\Content.IE5\S042GL56\MC900213169[1].wmf"/>
          <p:cNvPicPr>
            <a:picLocks noChangeAspect="1" noChangeArrowheads="1"/>
          </p:cNvPicPr>
          <p:nvPr/>
        </p:nvPicPr>
        <p:blipFill>
          <a:blip r:embed="rId2"/>
          <a:srcRect/>
          <a:stretch>
            <a:fillRect/>
          </a:stretch>
        </p:blipFill>
        <p:spPr bwMode="auto">
          <a:xfrm>
            <a:off x="7162800" y="533400"/>
            <a:ext cx="1492250"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r" eaLnBrk="1" fontAlgn="auto" hangingPunct="1">
              <a:spcAft>
                <a:spcPts val="0"/>
              </a:spcAft>
              <a:defRPr/>
            </a:pPr>
            <a:r>
              <a:rPr lang="en-US" sz="4800" dirty="0" smtClean="0">
                <a:solidFill>
                  <a:schemeClr val="accent5">
                    <a:lumMod val="50000"/>
                  </a:schemeClr>
                </a:solidFill>
              </a:rPr>
              <a:t>Contracting Process</a:t>
            </a:r>
            <a:endParaRPr lang="en-US" sz="4800" dirty="0">
              <a:solidFill>
                <a:schemeClr val="accent5">
                  <a:lumMod val="50000"/>
                </a:schemeClr>
              </a:solidFill>
            </a:endParaRPr>
          </a:p>
        </p:txBody>
      </p:sp>
      <p:sp>
        <p:nvSpPr>
          <p:cNvPr id="3" name="Content Placeholder 2"/>
          <p:cNvSpPr>
            <a:spLocks noGrp="1"/>
          </p:cNvSpPr>
          <p:nvPr>
            <p:ph idx="1"/>
          </p:nvPr>
        </p:nvSpPr>
        <p:spPr>
          <a:xfrm>
            <a:off x="457200" y="1752600"/>
            <a:ext cx="8229600" cy="4572000"/>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b="1" dirty="0" smtClean="0">
                <a:solidFill>
                  <a:schemeClr val="accent4">
                    <a:lumMod val="50000"/>
                  </a:schemeClr>
                </a:solidFill>
              </a:rPr>
              <a:t>Most contracts are established by means of the bid purchasing process. </a:t>
            </a:r>
          </a:p>
          <a:p>
            <a:pPr marL="548640" indent="-411480" eaLnBrk="1" fontAlgn="auto" hangingPunct="1">
              <a:spcAft>
                <a:spcPts val="0"/>
              </a:spcAft>
              <a:buClr>
                <a:schemeClr val="tx1">
                  <a:shade val="95000"/>
                </a:schemeClr>
              </a:buClr>
              <a:buFont typeface="Wingdings 2"/>
              <a:buNone/>
              <a:defRPr/>
            </a:pPr>
            <a:r>
              <a:rPr lang="en-US" b="1" dirty="0" smtClean="0">
                <a:solidFill>
                  <a:schemeClr val="accent4">
                    <a:lumMod val="50000"/>
                  </a:schemeClr>
                </a:solidFill>
              </a:rPr>
              <a:t>Contracting/Bid Purchasing Process: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Develop detailed specifications for the desired product(s) or services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Research possible suppliers to identify as many potentially qualified suppliers as possible</a:t>
            </a:r>
          </a:p>
          <a:p>
            <a:pPr marL="868680" lvl="1" indent="-283464" eaLnBrk="1" fontAlgn="auto" hangingPunct="1">
              <a:spcAft>
                <a:spcPts val="0"/>
              </a:spcAft>
              <a:buFont typeface="Wingdings" pitchFamily="2" charset="2"/>
              <a:buChar char="Ø"/>
              <a:defRPr/>
            </a:pPr>
            <a:r>
              <a:rPr lang="en-US" dirty="0" smtClean="0">
                <a:solidFill>
                  <a:schemeClr val="accent4">
                    <a:lumMod val="50000"/>
                  </a:schemeClr>
                </a:solidFill>
              </a:rPr>
              <a:t>	</a:t>
            </a:r>
            <a:r>
              <a:rPr lang="en-US" b="1" dirty="0" smtClean="0">
                <a:solidFill>
                  <a:schemeClr val="accent4">
                    <a:lumMod val="50000"/>
                  </a:schemeClr>
                </a:solidFill>
              </a:rPr>
              <a:t>Submit the specifications for the desired product(s) or services to all potentially qualified suppliers</a:t>
            </a:r>
          </a:p>
          <a:p>
            <a:pPr marL="868680" lvl="1" indent="-283464" eaLnBrk="1" fontAlgn="auto" hangingPunct="1">
              <a:spcAft>
                <a:spcPts val="0"/>
              </a:spcAft>
              <a:buFont typeface="Wingdings" pitchFamily="2" charset="2"/>
              <a:buChar char="Ø"/>
              <a:defRPr/>
            </a:pPr>
            <a:endParaRPr lang="en-US"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14BE6811-EB34-45B2-AADD-9848A542A14B}" type="slidenum">
              <a:rPr lang="en-US"/>
              <a:pPr>
                <a:defRPr/>
              </a:pPr>
              <a:t>15</a:t>
            </a:fld>
            <a:endParaRPr lang="en-US" dirty="0"/>
          </a:p>
        </p:txBody>
      </p:sp>
      <p:pic>
        <p:nvPicPr>
          <p:cNvPr id="29700" name="Picture 2" descr="C:\Users\Audrey\AppData\Local\Microsoft\Windows\Temporary Internet Files\Content.IE5\6MO9HXBE\MC900056853[1].wmf"/>
          <p:cNvPicPr>
            <a:picLocks noChangeAspect="1" noChangeArrowheads="1"/>
          </p:cNvPicPr>
          <p:nvPr/>
        </p:nvPicPr>
        <p:blipFill>
          <a:blip r:embed="rId2"/>
          <a:srcRect/>
          <a:stretch>
            <a:fillRect/>
          </a:stretch>
        </p:blipFill>
        <p:spPr bwMode="auto">
          <a:xfrm>
            <a:off x="457200" y="304800"/>
            <a:ext cx="1638300" cy="152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sz="4800" dirty="0" smtClean="0">
                <a:solidFill>
                  <a:schemeClr val="accent5">
                    <a:lumMod val="50000"/>
                  </a:schemeClr>
                </a:solidFill>
              </a:rPr>
              <a:t>Contracting Process</a:t>
            </a:r>
            <a:endParaRPr lang="en-US" sz="4800" dirty="0"/>
          </a:p>
        </p:txBody>
      </p:sp>
      <p:sp>
        <p:nvSpPr>
          <p:cNvPr id="3" name="Content Placeholder 2"/>
          <p:cNvSpPr>
            <a:spLocks noGrp="1"/>
          </p:cNvSpPr>
          <p:nvPr>
            <p:ph idx="1"/>
          </p:nvPr>
        </p:nvSpPr>
        <p:spPr>
          <a:xfrm>
            <a:off x="457200" y="1752600"/>
            <a:ext cx="8229600" cy="4556125"/>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b="1" dirty="0" smtClean="0">
                <a:solidFill>
                  <a:schemeClr val="accent4">
                    <a:lumMod val="50000"/>
                  </a:schemeClr>
                </a:solidFill>
              </a:rPr>
              <a:t>Contracting/Bid Purchasing Process, Continued:</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Request that sealed bids be submitted by a stated deadline</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Once the deadline for bid submission has passed, open all received bids and evaluate them relative to the specifications submitted to the potential suppliers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If no one bid meets all requirements, select the most promising and negotiate with the supplier(s) until an agreement is reached that is acceptable to both parties</a:t>
            </a:r>
          </a:p>
          <a:p>
            <a:pPr marL="868680" lvl="1" indent="-283464" eaLnBrk="1" fontAlgn="auto" hangingPunct="1">
              <a:spcAft>
                <a:spcPts val="0"/>
              </a:spcAft>
              <a:buFont typeface="Wingdings" pitchFamily="2" charset="2"/>
              <a:buChar char="Ø"/>
              <a:defRPr/>
            </a:pPr>
            <a:endParaRPr lang="en-US"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05C6694A-1D66-405E-A54A-2A659F92D80A}" type="slidenum">
              <a:rPr lang="en-US"/>
              <a:pPr>
                <a:defRPr/>
              </a:pPr>
              <a:t>16</a:t>
            </a:fld>
            <a:endParaRPr lang="en-US" dirty="0"/>
          </a:p>
        </p:txBody>
      </p:sp>
      <p:pic>
        <p:nvPicPr>
          <p:cNvPr id="30724" name="Picture 2" descr="C:\Users\Audrey\AppData\Local\Microsoft\Windows\Temporary Internet Files\Content.IE5\6MO9HXBE\MC900056853[1].wmf"/>
          <p:cNvPicPr>
            <a:picLocks noChangeAspect="1" noChangeArrowheads="1"/>
          </p:cNvPicPr>
          <p:nvPr/>
        </p:nvPicPr>
        <p:blipFill>
          <a:blip r:embed="rId2"/>
          <a:srcRect/>
          <a:stretch>
            <a:fillRect/>
          </a:stretch>
        </p:blipFill>
        <p:spPr bwMode="auto">
          <a:xfrm>
            <a:off x="533400" y="228600"/>
            <a:ext cx="1638300" cy="152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fontAlgn="auto" hangingPunct="1">
              <a:spcAft>
                <a:spcPts val="0"/>
              </a:spcAft>
              <a:defRPr/>
            </a:pPr>
            <a:r>
              <a:rPr lang="en-US" sz="4800" dirty="0" smtClean="0">
                <a:solidFill>
                  <a:schemeClr val="accent5">
                    <a:lumMod val="50000"/>
                  </a:schemeClr>
                </a:solidFill>
              </a:rPr>
              <a:t>Contracting Process</a:t>
            </a:r>
            <a:endParaRPr lang="en-US" sz="4800" dirty="0">
              <a:solidFill>
                <a:schemeClr val="accent5">
                  <a:lumMod val="50000"/>
                </a:schemeClr>
              </a:solidFill>
            </a:endParaRPr>
          </a:p>
        </p:txBody>
      </p:sp>
      <p:sp>
        <p:nvSpPr>
          <p:cNvPr id="3" name="Content Placeholder 2"/>
          <p:cNvSpPr>
            <a:spLocks noGrp="1"/>
          </p:cNvSpPr>
          <p:nvPr>
            <p:ph idx="1"/>
          </p:nvPr>
        </p:nvSpPr>
        <p:spPr>
          <a:xfrm>
            <a:off x="381000" y="1676400"/>
            <a:ext cx="8458200" cy="4724400"/>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b="1" dirty="0" smtClean="0">
                <a:solidFill>
                  <a:schemeClr val="accent4">
                    <a:lumMod val="50000"/>
                  </a:schemeClr>
                </a:solidFill>
              </a:rPr>
              <a:t>Contracting/Bid Purchasing Process, Continued:</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Be sure that a time period for which the contract will be in effect is clearly identified</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Prepare and sign the contract</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Begin working with the contracted supplier</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Conduct periodic reviews of contractor performance</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When contractor is not performing to standard (the contract and related specifications), identify necessary remedial action(s)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Work with contractor to bring performance into contract compliance</a:t>
            </a:r>
            <a:endParaRPr lang="en-US" b="1"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FC8C068D-4672-4371-B39C-2804BCD3F434}" type="slidenum">
              <a:rPr lang="en-US"/>
              <a:pPr>
                <a:defRPr/>
              </a:pPr>
              <a:t>17</a:t>
            </a:fld>
            <a:endParaRPr lang="en-US" dirty="0"/>
          </a:p>
        </p:txBody>
      </p:sp>
      <p:pic>
        <p:nvPicPr>
          <p:cNvPr id="31748" name="Picture 3" descr="C:\Users\Audrey\AppData\Local\Microsoft\Windows\Temporary Internet Files\Content.IE5\OOE46P0F\MCj02500430000[1].wmf"/>
          <p:cNvPicPr>
            <a:picLocks noChangeAspect="1" noChangeArrowheads="1"/>
          </p:cNvPicPr>
          <p:nvPr/>
        </p:nvPicPr>
        <p:blipFill>
          <a:blip r:embed="rId2"/>
          <a:srcRect/>
          <a:stretch>
            <a:fillRect/>
          </a:stretch>
        </p:blipFill>
        <p:spPr bwMode="auto">
          <a:xfrm>
            <a:off x="7486650" y="2590800"/>
            <a:ext cx="1208088" cy="1219200"/>
          </a:xfrm>
          <a:prstGeom prst="rect">
            <a:avLst/>
          </a:prstGeom>
          <a:noFill/>
          <a:ln w="9525">
            <a:noFill/>
            <a:miter lim="800000"/>
            <a:headEnd/>
            <a:tailEnd/>
          </a:ln>
        </p:spPr>
      </p:pic>
      <p:pic>
        <p:nvPicPr>
          <p:cNvPr id="31749" name="Picture 2" descr="C:\Users\Audrey\AppData\Local\Microsoft\Windows\Temporary Internet Files\Content.IE5\6MO9HXBE\MC900056853[1].wmf"/>
          <p:cNvPicPr>
            <a:picLocks noChangeAspect="1" noChangeArrowheads="1"/>
          </p:cNvPicPr>
          <p:nvPr/>
        </p:nvPicPr>
        <p:blipFill>
          <a:blip r:embed="rId3"/>
          <a:srcRect/>
          <a:stretch>
            <a:fillRect/>
          </a:stretch>
        </p:blipFill>
        <p:spPr bwMode="auto">
          <a:xfrm>
            <a:off x="457200" y="152400"/>
            <a:ext cx="1638300" cy="152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eaLnBrk="1" fontAlgn="auto" hangingPunct="1">
              <a:spcAft>
                <a:spcPts val="0"/>
              </a:spcAft>
              <a:defRPr/>
            </a:pPr>
            <a:r>
              <a:rPr lang="en-US" sz="5400" dirty="0" smtClean="0">
                <a:solidFill>
                  <a:srgbClr val="CC0000"/>
                </a:solidFill>
                <a:effectLst>
                  <a:outerShdw blurRad="38100" dist="38100" dir="2700000" algn="tl">
                    <a:srgbClr val="000000">
                      <a:alpha val="43137"/>
                    </a:srgbClr>
                  </a:outerShdw>
                </a:effectLst>
              </a:rPr>
              <a:t>Contracting</a:t>
            </a:r>
            <a:endParaRPr lang="en-US" sz="5400" dirty="0">
              <a:solidFill>
                <a:srgbClr val="CC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b="1" dirty="0" smtClean="0"/>
              <a:t>			</a:t>
            </a:r>
            <a:r>
              <a:rPr lang="en-US" sz="3200" b="1" dirty="0" smtClean="0">
                <a:solidFill>
                  <a:srgbClr val="000099"/>
                </a:solidFill>
              </a:rPr>
              <a:t>Contracting can be a cost 			effective approach to the acquisition of products and services when the process incorporates careful preparation of specifications, the bidding process is carried out carefully and thoroughly, and there is consistent oversight of a contractor’s performance to ensure contract compliance.</a:t>
            </a:r>
            <a:endParaRPr lang="en-US" sz="3200" dirty="0" smtClean="0">
              <a:solidFill>
                <a:srgbClr val="000099"/>
              </a:solidFill>
            </a:endParaRPr>
          </a:p>
          <a:p>
            <a:pPr marL="548640" indent="-411480" eaLnBrk="1" fontAlgn="auto" hangingPunct="1">
              <a:spcAft>
                <a:spcPts val="0"/>
              </a:spcAft>
              <a:buClr>
                <a:schemeClr val="tx1">
                  <a:shade val="95000"/>
                </a:schemeClr>
              </a:buClr>
              <a:buFont typeface="Wingdings 2"/>
              <a:buNone/>
              <a:defRPr/>
            </a:pPr>
            <a:r>
              <a:rPr lang="en-US" sz="3200"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a:buNone/>
              <a:defRPr/>
            </a:pPr>
            <a:endParaRPr lang="en-US" sz="3200" dirty="0"/>
          </a:p>
        </p:txBody>
      </p:sp>
      <p:sp>
        <p:nvSpPr>
          <p:cNvPr id="4" name="Slide Number Placeholder 3"/>
          <p:cNvSpPr>
            <a:spLocks noGrp="1"/>
          </p:cNvSpPr>
          <p:nvPr>
            <p:ph type="sldNum" sz="quarter" idx="12"/>
          </p:nvPr>
        </p:nvSpPr>
        <p:spPr/>
        <p:txBody>
          <a:bodyPr/>
          <a:lstStyle/>
          <a:p>
            <a:pPr>
              <a:defRPr/>
            </a:pPr>
            <a:fld id="{47A3CC9B-99C1-4708-A13C-32F4F2B14EEF}" type="slidenum">
              <a:rPr lang="en-US"/>
              <a:pPr>
                <a:defRPr/>
              </a:pPr>
              <a:t>18</a:t>
            </a:fld>
            <a:endParaRPr lang="en-US" dirty="0"/>
          </a:p>
        </p:txBody>
      </p:sp>
      <p:sp>
        <p:nvSpPr>
          <p:cNvPr id="5" name="Explosion 2 4"/>
          <p:cNvSpPr/>
          <p:nvPr/>
        </p:nvSpPr>
        <p:spPr>
          <a:xfrm>
            <a:off x="685800" y="609600"/>
            <a:ext cx="1371600" cy="1752600"/>
          </a:xfrm>
          <a:prstGeom prst="irregularSeal2">
            <a:avLst/>
          </a:prstGeom>
          <a:solidFill>
            <a:schemeClr val="accent2"/>
          </a:solidFill>
          <a:ln>
            <a:solidFill>
              <a:srgbClr val="FFFF00"/>
            </a:solidFill>
          </a:ln>
          <a:effectLst>
            <a:glow rad="63500">
              <a:schemeClr val="accent1">
                <a:satMod val="175000"/>
                <a:alpha val="40000"/>
              </a:schemeClr>
            </a:glow>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eaLnBrk="1" fontAlgn="auto" hangingPunct="1">
              <a:spcAft>
                <a:spcPts val="0"/>
              </a:spcAft>
              <a:defRPr/>
            </a:pPr>
            <a:r>
              <a:rPr lang="en-US" sz="5400" dirty="0" smtClean="0">
                <a:solidFill>
                  <a:srgbClr val="000066"/>
                </a:solidFill>
              </a:rPr>
              <a:t> Specifications</a:t>
            </a:r>
            <a:endParaRPr lang="en-US" sz="5400" dirty="0">
              <a:solidFill>
                <a:srgbClr val="000066"/>
              </a:solidFill>
            </a:endParaRPr>
          </a:p>
        </p:txBody>
      </p:sp>
      <p:sp>
        <p:nvSpPr>
          <p:cNvPr id="3" name="Content Placeholder 2"/>
          <p:cNvSpPr>
            <a:spLocks noGrp="1"/>
          </p:cNvSpPr>
          <p:nvPr>
            <p:ph idx="1"/>
          </p:nvPr>
        </p:nvSpPr>
        <p:spPr>
          <a:xfrm>
            <a:off x="457200" y="1524000"/>
            <a:ext cx="8229600" cy="4784725"/>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sz="3200" b="1" dirty="0" smtClean="0">
                <a:solidFill>
                  <a:schemeClr val="accent4">
                    <a:lumMod val="50000"/>
                  </a:schemeClr>
                </a:solidFill>
              </a:rPr>
              <a:t>Clear, detailed specifications are essential for the contracting process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A specification may be defined as a ready reference to the standards by which you measure the products or services you specify for purchase and inspect or monitor upon delivery.</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Specifications are a communication tool between you and your suppliers</a:t>
            </a:r>
          </a:p>
          <a:p>
            <a:pPr marL="548640" indent="-411480" eaLnBrk="1" fontAlgn="auto" hangingPunct="1">
              <a:spcAft>
                <a:spcPts val="0"/>
              </a:spcAft>
              <a:buClr>
                <a:schemeClr val="tx1">
                  <a:shade val="95000"/>
                </a:schemeClr>
              </a:buClr>
              <a:buFont typeface="Wingdings" pitchFamily="2" charset="2"/>
              <a:buChar char="Ø"/>
              <a:defRPr/>
            </a:pPr>
            <a:endParaRPr lang="en-US" b="1" dirty="0" smtClean="0"/>
          </a:p>
        </p:txBody>
      </p:sp>
      <p:sp>
        <p:nvSpPr>
          <p:cNvPr id="4" name="Slide Number Placeholder 3"/>
          <p:cNvSpPr>
            <a:spLocks noGrp="1"/>
          </p:cNvSpPr>
          <p:nvPr>
            <p:ph type="sldNum" sz="quarter" idx="12"/>
          </p:nvPr>
        </p:nvSpPr>
        <p:spPr/>
        <p:txBody>
          <a:bodyPr/>
          <a:lstStyle/>
          <a:p>
            <a:pPr>
              <a:defRPr/>
            </a:pPr>
            <a:fld id="{CCA818DC-1CE6-4ABB-8C6D-F78651E70D1A}" type="slidenum">
              <a:rPr lang="en-US"/>
              <a:pPr>
                <a:defRPr/>
              </a:pPr>
              <a:t>19</a:t>
            </a:fld>
            <a:endParaRPr lang="en-US" dirty="0"/>
          </a:p>
        </p:txBody>
      </p:sp>
      <p:pic>
        <p:nvPicPr>
          <p:cNvPr id="33796" name="Picture 2" descr="C:\Users\Audrey\AppData\Local\Microsoft\Windows\Temporary Internet Files\Content.IE5\S042GL56\MC900057747[1].wmf"/>
          <p:cNvPicPr>
            <a:picLocks noChangeAspect="1" noChangeArrowheads="1"/>
          </p:cNvPicPr>
          <p:nvPr/>
        </p:nvPicPr>
        <p:blipFill>
          <a:blip r:embed="rId2"/>
          <a:srcRect/>
          <a:stretch>
            <a:fillRect/>
          </a:stretch>
        </p:blipFill>
        <p:spPr bwMode="auto">
          <a:xfrm>
            <a:off x="731838" y="381000"/>
            <a:ext cx="1362075" cy="1135063"/>
          </a:xfrm>
          <a:prstGeom prst="rect">
            <a:avLst/>
          </a:prstGeom>
          <a:noFill/>
          <a:ln w="9525">
            <a:noFill/>
            <a:miter lim="800000"/>
            <a:headEnd/>
            <a:tailEnd/>
          </a:ln>
        </p:spPr>
      </p:pic>
      <p:pic>
        <p:nvPicPr>
          <p:cNvPr id="33797" name="Picture 3" descr="C:\Users\Audrey\AppData\Local\Microsoft\Windows\Temporary Internet Files\Content.IE5\6MO9HXBE\MC900286436[1].wmf"/>
          <p:cNvPicPr>
            <a:picLocks noChangeAspect="1" noChangeArrowheads="1"/>
          </p:cNvPicPr>
          <p:nvPr/>
        </p:nvPicPr>
        <p:blipFill>
          <a:blip r:embed="rId3"/>
          <a:srcRect/>
          <a:stretch>
            <a:fillRect/>
          </a:stretch>
        </p:blipFill>
        <p:spPr bwMode="auto">
          <a:xfrm>
            <a:off x="7388225" y="304800"/>
            <a:ext cx="1235075"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057399"/>
          </a:xfrm>
        </p:spPr>
        <p:txBody>
          <a:bodyPr>
            <a:normAutofit fontScale="90000"/>
          </a:bodyPr>
          <a:lstStyle/>
          <a:p>
            <a:pPr eaLnBrk="1" fontAlgn="auto" hangingPunct="1">
              <a:spcAft>
                <a:spcPts val="0"/>
              </a:spcAft>
              <a:defRPr/>
            </a:pPr>
            <a:r>
              <a:rPr lang="en-US" dirty="0" smtClean="0">
                <a:solidFill>
                  <a:srgbClr val="000000"/>
                </a:solidFill>
              </a:rPr>
              <a:t>EFFECTIVE COST MANAGEMENT FOR TODAY’S ECONOMY</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6F8C4B57-D02C-4A62-8604-CBE39D90109F}" type="slidenum">
              <a:rPr lang="en-US"/>
              <a:pPr>
                <a:defRPr/>
              </a:pPr>
              <a:t>2</a:t>
            </a:fld>
            <a:endParaRPr lang="en-US" dirty="0"/>
          </a:p>
        </p:txBody>
      </p:sp>
      <p:sp>
        <p:nvSpPr>
          <p:cNvPr id="3" name="Subtitle 2"/>
          <p:cNvSpPr>
            <a:spLocks noGrp="1"/>
          </p:cNvSpPr>
          <p:nvPr>
            <p:ph type="subTitle" idx="1"/>
          </p:nvPr>
        </p:nvSpPr>
        <p:spPr>
          <a:xfrm>
            <a:off x="1371600" y="3352800"/>
            <a:ext cx="6400800" cy="2895600"/>
          </a:xfrm>
        </p:spPr>
        <p:txBody>
          <a:bodyPr>
            <a:normAutofit lnSpcReduction="10000"/>
          </a:bodyPr>
          <a:lstStyle/>
          <a:p>
            <a:pPr eaLnBrk="1" fontAlgn="auto" hangingPunct="1">
              <a:spcAft>
                <a:spcPts val="0"/>
              </a:spcAft>
              <a:buClr>
                <a:schemeClr val="tx1">
                  <a:shade val="95000"/>
                </a:schemeClr>
              </a:buClr>
              <a:buFont typeface="Wingdings 2"/>
              <a:buNone/>
              <a:defRPr/>
            </a:pPr>
            <a:r>
              <a:rPr lang="en-US" sz="4000" b="1" dirty="0" smtClean="0">
                <a:solidFill>
                  <a:schemeClr val="accent2">
                    <a:lumMod val="75000"/>
                  </a:schemeClr>
                </a:solidFill>
                <a:effectLst>
                  <a:outerShdw blurRad="38100" dist="38100" dir="2700000" algn="tl">
                    <a:srgbClr val="000000">
                      <a:alpha val="43137"/>
                    </a:srgbClr>
                  </a:outerShdw>
                </a:effectLst>
              </a:rPr>
              <a:t>Webinar Series Part IV:  Contracting for Products and Services</a:t>
            </a:r>
          </a:p>
          <a:p>
            <a:pPr eaLnBrk="1" fontAlgn="auto" hangingPunct="1">
              <a:spcAft>
                <a:spcPts val="0"/>
              </a:spcAft>
              <a:buClr>
                <a:schemeClr val="tx1">
                  <a:shade val="95000"/>
                </a:schemeClr>
              </a:buClr>
              <a:buFont typeface="Wingdings 2"/>
              <a:buNone/>
              <a:defRPr/>
            </a:pPr>
            <a:endParaRPr lang="en-US" b="1" dirty="0" smtClean="0">
              <a:solidFill>
                <a:srgbClr val="000066"/>
              </a:solidFill>
            </a:endParaRPr>
          </a:p>
          <a:p>
            <a:pPr eaLnBrk="1" fontAlgn="auto" hangingPunct="1">
              <a:spcAft>
                <a:spcPts val="0"/>
              </a:spcAft>
              <a:buClr>
                <a:schemeClr val="tx1">
                  <a:shade val="95000"/>
                </a:schemeClr>
              </a:buClr>
              <a:buFont typeface="Wingdings 2"/>
              <a:buNone/>
              <a:defRPr/>
            </a:pPr>
            <a:r>
              <a:rPr lang="en-US" b="1" dirty="0" smtClean="0">
                <a:solidFill>
                  <a:srgbClr val="000066"/>
                </a:solidFill>
              </a:rPr>
              <a:t>Audrey C. McCool, EdD, RD, LD</a:t>
            </a:r>
          </a:p>
          <a:p>
            <a:pPr eaLnBrk="1" fontAlgn="auto" hangingPunct="1">
              <a:spcAft>
                <a:spcPts val="0"/>
              </a:spcAft>
              <a:buClr>
                <a:schemeClr val="tx1">
                  <a:shade val="95000"/>
                </a:schemeClr>
              </a:buClr>
              <a:buFont typeface="Wingdings 2"/>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eaLnBrk="1" fontAlgn="auto" hangingPunct="1">
              <a:spcAft>
                <a:spcPts val="0"/>
              </a:spcAft>
              <a:defRPr/>
            </a:pPr>
            <a:r>
              <a:rPr lang="en-US" sz="5400" dirty="0" smtClean="0">
                <a:solidFill>
                  <a:srgbClr val="000066"/>
                </a:solidFill>
              </a:rPr>
              <a:t> Specifications</a:t>
            </a:r>
            <a:endParaRPr lang="en-US" sz="5400" dirty="0"/>
          </a:p>
        </p:txBody>
      </p:sp>
      <p:sp>
        <p:nvSpPr>
          <p:cNvPr id="3" name="Content Placeholder 2"/>
          <p:cNvSpPr>
            <a:spLocks noGrp="1"/>
          </p:cNvSpPr>
          <p:nvPr>
            <p:ph idx="1"/>
          </p:nvPr>
        </p:nvSpPr>
        <p:spPr>
          <a:xfrm>
            <a:off x="304800" y="1447800"/>
            <a:ext cx="8458200" cy="4860925"/>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sz="3200" b="1" dirty="0" smtClean="0">
                <a:solidFill>
                  <a:schemeClr val="accent4">
                    <a:lumMod val="50000"/>
                  </a:schemeClr>
                </a:solidFill>
              </a:rPr>
              <a:t>Good specifications improve meal quality and save money as programs can:</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Attract more meal clients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Make better overall use of available funds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Be better able to check that products received are products ordered in terms of both quality and quantity</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Have better control in the receiving process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Verify that contractors are providing quality services that meet program standards</a:t>
            </a:r>
            <a:endParaRPr lang="en-US" b="1"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BD4ED235-04F8-4B3C-A7F5-4239B0D80AC4}" type="slidenum">
              <a:rPr lang="en-US"/>
              <a:pPr>
                <a:defRPr/>
              </a:pPr>
              <a:t>20</a:t>
            </a:fld>
            <a:endParaRPr lang="en-US" dirty="0"/>
          </a:p>
        </p:txBody>
      </p:sp>
      <p:pic>
        <p:nvPicPr>
          <p:cNvPr id="34820" name="Picture 2" descr="C:\Users\Audrey\AppData\Local\Microsoft\Windows\Temporary Internet Files\Content.IE5\6MO9HXBE\MC900286436[1].wmf"/>
          <p:cNvPicPr>
            <a:picLocks noChangeAspect="1" noChangeArrowheads="1"/>
          </p:cNvPicPr>
          <p:nvPr/>
        </p:nvPicPr>
        <p:blipFill>
          <a:blip r:embed="rId2"/>
          <a:srcRect/>
          <a:stretch>
            <a:fillRect/>
          </a:stretch>
        </p:blipFill>
        <p:spPr bwMode="auto">
          <a:xfrm>
            <a:off x="685800" y="228600"/>
            <a:ext cx="1219200" cy="1174750"/>
          </a:xfrm>
          <a:prstGeom prst="rect">
            <a:avLst/>
          </a:prstGeom>
          <a:noFill/>
          <a:ln w="9525">
            <a:noFill/>
            <a:miter lim="800000"/>
            <a:headEnd/>
            <a:tailEnd/>
          </a:ln>
        </p:spPr>
      </p:pic>
      <p:pic>
        <p:nvPicPr>
          <p:cNvPr id="34821" name="Picture 3" descr="C:\Users\Audrey\Pictures\Microsoft Clip Organizer\j0424784.wmf"/>
          <p:cNvPicPr>
            <a:picLocks noChangeAspect="1" noChangeArrowheads="1"/>
          </p:cNvPicPr>
          <p:nvPr/>
        </p:nvPicPr>
        <p:blipFill>
          <a:blip r:embed="rId3"/>
          <a:srcRect/>
          <a:stretch>
            <a:fillRect/>
          </a:stretch>
        </p:blipFill>
        <p:spPr bwMode="auto">
          <a:xfrm>
            <a:off x="7239000" y="1905000"/>
            <a:ext cx="1116013"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5400" dirty="0" smtClean="0">
                <a:solidFill>
                  <a:srgbClr val="000066"/>
                </a:solidFill>
              </a:rPr>
              <a:t> Specifications</a:t>
            </a:r>
            <a:endParaRPr lang="en-US" sz="5400" dirty="0"/>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None/>
              <a:defRPr/>
            </a:pPr>
            <a:r>
              <a:rPr lang="en-US" sz="3200" b="1" dirty="0" smtClean="0">
                <a:solidFill>
                  <a:schemeClr val="accent4">
                    <a:lumMod val="50000"/>
                  </a:schemeClr>
                </a:solidFill>
              </a:rPr>
              <a:t>Good specifications used in the bidding process for multi-year contracts help programs </a:t>
            </a:r>
            <a:r>
              <a:rPr lang="en-US" sz="3200" b="1" u="sng" dirty="0" smtClean="0">
                <a:solidFill>
                  <a:schemeClr val="accent4">
                    <a:lumMod val="50000"/>
                  </a:schemeClr>
                </a:solidFill>
              </a:rPr>
              <a:t>AVOID</a:t>
            </a:r>
            <a:r>
              <a:rPr lang="en-US" sz="3200" b="1" dirty="0" smtClean="0">
                <a:solidFill>
                  <a:schemeClr val="accent4">
                    <a:lumMod val="50000"/>
                  </a:schemeClr>
                </a:solidFill>
              </a:rPr>
              <a:t>:</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Being locked into low quality meals for a long time</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Having unacceptable product substitutions by suppliers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Having unhappy clients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Having excessive plate waste</a:t>
            </a:r>
            <a:endParaRPr lang="en-US" b="1"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907D8CA5-6E52-4BCC-844A-12D750800EA3}" type="slidenum">
              <a:rPr lang="en-US"/>
              <a:pPr>
                <a:defRPr/>
              </a:pPr>
              <a:t>21</a:t>
            </a:fld>
            <a:endParaRPr lang="en-US" dirty="0"/>
          </a:p>
        </p:txBody>
      </p:sp>
      <p:pic>
        <p:nvPicPr>
          <p:cNvPr id="35844" name="Picture 2" descr="C:\Users\Audrey\AppData\Local\Microsoft\Windows\Temporary Internet Files\Content.IE5\QD0NF6N4\MC900185453[1].wmf"/>
          <p:cNvPicPr>
            <a:picLocks noChangeAspect="1" noChangeArrowheads="1"/>
          </p:cNvPicPr>
          <p:nvPr/>
        </p:nvPicPr>
        <p:blipFill>
          <a:blip r:embed="rId2"/>
          <a:srcRect/>
          <a:stretch>
            <a:fillRect/>
          </a:stretch>
        </p:blipFill>
        <p:spPr bwMode="auto">
          <a:xfrm>
            <a:off x="6400800" y="4914900"/>
            <a:ext cx="838200" cy="1449388"/>
          </a:xfrm>
          <a:prstGeom prst="rect">
            <a:avLst/>
          </a:prstGeom>
          <a:noFill/>
          <a:ln w="9525">
            <a:noFill/>
            <a:miter lim="800000"/>
            <a:headEnd/>
            <a:tailEnd/>
          </a:ln>
        </p:spPr>
      </p:pic>
      <p:pic>
        <p:nvPicPr>
          <p:cNvPr id="35845" name="Picture 4" descr="C:\Users\Audrey\AppData\Local\Microsoft\Windows\Temporary Internet Files\Content.IE5\6MO9HXBE\MC900231292[1].wmf"/>
          <p:cNvPicPr>
            <a:picLocks noChangeAspect="1" noChangeArrowheads="1"/>
          </p:cNvPicPr>
          <p:nvPr/>
        </p:nvPicPr>
        <p:blipFill>
          <a:blip r:embed="rId3"/>
          <a:srcRect/>
          <a:stretch>
            <a:fillRect/>
          </a:stretch>
        </p:blipFill>
        <p:spPr bwMode="auto">
          <a:xfrm>
            <a:off x="762000" y="304800"/>
            <a:ext cx="1211263" cy="1281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5400" dirty="0" smtClean="0">
                <a:solidFill>
                  <a:srgbClr val="000066"/>
                </a:solidFill>
              </a:rPr>
              <a:t> Specifications</a:t>
            </a:r>
            <a:endParaRPr lang="en-US" sz="5400" dirty="0"/>
          </a:p>
        </p:txBody>
      </p:sp>
      <p:sp>
        <p:nvSpPr>
          <p:cNvPr id="3" name="Content Placeholder 2"/>
          <p:cNvSpPr>
            <a:spLocks noGrp="1"/>
          </p:cNvSpPr>
          <p:nvPr>
            <p:ph idx="1"/>
          </p:nvPr>
        </p:nvSpPr>
        <p:spPr/>
        <p:txBody>
          <a:bodyPr>
            <a:noAutofit/>
          </a:bodyPr>
          <a:lstStyle/>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Good specifications enhance meal quality</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Quality meals provide greater nutritional benefits to clients because they are more likely to be eaten by program participants who are at high nutrition risk</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For more information on specifications, you can access the following web site: </a:t>
            </a:r>
            <a:r>
              <a:rPr lang="en-US" sz="2400" b="1" dirty="0" smtClean="0">
                <a:hlinkClick r:id="rId2"/>
              </a:rPr>
              <a:t>http://nutritionandaging.fiu.edu/creative_solutions/</a:t>
            </a:r>
          </a:p>
          <a:p>
            <a:pPr marL="548640" indent="-411480" eaLnBrk="1" fontAlgn="auto" hangingPunct="1">
              <a:spcAft>
                <a:spcPts val="0"/>
              </a:spcAft>
              <a:buClr>
                <a:schemeClr val="tx1">
                  <a:shade val="95000"/>
                </a:schemeClr>
              </a:buClr>
              <a:buFont typeface="Wingdings 2"/>
              <a:buNone/>
              <a:defRPr/>
            </a:pPr>
            <a:r>
              <a:rPr lang="en-US" sz="2400" b="1" dirty="0" smtClean="0">
                <a:hlinkClick r:id="rId2"/>
              </a:rPr>
              <a:t>	bid_specs.asp</a:t>
            </a:r>
            <a:endParaRPr lang="en-US" sz="2400" b="1" dirty="0" smtClean="0"/>
          </a:p>
          <a:p>
            <a:pPr marL="548640" indent="-411480" eaLnBrk="1" fontAlgn="auto" hangingPunct="1">
              <a:spcAft>
                <a:spcPts val="0"/>
              </a:spcAft>
              <a:buClr>
                <a:schemeClr val="tx1">
                  <a:shade val="95000"/>
                </a:schemeClr>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376A9383-50CB-4CB1-B1C1-7B338F49EF3C}" type="slidenum">
              <a:rPr lang="en-US"/>
              <a:pPr>
                <a:defRPr/>
              </a:pPr>
              <a:t>22</a:t>
            </a:fld>
            <a:endParaRPr lang="en-US" dirty="0"/>
          </a:p>
        </p:txBody>
      </p:sp>
      <p:pic>
        <p:nvPicPr>
          <p:cNvPr id="36868" name="Picture 2" descr="C:\Users\Audrey\AppData\Local\Microsoft\Windows\Temporary Internet Files\Content.IE5\6MO9HXBE\MC910216978[1].png"/>
          <p:cNvPicPr>
            <a:picLocks noChangeAspect="1" noChangeArrowheads="1"/>
          </p:cNvPicPr>
          <p:nvPr/>
        </p:nvPicPr>
        <p:blipFill>
          <a:blip r:embed="rId3"/>
          <a:srcRect/>
          <a:stretch>
            <a:fillRect/>
          </a:stretch>
        </p:blipFill>
        <p:spPr bwMode="auto">
          <a:xfrm>
            <a:off x="7696200" y="381000"/>
            <a:ext cx="1017588" cy="1055688"/>
          </a:xfrm>
          <a:prstGeom prst="rect">
            <a:avLst/>
          </a:prstGeom>
          <a:noFill/>
          <a:ln w="9525">
            <a:noFill/>
            <a:miter lim="800000"/>
            <a:headEnd/>
            <a:tailEnd/>
          </a:ln>
        </p:spPr>
      </p:pic>
      <p:pic>
        <p:nvPicPr>
          <p:cNvPr id="36869" name="Picture 4" descr="C:\Users\Audrey\AppData\Local\Microsoft\Windows\Temporary Internet Files\Content.IE5\6MO9HXBE\MC900295567[1].wmf"/>
          <p:cNvPicPr>
            <a:picLocks noChangeAspect="1" noChangeArrowheads="1"/>
          </p:cNvPicPr>
          <p:nvPr/>
        </p:nvPicPr>
        <p:blipFill>
          <a:blip r:embed="rId4"/>
          <a:srcRect/>
          <a:stretch>
            <a:fillRect/>
          </a:stretch>
        </p:blipFill>
        <p:spPr bwMode="auto">
          <a:xfrm>
            <a:off x="3200400" y="5181600"/>
            <a:ext cx="990600" cy="125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eaLnBrk="1" fontAlgn="auto" hangingPunct="1">
              <a:spcAft>
                <a:spcPts val="0"/>
              </a:spcAft>
              <a:defRPr/>
            </a:pPr>
            <a:r>
              <a:rPr lang="en-US" sz="5400" dirty="0" smtClean="0">
                <a:solidFill>
                  <a:srgbClr val="000066"/>
                </a:solidFill>
              </a:rPr>
              <a:t> Specifications</a:t>
            </a:r>
            <a:endParaRPr lang="en-US" sz="5400" dirty="0"/>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None/>
              <a:defRPr/>
            </a:pPr>
            <a:r>
              <a:rPr lang="en-US" sz="3200" b="1" dirty="0" smtClean="0">
                <a:solidFill>
                  <a:schemeClr val="accent4">
                    <a:lumMod val="50000"/>
                  </a:schemeClr>
                </a:solidFill>
              </a:rPr>
              <a:t>Good specifications for the contract bidding process include:</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A short, clearly written description of the desired product or service</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The quality of the product</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USDA or industry standards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Pack, size, can size or weight, and yield per unit</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Case size, where appropriate</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The performance standards expected for a service</a:t>
            </a:r>
          </a:p>
        </p:txBody>
      </p:sp>
      <p:sp>
        <p:nvSpPr>
          <p:cNvPr id="4" name="Slide Number Placeholder 3"/>
          <p:cNvSpPr>
            <a:spLocks noGrp="1"/>
          </p:cNvSpPr>
          <p:nvPr>
            <p:ph type="sldNum" sz="quarter" idx="12"/>
          </p:nvPr>
        </p:nvSpPr>
        <p:spPr/>
        <p:txBody>
          <a:bodyPr/>
          <a:lstStyle/>
          <a:p>
            <a:pPr>
              <a:defRPr/>
            </a:pPr>
            <a:fld id="{29ED48CE-B63F-41FC-8208-8520CB74471E}" type="slidenum">
              <a:rPr lang="en-US"/>
              <a:pPr>
                <a:defRPr/>
              </a:pPr>
              <a:t>23</a:t>
            </a:fld>
            <a:endParaRPr lang="en-US" dirty="0"/>
          </a:p>
        </p:txBody>
      </p:sp>
      <p:pic>
        <p:nvPicPr>
          <p:cNvPr id="37892" name="Picture 2" descr="C:\Users\Audrey\AppData\Local\Microsoft\Windows\Temporary Internet Files\Content.IE5\10U8E33F\MC900279110[1].wmf"/>
          <p:cNvPicPr>
            <a:picLocks noChangeAspect="1" noChangeArrowheads="1"/>
          </p:cNvPicPr>
          <p:nvPr/>
        </p:nvPicPr>
        <p:blipFill>
          <a:blip r:embed="rId2"/>
          <a:srcRect/>
          <a:stretch>
            <a:fillRect/>
          </a:stretch>
        </p:blipFill>
        <p:spPr bwMode="auto">
          <a:xfrm>
            <a:off x="7391400" y="685800"/>
            <a:ext cx="1404938" cy="114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pPr eaLnBrk="1" fontAlgn="auto" hangingPunct="1">
              <a:spcAft>
                <a:spcPts val="0"/>
              </a:spcAft>
              <a:defRPr/>
            </a:pPr>
            <a:r>
              <a:rPr lang="en-US" dirty="0" smtClean="0">
                <a:solidFill>
                  <a:srgbClr val="000066"/>
                </a:solidFill>
              </a:rPr>
              <a:t>Product Specifications</a:t>
            </a:r>
            <a:endParaRPr lang="en-US" dirty="0">
              <a:solidFill>
                <a:srgbClr val="000066"/>
              </a:solidFill>
            </a:endParaRPr>
          </a:p>
        </p:txBody>
      </p:sp>
      <p:sp>
        <p:nvSpPr>
          <p:cNvPr id="3" name="Content Placeholder 2"/>
          <p:cNvSpPr>
            <a:spLocks noGrp="1"/>
          </p:cNvSpPr>
          <p:nvPr>
            <p:ph idx="1"/>
          </p:nvPr>
        </p:nvSpPr>
        <p:spPr>
          <a:xfrm>
            <a:off x="457200" y="1752600"/>
            <a:ext cx="8229600" cy="4572000"/>
          </a:xfrm>
        </p:spPr>
        <p:txBody>
          <a:bodyPr>
            <a:normAutofit fontScale="92500" lnSpcReduction="20000"/>
          </a:bodyPr>
          <a:lstStyle/>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Are essential for product quality and consistency</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Are needed for all items purchased</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Can be developed specifically for your program or can be “borrowed” from various reference resources such as: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Meat Buyer’s Guide</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USDA grading standards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Federal product standards</a:t>
            </a:r>
          </a:p>
          <a:p>
            <a:pPr marL="868680" lvl="1" indent="-283464" eaLnBrk="1" fontAlgn="auto" hangingPunct="1">
              <a:spcAft>
                <a:spcPts val="0"/>
              </a:spcAft>
              <a:buFont typeface="Wingdings" pitchFamily="2" charset="2"/>
              <a:buChar char="Ø"/>
              <a:defRPr/>
            </a:pPr>
            <a:r>
              <a:rPr lang="en-US" b="1" dirty="0" smtClean="0">
                <a:solidFill>
                  <a:schemeClr val="accent4">
                    <a:lumMod val="50000"/>
                  </a:schemeClr>
                </a:solidFill>
              </a:rPr>
              <a:t>Product suppliers such as the produce industry or canned foods packers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4">
                    <a:lumMod val="50000"/>
                  </a:schemeClr>
                </a:solidFill>
              </a:rPr>
              <a:t>Multiple references for food product specifications are available on the Internet.</a:t>
            </a:r>
            <a:endParaRPr lang="en-US" b="1"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C521F5DC-76DD-4DB8-9279-9A1567485D95}" type="slidenum">
              <a:rPr lang="en-US"/>
              <a:pPr>
                <a:defRPr/>
              </a:pPr>
              <a:t>24</a:t>
            </a:fld>
            <a:endParaRPr lang="en-US" dirty="0"/>
          </a:p>
        </p:txBody>
      </p:sp>
      <p:pic>
        <p:nvPicPr>
          <p:cNvPr id="38916" name="Picture 4" descr="MeatBuyersGuideLM.jpg"/>
          <p:cNvPicPr>
            <a:picLocks noChangeAspect="1"/>
          </p:cNvPicPr>
          <p:nvPr/>
        </p:nvPicPr>
        <p:blipFill>
          <a:blip r:embed="rId2"/>
          <a:srcRect/>
          <a:stretch>
            <a:fillRect/>
          </a:stretch>
        </p:blipFill>
        <p:spPr bwMode="auto">
          <a:xfrm>
            <a:off x="5791200" y="3267075"/>
            <a:ext cx="1114425" cy="125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Autofit/>
          </a:bodyPr>
          <a:lstStyle/>
          <a:p>
            <a:pPr eaLnBrk="1" fontAlgn="auto" hangingPunct="1">
              <a:spcAft>
                <a:spcPts val="0"/>
              </a:spcAft>
              <a:defRPr/>
            </a:pPr>
            <a:r>
              <a:rPr lang="en-US" sz="4400" dirty="0" smtClean="0">
                <a:solidFill>
                  <a:srgbClr val="000066"/>
                </a:solidFill>
              </a:rPr>
              <a:t>Sample Product Specification</a:t>
            </a:r>
            <a:endParaRPr lang="en-US" sz="4400" dirty="0"/>
          </a:p>
        </p:txBody>
      </p:sp>
      <p:sp>
        <p:nvSpPr>
          <p:cNvPr id="3" name="Content Placeholder 2"/>
          <p:cNvSpPr>
            <a:spLocks noGrp="1"/>
          </p:cNvSpPr>
          <p:nvPr>
            <p:ph idx="1"/>
          </p:nvPr>
        </p:nvSpPr>
        <p:spPr>
          <a:xfrm>
            <a:off x="457200" y="1981200"/>
            <a:ext cx="8229600" cy="432752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None/>
              <a:defRPr/>
            </a:pPr>
            <a:r>
              <a:rPr lang="en-US" b="1" i="1" u="sng" dirty="0" smtClean="0">
                <a:solidFill>
                  <a:srgbClr val="000000"/>
                </a:solidFill>
              </a:rPr>
              <a:t>Sample Specification</a:t>
            </a:r>
          </a:p>
          <a:p>
            <a:pPr marL="548640" indent="-411480" eaLnBrk="1" fontAlgn="auto" hangingPunct="1">
              <a:spcAft>
                <a:spcPts val="0"/>
              </a:spcAft>
              <a:buClr>
                <a:schemeClr val="tx1">
                  <a:shade val="95000"/>
                </a:schemeClr>
              </a:buClr>
              <a:buFont typeface="Wingdings 2"/>
              <a:buNone/>
              <a:defRPr/>
            </a:pPr>
            <a:endParaRPr lang="en-US" b="1" dirty="0" smtClean="0">
              <a:solidFill>
                <a:srgbClr val="000000"/>
              </a:solidFill>
            </a:endParaRPr>
          </a:p>
          <a:p>
            <a:pPr marL="548640" indent="-411480" algn="ctr" eaLnBrk="1" fontAlgn="auto" hangingPunct="1">
              <a:spcAft>
                <a:spcPts val="0"/>
              </a:spcAft>
              <a:buClr>
                <a:schemeClr val="tx1">
                  <a:shade val="95000"/>
                </a:schemeClr>
              </a:buClr>
              <a:buFont typeface="Wingdings 2"/>
              <a:buNone/>
              <a:defRPr/>
            </a:pPr>
            <a:r>
              <a:rPr lang="en-US" b="1" dirty="0" smtClean="0">
                <a:solidFill>
                  <a:srgbClr val="000000"/>
                </a:solidFill>
              </a:rPr>
              <a:t>BEEF PATTY</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Beef U.S. Grade Good or Better not to exceed 25 percent fat, 2.67 ounce patty, six patties per pound, no soy, meat by-pro­ducts, binders, or extenders.  Meat shall be free of bone. </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Meets </a:t>
            </a:r>
            <a:r>
              <a:rPr lang="en-US" b="1" u="sng" dirty="0" smtClean="0">
                <a:solidFill>
                  <a:srgbClr val="000000"/>
                </a:solidFill>
              </a:rPr>
              <a:t>Institutional Meat Purchase Specification #1136.</a:t>
            </a:r>
          </a:p>
          <a:p>
            <a:pPr marL="548640" indent="-411480" eaLnBrk="1" fontAlgn="auto" hangingPunct="1">
              <a:spcAft>
                <a:spcPts val="0"/>
              </a:spcAft>
              <a:buClr>
                <a:schemeClr val="tx1">
                  <a:shade val="95000"/>
                </a:schemeClr>
              </a:buClr>
              <a:buFont typeface="Wingdings 2"/>
              <a:buNone/>
              <a:defRPr/>
            </a:pPr>
            <a:r>
              <a:rPr lang="en-US" dirty="0" smtClean="0"/>
              <a:t> </a:t>
            </a:r>
          </a:p>
          <a:p>
            <a:pPr marL="548640" indent="-411480" eaLnBrk="1" fontAlgn="auto" hangingPunct="1">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4AD3EF7C-5E82-429C-BC2C-EC808D222267}" type="slidenum">
              <a:rPr lang="en-US"/>
              <a:pPr>
                <a:defRPr/>
              </a:pPr>
              <a:t>25</a:t>
            </a:fld>
            <a:endParaRPr lang="en-US" dirty="0"/>
          </a:p>
        </p:txBody>
      </p:sp>
      <p:pic>
        <p:nvPicPr>
          <p:cNvPr id="39940" name="Picture 4" descr="Raw Hamburgers.jpg"/>
          <p:cNvPicPr>
            <a:picLocks noChangeAspect="1"/>
          </p:cNvPicPr>
          <p:nvPr/>
        </p:nvPicPr>
        <p:blipFill>
          <a:blip r:embed="rId2"/>
          <a:srcRect/>
          <a:stretch>
            <a:fillRect/>
          </a:stretch>
        </p:blipFill>
        <p:spPr bwMode="auto">
          <a:xfrm>
            <a:off x="6781800" y="1905000"/>
            <a:ext cx="873125"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eaLnBrk="1" fontAlgn="auto" hangingPunct="1">
              <a:spcAft>
                <a:spcPts val="0"/>
              </a:spcAft>
              <a:defRPr/>
            </a:pPr>
            <a:r>
              <a:rPr lang="en-US" dirty="0" smtClean="0">
                <a:solidFill>
                  <a:srgbClr val="000066"/>
                </a:solidFill>
              </a:rPr>
              <a:t>Sample Product Specification</a:t>
            </a:r>
            <a:endParaRPr lang="en-US" dirty="0"/>
          </a:p>
        </p:txBody>
      </p:sp>
      <p:sp>
        <p:nvSpPr>
          <p:cNvPr id="40962" name="Content Placeholder 2"/>
          <p:cNvSpPr>
            <a:spLocks noGrp="1"/>
          </p:cNvSpPr>
          <p:nvPr>
            <p:ph idx="1"/>
          </p:nvPr>
        </p:nvSpPr>
        <p:spPr>
          <a:xfrm>
            <a:off x="457200" y="1828800"/>
            <a:ext cx="8229600" cy="4556125"/>
          </a:xfrm>
        </p:spPr>
        <p:txBody>
          <a:bodyPr/>
          <a:lstStyle/>
          <a:p>
            <a:pPr eaLnBrk="1" hangingPunct="1">
              <a:buFont typeface="Wingdings 2" pitchFamily="18" charset="2"/>
              <a:buNone/>
            </a:pPr>
            <a:r>
              <a:rPr lang="en-US" b="1" i="1" u="sng" smtClean="0">
                <a:solidFill>
                  <a:srgbClr val="000000"/>
                </a:solidFill>
              </a:rPr>
              <a:t>Sample Specification</a:t>
            </a:r>
          </a:p>
          <a:p>
            <a:pPr eaLnBrk="1" hangingPunct="1">
              <a:buFont typeface="Wingdings 2" pitchFamily="18" charset="2"/>
              <a:buNone/>
            </a:pPr>
            <a:endParaRPr lang="en-US" b="1" i="1" u="sng" smtClean="0">
              <a:solidFill>
                <a:srgbClr val="000000"/>
              </a:solidFill>
            </a:endParaRPr>
          </a:p>
          <a:p>
            <a:pPr algn="ctr" eaLnBrk="1" hangingPunct="1">
              <a:buFont typeface="Wingdings 2" pitchFamily="18" charset="2"/>
              <a:buNone/>
            </a:pPr>
            <a:r>
              <a:rPr lang="en-US" sz="2400" b="1" smtClean="0">
                <a:solidFill>
                  <a:srgbClr val="000000"/>
                </a:solidFill>
              </a:rPr>
              <a:t>	</a:t>
            </a:r>
            <a:r>
              <a:rPr lang="en-US" sz="2400" b="1" u="sng" smtClean="0">
                <a:solidFill>
                  <a:srgbClr val="000000"/>
                </a:solidFill>
              </a:rPr>
              <a:t> APPLESAUCE </a:t>
            </a:r>
          </a:p>
          <a:p>
            <a:pPr eaLnBrk="1" hangingPunct="1">
              <a:buFont typeface="Wingdings 2" pitchFamily="18" charset="2"/>
              <a:buNone/>
            </a:pPr>
            <a:r>
              <a:rPr lang="en-US" sz="2400" b="1" smtClean="0">
                <a:solidFill>
                  <a:srgbClr val="000000"/>
                </a:solidFill>
              </a:rPr>
              <a:t>Quality: GRADE A </a:t>
            </a:r>
          </a:p>
          <a:p>
            <a:pPr eaLnBrk="1" hangingPunct="1">
              <a:buFont typeface="Wingdings 2" pitchFamily="18" charset="2"/>
              <a:buNone/>
            </a:pPr>
            <a:r>
              <a:rPr lang="en-US" sz="2400" b="1" smtClean="0">
                <a:solidFill>
                  <a:srgbClr val="000000"/>
                </a:solidFill>
              </a:rPr>
              <a:t>Style/Variety: REGULAR OR CHUNKY     </a:t>
            </a:r>
          </a:p>
          <a:p>
            <a:pPr eaLnBrk="1" hangingPunct="1">
              <a:buFont typeface="Wingdings 2" pitchFamily="18" charset="2"/>
              <a:buNone/>
            </a:pPr>
            <a:r>
              <a:rPr lang="en-US" sz="2400" b="1" smtClean="0">
                <a:solidFill>
                  <a:srgbClr val="000000"/>
                </a:solidFill>
              </a:rPr>
              <a:t>Count Size: 6 / #10 </a:t>
            </a:r>
          </a:p>
          <a:p>
            <a:pPr eaLnBrk="1" hangingPunct="1">
              <a:buFont typeface="Wingdings 2" pitchFamily="18" charset="2"/>
              <a:buNone/>
            </a:pPr>
            <a:r>
              <a:rPr lang="en-US" sz="2400" b="1" smtClean="0">
                <a:solidFill>
                  <a:srgbClr val="000000"/>
                </a:solidFill>
              </a:rPr>
              <a:t>Condition: CANNED 	</a:t>
            </a:r>
          </a:p>
          <a:p>
            <a:pPr eaLnBrk="1" hangingPunct="1">
              <a:buFont typeface="Wingdings 2" pitchFamily="18" charset="2"/>
              <a:buNone/>
            </a:pPr>
            <a:r>
              <a:rPr lang="en-US" sz="2400" b="1" smtClean="0">
                <a:solidFill>
                  <a:srgbClr val="000000"/>
                </a:solidFill>
              </a:rPr>
              <a:t>Description: LIGHT GOLDEN IN COLOR; FREE FROM PARTICLES OR SEEDS. </a:t>
            </a:r>
          </a:p>
          <a:p>
            <a:pPr eaLnBrk="1" hangingPunct="1">
              <a:buFont typeface="Wingdings 2" pitchFamily="18" charset="2"/>
              <a:buNone/>
            </a:pPr>
            <a:r>
              <a:rPr lang="en-US" sz="2400" b="1" smtClean="0">
                <a:solidFill>
                  <a:srgbClr val="000000"/>
                </a:solidFill>
              </a:rPr>
              <a:t>LIGHTLY SWEETENED. </a:t>
            </a:r>
            <a:r>
              <a:rPr lang="en-US" sz="2000" b="1" smtClean="0">
                <a:solidFill>
                  <a:srgbClr val="000000"/>
                </a:solidFill>
              </a:rPr>
              <a:t>	</a:t>
            </a: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3DA7DB45-8DA1-41A7-AE06-E1F4EC2E79AA}" type="slidenum">
              <a:rPr lang="en-US"/>
              <a:pPr>
                <a:defRPr/>
              </a:pPr>
              <a:t>26</a:t>
            </a:fld>
            <a:endParaRPr lang="en-US" dirty="0"/>
          </a:p>
        </p:txBody>
      </p:sp>
      <p:pic>
        <p:nvPicPr>
          <p:cNvPr id="40964" name="Picture 6" descr="Apples.bmp"/>
          <p:cNvPicPr>
            <a:picLocks noChangeAspect="1"/>
          </p:cNvPicPr>
          <p:nvPr/>
        </p:nvPicPr>
        <p:blipFill>
          <a:blip r:embed="rId2"/>
          <a:srcRect/>
          <a:stretch>
            <a:fillRect/>
          </a:stretch>
        </p:blipFill>
        <p:spPr bwMode="auto">
          <a:xfrm>
            <a:off x="6477000" y="1905000"/>
            <a:ext cx="2405063" cy="1600200"/>
          </a:xfrm>
          <a:prstGeom prst="rect">
            <a:avLst/>
          </a:prstGeom>
          <a:noFill/>
          <a:ln w="9525">
            <a:noFill/>
            <a:miter lim="800000"/>
            <a:headEnd/>
            <a:tailEnd/>
          </a:ln>
        </p:spPr>
      </p:pic>
      <p:pic>
        <p:nvPicPr>
          <p:cNvPr id="40965" name="Picture 7" descr="Applesauce2.jpg"/>
          <p:cNvPicPr>
            <a:picLocks noChangeAspect="1"/>
          </p:cNvPicPr>
          <p:nvPr/>
        </p:nvPicPr>
        <p:blipFill>
          <a:blip r:embed="rId3"/>
          <a:srcRect/>
          <a:stretch>
            <a:fillRect/>
          </a:stretch>
        </p:blipFill>
        <p:spPr bwMode="auto">
          <a:xfrm>
            <a:off x="6248400" y="35052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pPr eaLnBrk="1" fontAlgn="auto" hangingPunct="1">
              <a:spcAft>
                <a:spcPts val="0"/>
              </a:spcAft>
              <a:defRPr/>
            </a:pPr>
            <a:r>
              <a:rPr lang="en-US" dirty="0" smtClean="0">
                <a:solidFill>
                  <a:srgbClr val="000066"/>
                </a:solidFill>
              </a:rPr>
              <a:t>Sample Product Specification</a:t>
            </a:r>
            <a:endParaRPr lang="en-US" dirty="0"/>
          </a:p>
        </p:txBody>
      </p:sp>
      <p:sp>
        <p:nvSpPr>
          <p:cNvPr id="41986" name="Content Placeholder 2"/>
          <p:cNvSpPr>
            <a:spLocks noGrp="1"/>
          </p:cNvSpPr>
          <p:nvPr>
            <p:ph idx="1"/>
          </p:nvPr>
        </p:nvSpPr>
        <p:spPr/>
        <p:txBody>
          <a:bodyPr/>
          <a:lstStyle/>
          <a:p>
            <a:pPr eaLnBrk="1" hangingPunct="1">
              <a:buFont typeface="Wingdings 2" pitchFamily="18" charset="2"/>
              <a:buNone/>
            </a:pPr>
            <a:r>
              <a:rPr lang="en-US" b="1" i="1" smtClean="0">
                <a:solidFill>
                  <a:srgbClr val="000000"/>
                </a:solidFill>
              </a:rPr>
              <a:t>					</a:t>
            </a:r>
            <a:r>
              <a:rPr lang="en-US" b="1" i="1" u="sng" smtClean="0">
                <a:solidFill>
                  <a:srgbClr val="000000"/>
                </a:solidFill>
              </a:rPr>
              <a:t>Sample Specification</a:t>
            </a:r>
          </a:p>
          <a:p>
            <a:pPr eaLnBrk="1" hangingPunct="1">
              <a:buFont typeface="Wingdings 2" pitchFamily="18" charset="2"/>
              <a:buNone/>
            </a:pPr>
            <a:endParaRPr lang="en-US" b="1" i="1" u="sng" smtClean="0">
              <a:solidFill>
                <a:srgbClr val="000000"/>
              </a:solidFill>
            </a:endParaRPr>
          </a:p>
          <a:p>
            <a:pPr algn="ctr" eaLnBrk="1" hangingPunct="1">
              <a:buFont typeface="Wingdings 2" pitchFamily="18" charset="2"/>
              <a:buNone/>
            </a:pPr>
            <a:r>
              <a:rPr lang="en-US" sz="2400" b="1" u="sng" smtClean="0">
                <a:solidFill>
                  <a:srgbClr val="000000"/>
                </a:solidFill>
              </a:rPr>
              <a:t>BANANAS </a:t>
            </a:r>
          </a:p>
          <a:p>
            <a:pPr eaLnBrk="1" hangingPunct="1">
              <a:buFont typeface="Wingdings 2" pitchFamily="18" charset="2"/>
              <a:buNone/>
            </a:pPr>
            <a:r>
              <a:rPr lang="en-US" sz="2400" b="1" smtClean="0">
                <a:solidFill>
                  <a:srgbClr val="000000"/>
                </a:solidFill>
              </a:rPr>
              <a:t>Quality: No. 1 </a:t>
            </a:r>
          </a:p>
          <a:p>
            <a:pPr eaLnBrk="1" hangingPunct="1">
              <a:buFont typeface="Wingdings 2" pitchFamily="18" charset="2"/>
              <a:buNone/>
            </a:pPr>
            <a:r>
              <a:rPr lang="en-US" sz="2400" b="1" smtClean="0">
                <a:solidFill>
                  <a:srgbClr val="000000"/>
                </a:solidFill>
              </a:rPr>
              <a:t>Style/Variety: PETITE - 5/6" LONG 	 </a:t>
            </a:r>
          </a:p>
          <a:p>
            <a:pPr eaLnBrk="1" hangingPunct="1">
              <a:buFont typeface="Wingdings 2" pitchFamily="18" charset="2"/>
              <a:buNone/>
            </a:pPr>
            <a:r>
              <a:rPr lang="en-US" sz="2400" b="1" smtClean="0">
                <a:solidFill>
                  <a:srgbClr val="000000"/>
                </a:solidFill>
              </a:rPr>
              <a:t>Count Size: 150 </a:t>
            </a:r>
          </a:p>
          <a:p>
            <a:pPr eaLnBrk="1" hangingPunct="1">
              <a:buFont typeface="Wingdings 2" pitchFamily="18" charset="2"/>
              <a:buNone/>
            </a:pPr>
            <a:r>
              <a:rPr lang="en-US" sz="2400" b="1" smtClean="0">
                <a:solidFill>
                  <a:srgbClr val="000000"/>
                </a:solidFill>
              </a:rPr>
              <a:t>Condition: FRESH 	</a:t>
            </a:r>
          </a:p>
          <a:p>
            <a:pPr eaLnBrk="1" hangingPunct="1">
              <a:buFont typeface="Wingdings 2" pitchFamily="18" charset="2"/>
              <a:buNone/>
            </a:pPr>
            <a:r>
              <a:rPr lang="en-US" sz="2400" b="1" smtClean="0">
                <a:solidFill>
                  <a:srgbClr val="000000"/>
                </a:solidFill>
              </a:rPr>
              <a:t>Description: PLUMP, FIRM, BRIGHT COLORED FRUIT, FREE FROM SCARS AND BRUISES. FRUIT SHOULD BE SOLID YELLOW </a:t>
            </a:r>
            <a:r>
              <a:rPr lang="en-US" smtClean="0"/>
              <a:t>	</a:t>
            </a: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C8AD0699-0331-4BDF-BB6F-FA7DDF57A436}" type="slidenum">
              <a:rPr lang="en-US"/>
              <a:pPr>
                <a:defRPr/>
              </a:pPr>
              <a:t>27</a:t>
            </a:fld>
            <a:endParaRPr lang="en-US" dirty="0"/>
          </a:p>
        </p:txBody>
      </p:sp>
      <p:pic>
        <p:nvPicPr>
          <p:cNvPr id="41988" name="Picture 5" descr="Banana chart.jpg"/>
          <p:cNvPicPr>
            <a:picLocks noChangeAspect="1"/>
          </p:cNvPicPr>
          <p:nvPr/>
        </p:nvPicPr>
        <p:blipFill>
          <a:blip r:embed="rId2"/>
          <a:srcRect/>
          <a:stretch>
            <a:fillRect/>
          </a:stretch>
        </p:blipFill>
        <p:spPr bwMode="auto">
          <a:xfrm>
            <a:off x="381000" y="1219200"/>
            <a:ext cx="2933700" cy="1562100"/>
          </a:xfrm>
          <a:prstGeom prst="rect">
            <a:avLst/>
          </a:prstGeom>
          <a:noFill/>
          <a:ln w="9525">
            <a:noFill/>
            <a:miter lim="800000"/>
            <a:headEnd/>
            <a:tailEnd/>
          </a:ln>
        </p:spPr>
      </p:pic>
      <p:pic>
        <p:nvPicPr>
          <p:cNvPr id="41989" name="Picture 6" descr="Bananas1.bmp"/>
          <p:cNvPicPr>
            <a:picLocks noChangeAspect="1"/>
          </p:cNvPicPr>
          <p:nvPr/>
        </p:nvPicPr>
        <p:blipFill>
          <a:blip r:embed="rId3"/>
          <a:srcRect/>
          <a:stretch>
            <a:fillRect/>
          </a:stretch>
        </p:blipFill>
        <p:spPr bwMode="auto">
          <a:xfrm>
            <a:off x="5638800" y="2438400"/>
            <a:ext cx="1473200" cy="1173163"/>
          </a:xfrm>
          <a:prstGeom prst="rect">
            <a:avLst/>
          </a:prstGeom>
          <a:noFill/>
          <a:ln w="9525">
            <a:noFill/>
            <a:miter lim="800000"/>
            <a:headEnd/>
            <a:tailEnd/>
          </a:ln>
        </p:spPr>
      </p:pic>
      <p:pic>
        <p:nvPicPr>
          <p:cNvPr id="41990" name="Picture 7" descr="Bananas2.jpg"/>
          <p:cNvPicPr>
            <a:picLocks noChangeAspect="1"/>
          </p:cNvPicPr>
          <p:nvPr/>
        </p:nvPicPr>
        <p:blipFill>
          <a:blip r:embed="rId4"/>
          <a:srcRect/>
          <a:stretch>
            <a:fillRect/>
          </a:stretch>
        </p:blipFill>
        <p:spPr bwMode="auto">
          <a:xfrm>
            <a:off x="7239000" y="2286000"/>
            <a:ext cx="1501775" cy="1160463"/>
          </a:xfrm>
          <a:prstGeom prst="rect">
            <a:avLst/>
          </a:prstGeom>
          <a:noFill/>
          <a:ln w="9525">
            <a:noFill/>
            <a:miter lim="800000"/>
            <a:headEnd/>
            <a:tailEnd/>
          </a:ln>
        </p:spPr>
      </p:pic>
      <p:pic>
        <p:nvPicPr>
          <p:cNvPr id="41991" name="Picture 8" descr="Bananas3.jpg"/>
          <p:cNvPicPr>
            <a:picLocks noChangeAspect="1"/>
          </p:cNvPicPr>
          <p:nvPr/>
        </p:nvPicPr>
        <p:blipFill>
          <a:blip r:embed="rId5"/>
          <a:srcRect/>
          <a:stretch>
            <a:fillRect/>
          </a:stretch>
        </p:blipFill>
        <p:spPr bwMode="auto">
          <a:xfrm>
            <a:off x="7162800" y="3581400"/>
            <a:ext cx="155733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solidFill>
                  <a:schemeClr val="accent5">
                    <a:lumMod val="50000"/>
                  </a:schemeClr>
                </a:solidFill>
              </a:rPr>
              <a:t>Meal Specifications</a:t>
            </a:r>
            <a:endParaRPr lang="en-US" sz="4800" dirty="0">
              <a:solidFill>
                <a:schemeClr val="accent5">
                  <a:lumMod val="50000"/>
                </a:schemeClr>
              </a:solidFill>
            </a:endParaRPr>
          </a:p>
        </p:txBody>
      </p:sp>
      <p:sp>
        <p:nvSpPr>
          <p:cNvPr id="3" name="Content Placeholder 2"/>
          <p:cNvSpPr>
            <a:spLocks noGrp="1"/>
          </p:cNvSpPr>
          <p:nvPr>
            <p:ph idx="1"/>
          </p:nvPr>
        </p:nvSpPr>
        <p:spPr>
          <a:xfrm>
            <a:off x="457200" y="1524000"/>
            <a:ext cx="8229600" cy="4784725"/>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dirty="0" smtClean="0">
                <a:solidFill>
                  <a:schemeClr val="accent3">
                    <a:lumMod val="50000"/>
                  </a:schemeClr>
                </a:solidFill>
              </a:rPr>
              <a:t>Meal Specifications must incorporate:</a:t>
            </a:r>
          </a:p>
          <a:p>
            <a:pPr marL="548640" indent="-411480" eaLnBrk="1" fontAlgn="auto" hangingPunct="1">
              <a:spcAft>
                <a:spcPts val="0"/>
              </a:spcAft>
              <a:buClr>
                <a:schemeClr val="tx1">
                  <a:shade val="95000"/>
                </a:schemeClr>
              </a:buClr>
              <a:buFont typeface="Wingdings" pitchFamily="2" charset="2"/>
              <a:buChar char="Ø"/>
              <a:defRPr/>
            </a:pPr>
            <a:r>
              <a:rPr lang="en-US" dirty="0" smtClean="0">
                <a:solidFill>
                  <a:schemeClr val="accent3">
                    <a:lumMod val="50000"/>
                  </a:schemeClr>
                </a:solidFill>
              </a:rPr>
              <a:t>Federal and state menu requirements for:</a:t>
            </a:r>
          </a:p>
          <a:p>
            <a:pPr marL="868680" lvl="1" indent="-283464" eaLnBrk="1" fontAlgn="auto" hangingPunct="1">
              <a:spcAft>
                <a:spcPts val="0"/>
              </a:spcAft>
              <a:buFont typeface="Wingdings" pitchFamily="2" charset="2"/>
              <a:buChar char="Ø"/>
              <a:defRPr/>
            </a:pPr>
            <a:r>
              <a:rPr lang="en-US" dirty="0" smtClean="0">
                <a:solidFill>
                  <a:schemeClr val="accent3">
                    <a:lumMod val="50000"/>
                  </a:schemeClr>
                </a:solidFill>
              </a:rPr>
              <a:t>Portion sizes for meat &amp; meat substitutes, milk, fruits and vegetables, fats, and desserts</a:t>
            </a:r>
          </a:p>
          <a:p>
            <a:pPr marL="868680" lvl="1" indent="-283464" eaLnBrk="1" fontAlgn="auto" hangingPunct="1">
              <a:spcAft>
                <a:spcPts val="0"/>
              </a:spcAft>
              <a:buFont typeface="Wingdings" pitchFamily="2" charset="2"/>
              <a:buChar char="Ø"/>
              <a:defRPr/>
            </a:pPr>
            <a:r>
              <a:rPr lang="en-US" dirty="0" smtClean="0">
                <a:solidFill>
                  <a:schemeClr val="accent3">
                    <a:lumMod val="50000"/>
                  </a:schemeClr>
                </a:solidFill>
              </a:rPr>
              <a:t>Food standards, i.e. meat grades, use of whole grains, fat content of milk, etc.</a:t>
            </a:r>
          </a:p>
          <a:p>
            <a:pPr marL="548640" indent="-411480" eaLnBrk="1" fontAlgn="auto" hangingPunct="1">
              <a:spcAft>
                <a:spcPts val="0"/>
              </a:spcAft>
              <a:buClr>
                <a:schemeClr val="tx1">
                  <a:shade val="95000"/>
                </a:schemeClr>
              </a:buClr>
              <a:buFont typeface="Wingdings" pitchFamily="2" charset="2"/>
              <a:buChar char="Ø"/>
              <a:defRPr/>
            </a:pPr>
            <a:r>
              <a:rPr lang="en-US" dirty="0" smtClean="0">
                <a:solidFill>
                  <a:schemeClr val="accent3">
                    <a:lumMod val="50000"/>
                  </a:schemeClr>
                </a:solidFill>
              </a:rPr>
              <a:t>The “condition” of the meal, i.e. hot, refrigerated, or frozen</a:t>
            </a:r>
          </a:p>
          <a:p>
            <a:pPr marL="548640" indent="-411480" eaLnBrk="1" fontAlgn="auto" hangingPunct="1">
              <a:spcAft>
                <a:spcPts val="0"/>
              </a:spcAft>
              <a:buClr>
                <a:schemeClr val="tx1">
                  <a:shade val="95000"/>
                </a:schemeClr>
              </a:buClr>
              <a:buFont typeface="Wingdings" pitchFamily="2" charset="2"/>
              <a:buChar char="Ø"/>
              <a:defRPr/>
            </a:pPr>
            <a:r>
              <a:rPr lang="en-US" dirty="0" smtClean="0">
                <a:solidFill>
                  <a:schemeClr val="accent3">
                    <a:lumMod val="50000"/>
                  </a:schemeClr>
                </a:solidFill>
              </a:rPr>
              <a:t>How the meal is to be packaged </a:t>
            </a:r>
          </a:p>
          <a:p>
            <a:pPr marL="548640" indent="-411480" eaLnBrk="1" fontAlgn="auto" hangingPunct="1">
              <a:spcAft>
                <a:spcPts val="0"/>
              </a:spcAft>
              <a:buClr>
                <a:schemeClr val="tx1">
                  <a:shade val="95000"/>
                </a:schemeClr>
              </a:buClr>
              <a:buFont typeface="Wingdings" pitchFamily="2" charset="2"/>
              <a:buChar char="Ø"/>
              <a:defRPr/>
            </a:pPr>
            <a:endParaRPr lang="en-US" dirty="0"/>
          </a:p>
        </p:txBody>
      </p:sp>
      <p:sp>
        <p:nvSpPr>
          <p:cNvPr id="4" name="Slide Number Placeholder 3"/>
          <p:cNvSpPr>
            <a:spLocks noGrp="1"/>
          </p:cNvSpPr>
          <p:nvPr>
            <p:ph type="sldNum" sz="quarter" idx="12"/>
          </p:nvPr>
        </p:nvSpPr>
        <p:spPr/>
        <p:txBody>
          <a:bodyPr/>
          <a:lstStyle/>
          <a:p>
            <a:pPr>
              <a:defRPr/>
            </a:pPr>
            <a:fld id="{FF3D1A23-EC4C-4472-8C59-7444426FE5FE}" type="slidenum">
              <a:rPr lang="en-US"/>
              <a:pPr>
                <a:defRPr/>
              </a:pPr>
              <a:t>28</a:t>
            </a:fld>
            <a:endParaRPr lang="en-US" dirty="0"/>
          </a:p>
        </p:txBody>
      </p:sp>
      <p:pic>
        <p:nvPicPr>
          <p:cNvPr id="43012" name="Picture 4" descr="Meal Trays.jpg"/>
          <p:cNvPicPr>
            <a:picLocks noChangeAspect="1"/>
          </p:cNvPicPr>
          <p:nvPr/>
        </p:nvPicPr>
        <p:blipFill>
          <a:blip r:embed="rId2"/>
          <a:srcRect/>
          <a:stretch>
            <a:fillRect/>
          </a:stretch>
        </p:blipFill>
        <p:spPr bwMode="auto">
          <a:xfrm>
            <a:off x="6248400" y="5029200"/>
            <a:ext cx="2417763" cy="1066800"/>
          </a:xfrm>
          <a:prstGeom prst="rect">
            <a:avLst/>
          </a:prstGeom>
          <a:noFill/>
          <a:ln w="9525">
            <a:noFill/>
            <a:miter lim="800000"/>
            <a:headEnd/>
            <a:tailEnd/>
          </a:ln>
        </p:spPr>
      </p:pic>
      <p:pic>
        <p:nvPicPr>
          <p:cNvPr id="43013" name="Picture 5" descr="Stable Meal3.jpg"/>
          <p:cNvPicPr>
            <a:picLocks noChangeAspect="1"/>
          </p:cNvPicPr>
          <p:nvPr/>
        </p:nvPicPr>
        <p:blipFill>
          <a:blip r:embed="rId3"/>
          <a:srcRect/>
          <a:stretch>
            <a:fillRect/>
          </a:stretch>
        </p:blipFill>
        <p:spPr bwMode="auto">
          <a:xfrm>
            <a:off x="7467600" y="1219200"/>
            <a:ext cx="1233488"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eaLnBrk="1" fontAlgn="auto" hangingPunct="1">
              <a:spcAft>
                <a:spcPts val="0"/>
              </a:spcAft>
              <a:defRPr/>
            </a:pPr>
            <a:r>
              <a:rPr lang="en-US" dirty="0" smtClean="0">
                <a:solidFill>
                  <a:srgbClr val="000066"/>
                </a:solidFill>
              </a:rPr>
              <a:t>Sample Specification Form</a:t>
            </a:r>
            <a:endParaRPr lang="en-US" dirty="0">
              <a:solidFill>
                <a:srgbClr val="000066"/>
              </a:solidFill>
            </a:endParaRPr>
          </a:p>
        </p:txBody>
      </p:sp>
      <p:sp>
        <p:nvSpPr>
          <p:cNvPr id="3" name="Content Placeholder 2"/>
          <p:cNvSpPr>
            <a:spLocks noGrp="1"/>
          </p:cNvSpPr>
          <p:nvPr>
            <p:ph idx="1"/>
          </p:nvPr>
        </p:nvSpPr>
        <p:spPr/>
        <p:txBody>
          <a:bodyPr>
            <a:normAutofit fontScale="92500" lnSpcReduction="20000"/>
          </a:bodyPr>
          <a:lstStyle/>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Sample form that could be used for writing product specifications:</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Product Name: ___________________________ </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Quality: ___________________________ </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Style/Variety: ___________________________ 	</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Packing Medium: _________________________ </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Count Size: _________________________ </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Condition: _________________________ 	</a:t>
            </a: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Description: ____________________________________________________________________________________________________ </a:t>
            </a:r>
            <a:r>
              <a:rPr lang="en-US" dirty="0" smtClean="0"/>
              <a:t>	</a:t>
            </a:r>
          </a:p>
          <a:p>
            <a:pPr marL="548640" indent="-411480" eaLnBrk="1" fontAlgn="auto" hangingPunct="1">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721E4148-EFC3-47A2-8D97-38045D296726}"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eaLnBrk="1" fontAlgn="auto" hangingPunct="1">
              <a:spcAft>
                <a:spcPts val="0"/>
              </a:spcAft>
              <a:defRPr/>
            </a:pPr>
            <a:r>
              <a:rPr lang="en-US" sz="5400" b="0" dirty="0" smtClean="0">
                <a:solidFill>
                  <a:srgbClr val="C00000"/>
                </a:solidFill>
              </a:rPr>
              <a:t>AGENDA</a:t>
            </a:r>
            <a:endParaRPr lang="en-US" sz="5400" b="0" dirty="0">
              <a:solidFill>
                <a:srgbClr val="C00000"/>
              </a:solidFill>
            </a:endParaRPr>
          </a:p>
        </p:txBody>
      </p:sp>
      <p:sp>
        <p:nvSpPr>
          <p:cNvPr id="3" name="Content Placeholder 2"/>
          <p:cNvSpPr>
            <a:spLocks noGrp="1"/>
          </p:cNvSpPr>
          <p:nvPr>
            <p:ph idx="1"/>
          </p:nvPr>
        </p:nvSpPr>
        <p:spPr>
          <a:xfrm>
            <a:off x="457200" y="1295400"/>
            <a:ext cx="8229600" cy="5013325"/>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Review of the Control Process</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Contracting as a Purchasing Alternative</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Purchasing/Contracting Objective</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The Contracting Process</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Specifications</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Rationale for Specifications</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 What’s in a Specification</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Sample Specifications</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Contract Monitoring</a:t>
            </a:r>
          </a:p>
          <a:p>
            <a:pPr marL="548640" indent="-411480" eaLnBrk="1" fontAlgn="auto" hangingPunct="1">
              <a:spcAft>
                <a:spcPts val="0"/>
              </a:spcAft>
              <a:buClr>
                <a:schemeClr val="tx1">
                  <a:shade val="95000"/>
                </a:schemeClr>
              </a:buClr>
              <a:buFont typeface="Wingdings 2"/>
              <a:buChar char=""/>
              <a:defRPr/>
            </a:pPr>
            <a:r>
              <a:rPr lang="en-US" b="1" dirty="0" smtClean="0">
                <a:solidFill>
                  <a:schemeClr val="accent6">
                    <a:lumMod val="75000"/>
                  </a:schemeClr>
                </a:solidFill>
              </a:rPr>
              <a:t>Taking Remedial Actions</a:t>
            </a:r>
            <a:endParaRPr lang="en-US"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C4059401-1F0C-4420-9376-1B8B2ABE0BF6}"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r" eaLnBrk="1" fontAlgn="auto" hangingPunct="1">
              <a:spcAft>
                <a:spcPts val="0"/>
              </a:spcAft>
              <a:defRPr/>
            </a:pPr>
            <a:r>
              <a:rPr lang="en-US" sz="4800" dirty="0" smtClean="0">
                <a:solidFill>
                  <a:schemeClr val="accent5">
                    <a:lumMod val="75000"/>
                  </a:schemeClr>
                </a:solidFill>
              </a:rPr>
              <a:t>Contract Monitoring</a:t>
            </a:r>
            <a:endParaRPr lang="en-US" sz="4800" dirty="0">
              <a:solidFill>
                <a:schemeClr val="accent5">
                  <a:lumMod val="75000"/>
                </a:schemeClr>
              </a:solidFill>
            </a:endParaRPr>
          </a:p>
        </p:txBody>
      </p:sp>
      <p:sp>
        <p:nvSpPr>
          <p:cNvPr id="3" name="Content Placeholder 2"/>
          <p:cNvSpPr>
            <a:spLocks noGrp="1"/>
          </p:cNvSpPr>
          <p:nvPr>
            <p:ph idx="1"/>
          </p:nvPr>
        </p:nvSpPr>
        <p:spPr>
          <a:xfrm>
            <a:off x="457200" y="1371600"/>
            <a:ext cx="8229600" cy="4937125"/>
          </a:xfrm>
        </p:spPr>
        <p:txBody>
          <a:bodyPr>
            <a:normAutofit lnSpcReduction="10000"/>
          </a:bodyPr>
          <a:lstStyle/>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chemeClr val="accent4">
                    <a:lumMod val="50000"/>
                  </a:schemeClr>
                </a:solidFill>
              </a:rPr>
              <a:t>The contracting process is </a:t>
            </a:r>
            <a:r>
              <a:rPr lang="en-US" b="1" u="sng" dirty="0" smtClean="0">
                <a:solidFill>
                  <a:schemeClr val="accent4">
                    <a:lumMod val="50000"/>
                  </a:schemeClr>
                </a:solidFill>
              </a:rPr>
              <a:t>NOT</a:t>
            </a:r>
            <a:r>
              <a:rPr lang="en-US" b="1" dirty="0" smtClean="0">
                <a:solidFill>
                  <a:schemeClr val="accent4">
                    <a:lumMod val="50000"/>
                  </a:schemeClr>
                </a:solidFill>
              </a:rPr>
              <a:t> completed when the contract is signed. </a:t>
            </a:r>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chemeClr val="accent4">
                    <a:lumMod val="50000"/>
                  </a:schemeClr>
                </a:solidFill>
              </a:rPr>
              <a:t>Continual monitoring of the contractor’s performance is essential throughout the duration of the contract</a:t>
            </a:r>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chemeClr val="accent4">
                    <a:lumMod val="50000"/>
                  </a:schemeClr>
                </a:solidFill>
              </a:rPr>
              <a:t>Monitoring requires:</a:t>
            </a:r>
          </a:p>
          <a:p>
            <a:pPr marL="868680" lvl="1" indent="-283464" eaLnBrk="1" fontAlgn="auto" hangingPunct="1">
              <a:spcAft>
                <a:spcPts val="0"/>
              </a:spcAft>
              <a:buFont typeface="Wingdings" pitchFamily="2" charset="2"/>
              <a:buChar char="v"/>
              <a:defRPr/>
            </a:pPr>
            <a:r>
              <a:rPr lang="en-US" b="1" dirty="0" smtClean="0">
                <a:solidFill>
                  <a:schemeClr val="accent4">
                    <a:lumMod val="50000"/>
                  </a:schemeClr>
                </a:solidFill>
              </a:rPr>
              <a:t>Comparison of contractor performance to product or service specifications and contract clauses</a:t>
            </a:r>
          </a:p>
          <a:p>
            <a:pPr marL="868680" lvl="1" indent="-283464" eaLnBrk="1" fontAlgn="auto" hangingPunct="1">
              <a:spcAft>
                <a:spcPts val="0"/>
              </a:spcAft>
              <a:buFont typeface="Wingdings" pitchFamily="2" charset="2"/>
              <a:buChar char="v"/>
              <a:defRPr/>
            </a:pPr>
            <a:r>
              <a:rPr lang="en-US" b="1" dirty="0" smtClean="0">
                <a:solidFill>
                  <a:schemeClr val="accent4">
                    <a:lumMod val="50000"/>
                  </a:schemeClr>
                </a:solidFill>
              </a:rPr>
              <a:t>Evaluation of identified deviations</a:t>
            </a:r>
          </a:p>
          <a:p>
            <a:pPr marL="868680" lvl="1" indent="-283464" eaLnBrk="1" fontAlgn="auto" hangingPunct="1">
              <a:spcAft>
                <a:spcPts val="0"/>
              </a:spcAft>
              <a:buFont typeface="Wingdings" pitchFamily="2" charset="2"/>
              <a:buChar char="v"/>
              <a:defRPr/>
            </a:pPr>
            <a:r>
              <a:rPr lang="en-US" b="1" dirty="0" smtClean="0">
                <a:solidFill>
                  <a:schemeClr val="accent4">
                    <a:lumMod val="50000"/>
                  </a:schemeClr>
                </a:solidFill>
              </a:rPr>
              <a:t>Determination of appropriate remedial actions</a:t>
            </a:r>
          </a:p>
          <a:p>
            <a:pPr marL="868680" lvl="1" indent="-283464" eaLnBrk="1" fontAlgn="auto" hangingPunct="1">
              <a:spcAft>
                <a:spcPts val="0"/>
              </a:spcAft>
              <a:buFont typeface="Wingdings" pitchFamily="2" charset="2"/>
              <a:buChar char="v"/>
              <a:defRPr/>
            </a:pPr>
            <a:r>
              <a:rPr lang="en-US" b="1" dirty="0" smtClean="0">
                <a:solidFill>
                  <a:schemeClr val="accent4">
                    <a:lumMod val="50000"/>
                  </a:schemeClr>
                </a:solidFill>
              </a:rPr>
              <a:t>Implementation of remedial actions by the contractor</a:t>
            </a:r>
            <a:endParaRPr lang="en-US" b="1"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pPr>
              <a:defRPr/>
            </a:pPr>
            <a:fld id="{3303FC2D-7DA7-4F92-A633-446013B5F2B0}" type="slidenum">
              <a:rPr lang="en-US"/>
              <a:pPr>
                <a:defRPr/>
              </a:pPr>
              <a:t>30</a:t>
            </a:fld>
            <a:endParaRPr lang="en-US" dirty="0"/>
          </a:p>
        </p:txBody>
      </p:sp>
      <p:pic>
        <p:nvPicPr>
          <p:cNvPr id="45060" name="Picture 2" descr="C:\Users\Audrey\AppData\Local\Microsoft\Windows\Temporary Internet Files\Content.IE5\QD0NF6N4\MC900012879[1].wmf"/>
          <p:cNvPicPr>
            <a:picLocks noChangeAspect="1" noChangeArrowheads="1"/>
          </p:cNvPicPr>
          <p:nvPr/>
        </p:nvPicPr>
        <p:blipFill>
          <a:blip r:embed="rId2"/>
          <a:srcRect/>
          <a:stretch>
            <a:fillRect/>
          </a:stretch>
        </p:blipFill>
        <p:spPr bwMode="auto">
          <a:xfrm>
            <a:off x="5791200" y="3124200"/>
            <a:ext cx="1244600" cy="828675"/>
          </a:xfrm>
          <a:prstGeom prst="rect">
            <a:avLst/>
          </a:prstGeom>
          <a:noFill/>
          <a:ln w="9525">
            <a:noFill/>
            <a:miter lim="800000"/>
            <a:headEnd/>
            <a:tailEnd/>
          </a:ln>
        </p:spPr>
      </p:pic>
      <p:pic>
        <p:nvPicPr>
          <p:cNvPr id="45061" name="Picture 3" descr="C:\Users\Audrey\AppData\Local\Microsoft\Windows\Temporary Internet Files\Content.IE5\S042GL56\MC900300842[1].wmf"/>
          <p:cNvPicPr>
            <a:picLocks noChangeAspect="1" noChangeArrowheads="1"/>
          </p:cNvPicPr>
          <p:nvPr/>
        </p:nvPicPr>
        <p:blipFill>
          <a:blip r:embed="rId3"/>
          <a:srcRect/>
          <a:stretch>
            <a:fillRect/>
          </a:stretch>
        </p:blipFill>
        <p:spPr bwMode="auto">
          <a:xfrm>
            <a:off x="457200" y="401638"/>
            <a:ext cx="1524000" cy="99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r" eaLnBrk="1" fontAlgn="auto" hangingPunct="1">
              <a:spcAft>
                <a:spcPts val="0"/>
              </a:spcAft>
              <a:defRPr/>
            </a:pPr>
            <a:r>
              <a:rPr lang="en-US" sz="4800" dirty="0" smtClean="0">
                <a:solidFill>
                  <a:schemeClr val="accent5">
                    <a:lumMod val="75000"/>
                  </a:schemeClr>
                </a:solidFill>
              </a:rPr>
              <a:t>Contract Monitoring</a:t>
            </a:r>
            <a:endParaRPr lang="en-US" sz="4800" dirty="0"/>
          </a:p>
        </p:txBody>
      </p:sp>
      <p:sp>
        <p:nvSpPr>
          <p:cNvPr id="3" name="Content Placeholder 2"/>
          <p:cNvSpPr>
            <a:spLocks noGrp="1"/>
          </p:cNvSpPr>
          <p:nvPr>
            <p:ph idx="1"/>
          </p:nvPr>
        </p:nvSpPr>
        <p:spPr>
          <a:xfrm>
            <a:off x="457200" y="1219200"/>
            <a:ext cx="8229600" cy="5089525"/>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dirty="0" smtClean="0">
                <a:solidFill>
                  <a:schemeClr val="accent4">
                    <a:lumMod val="50000"/>
                  </a:schemeClr>
                </a:solidFill>
              </a:rPr>
              <a:t>Remedial actions might include actions such as:</a:t>
            </a:r>
          </a:p>
          <a:p>
            <a:pPr marL="868680" lvl="1" indent="-283464" eaLnBrk="1" fontAlgn="auto" hangingPunct="1">
              <a:spcAft>
                <a:spcPts val="0"/>
              </a:spcAft>
              <a:buFont typeface="Wingdings" pitchFamily="2" charset="2"/>
              <a:buChar char="ü"/>
              <a:defRPr/>
            </a:pPr>
            <a:r>
              <a:rPr lang="en-US" dirty="0" smtClean="0">
                <a:solidFill>
                  <a:schemeClr val="accent4">
                    <a:lumMod val="50000"/>
                  </a:schemeClr>
                </a:solidFill>
              </a:rPr>
              <a:t>Contractor simply returning to performing to standards (assuming deviations are minimal)</a:t>
            </a:r>
          </a:p>
          <a:p>
            <a:pPr marL="868680" lvl="1" indent="-283464" eaLnBrk="1" fontAlgn="auto" hangingPunct="1">
              <a:spcAft>
                <a:spcPts val="0"/>
              </a:spcAft>
              <a:buFont typeface="Wingdings" pitchFamily="2" charset="2"/>
              <a:buChar char="ü"/>
              <a:defRPr/>
            </a:pPr>
            <a:r>
              <a:rPr lang="en-US" dirty="0" smtClean="0">
                <a:solidFill>
                  <a:schemeClr val="accent4">
                    <a:lumMod val="50000"/>
                  </a:schemeClr>
                </a:solidFill>
              </a:rPr>
              <a:t>Compensation paid to the program by the contractor for deviations such as substitution of inferior products or other significant deviations</a:t>
            </a:r>
          </a:p>
          <a:p>
            <a:pPr marL="868680" lvl="1" indent="-283464" eaLnBrk="1" fontAlgn="auto" hangingPunct="1">
              <a:spcAft>
                <a:spcPts val="0"/>
              </a:spcAft>
              <a:buFont typeface="Wingdings" pitchFamily="2" charset="2"/>
              <a:buChar char="ü"/>
              <a:defRPr/>
            </a:pPr>
            <a:r>
              <a:rPr lang="en-US" dirty="0" smtClean="0">
                <a:solidFill>
                  <a:schemeClr val="accent4">
                    <a:lumMod val="50000"/>
                  </a:schemeClr>
                </a:solidFill>
              </a:rPr>
              <a:t>Termination of the contract if deviations are major and contractor is unable or unwilling to perform to standards</a:t>
            </a:r>
          </a:p>
          <a:p>
            <a:pPr marL="548640" indent="-411480" eaLnBrk="1" fontAlgn="auto" hangingPunct="1">
              <a:spcAft>
                <a:spcPts val="0"/>
              </a:spcAft>
              <a:buClr>
                <a:schemeClr val="tx1">
                  <a:shade val="95000"/>
                </a:schemeClr>
              </a:buClr>
              <a:buFont typeface="Wingdings 2"/>
              <a:buNone/>
              <a:defRPr/>
            </a:pPr>
            <a:r>
              <a:rPr lang="en-US" dirty="0" smtClean="0">
                <a:solidFill>
                  <a:srgbClr val="C00000"/>
                </a:solidFill>
              </a:rPr>
              <a:t>Programs should NOT be afraid to terminate a contract when the contractor’s performance is unacceptable and/or not in compliance with the contract</a:t>
            </a:r>
          </a:p>
          <a:p>
            <a:pPr marL="868680" lvl="1" indent="-283464" eaLnBrk="1" fontAlgn="auto" hangingPunct="1">
              <a:spcAft>
                <a:spcPts val="0"/>
              </a:spcAft>
              <a:buFont typeface="Wingdings" pitchFamily="2" charset="2"/>
              <a:buChar char="ü"/>
              <a:defRPr/>
            </a:pPr>
            <a:endParaRPr lang="en-US" dirty="0"/>
          </a:p>
        </p:txBody>
      </p:sp>
      <p:sp>
        <p:nvSpPr>
          <p:cNvPr id="4" name="Slide Number Placeholder 3"/>
          <p:cNvSpPr>
            <a:spLocks noGrp="1"/>
          </p:cNvSpPr>
          <p:nvPr>
            <p:ph type="sldNum" sz="quarter" idx="12"/>
          </p:nvPr>
        </p:nvSpPr>
        <p:spPr/>
        <p:txBody>
          <a:bodyPr/>
          <a:lstStyle/>
          <a:p>
            <a:pPr>
              <a:defRPr/>
            </a:pPr>
            <a:fld id="{3907899F-5F50-49A4-B981-88CF36323BE1}" type="slidenum">
              <a:rPr lang="en-US"/>
              <a:pPr>
                <a:defRPr/>
              </a:pPr>
              <a:t>31</a:t>
            </a:fld>
            <a:endParaRPr lang="en-US" dirty="0"/>
          </a:p>
        </p:txBody>
      </p:sp>
      <p:pic>
        <p:nvPicPr>
          <p:cNvPr id="46084" name="Picture 3" descr="C:\Users\Audrey\AppData\Local\Microsoft\Windows\Temporary Internet Files\Content.IE5\S042GL56\MC900300842[1].wmf"/>
          <p:cNvPicPr>
            <a:picLocks noChangeAspect="1" noChangeArrowheads="1"/>
          </p:cNvPicPr>
          <p:nvPr/>
        </p:nvPicPr>
        <p:blipFill>
          <a:blip r:embed="rId2"/>
          <a:srcRect/>
          <a:stretch>
            <a:fillRect/>
          </a:stretch>
        </p:blipFill>
        <p:spPr bwMode="auto">
          <a:xfrm>
            <a:off x="457200" y="228600"/>
            <a:ext cx="1447800" cy="944563"/>
          </a:xfrm>
          <a:prstGeom prst="rect">
            <a:avLst/>
          </a:prstGeom>
          <a:noFill/>
          <a:ln w="9525">
            <a:noFill/>
            <a:miter lim="800000"/>
            <a:headEnd/>
            <a:tailEnd/>
          </a:ln>
        </p:spPr>
      </p:pic>
      <p:pic>
        <p:nvPicPr>
          <p:cNvPr id="46085" name="Picture 2" descr="C:\Users\Audrey\AppData\Local\Microsoft\Windows\Temporary Internet Files\Content.IE5\QD0NF6N4\MC900012879[1].wmf"/>
          <p:cNvPicPr>
            <a:picLocks noChangeAspect="1" noChangeArrowheads="1"/>
          </p:cNvPicPr>
          <p:nvPr/>
        </p:nvPicPr>
        <p:blipFill>
          <a:blip r:embed="rId3"/>
          <a:srcRect/>
          <a:stretch>
            <a:fillRect/>
          </a:stretch>
        </p:blipFill>
        <p:spPr bwMode="auto">
          <a:xfrm>
            <a:off x="3733800" y="5867400"/>
            <a:ext cx="90170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eaLnBrk="1" fontAlgn="auto" hangingPunct="1">
              <a:spcAft>
                <a:spcPts val="0"/>
              </a:spcAft>
              <a:defRPr/>
            </a:pPr>
            <a:r>
              <a:rPr lang="en-US" sz="5400" dirty="0" smtClean="0"/>
              <a:t>summary</a:t>
            </a:r>
            <a:endParaRPr lang="en-US" sz="5400" dirty="0"/>
          </a:p>
        </p:txBody>
      </p:sp>
      <p:sp>
        <p:nvSpPr>
          <p:cNvPr id="47106" name="Content Placeholder 2"/>
          <p:cNvSpPr>
            <a:spLocks noGrp="1"/>
          </p:cNvSpPr>
          <p:nvPr>
            <p:ph idx="1"/>
          </p:nvPr>
        </p:nvSpPr>
        <p:spPr/>
        <p:txBody>
          <a:bodyPr/>
          <a:lstStyle/>
          <a:p>
            <a:pPr eaLnBrk="1" hangingPunct="1">
              <a:lnSpc>
                <a:spcPct val="80000"/>
              </a:lnSpc>
              <a:buFont typeface="Wingdings" pitchFamily="2" charset="2"/>
              <a:buNone/>
            </a:pPr>
            <a:r>
              <a:rPr lang="en-US" b="1" smtClean="0">
                <a:solidFill>
                  <a:srgbClr val="000000"/>
                </a:solidFill>
              </a:rPr>
              <a:t>TO OPTIMIZE COST MANAGEMENT –</a:t>
            </a:r>
          </a:p>
          <a:p>
            <a:pPr eaLnBrk="1" hangingPunct="1">
              <a:lnSpc>
                <a:spcPct val="80000"/>
              </a:lnSpc>
              <a:buFont typeface="Wingdings" pitchFamily="2" charset="2"/>
              <a:buChar char="Ø"/>
            </a:pPr>
            <a:r>
              <a:rPr lang="en-US" b="1" smtClean="0">
                <a:solidFill>
                  <a:srgbClr val="000000"/>
                </a:solidFill>
              </a:rPr>
              <a:t>    Standards are essential for all aspects of a program’s foodservice operations</a:t>
            </a:r>
          </a:p>
          <a:p>
            <a:pPr eaLnBrk="1" hangingPunct="1">
              <a:lnSpc>
                <a:spcPct val="80000"/>
              </a:lnSpc>
              <a:buFont typeface="Wingdings" pitchFamily="2" charset="2"/>
              <a:buChar char="Ø"/>
            </a:pPr>
            <a:r>
              <a:rPr lang="en-US" b="1" smtClean="0">
                <a:solidFill>
                  <a:srgbClr val="000000"/>
                </a:solidFill>
              </a:rPr>
              <a:t>	Cost analyses and efforts to control costs should focus on variable costs which are controllable in the short run at the program level. </a:t>
            </a:r>
            <a:endParaRPr lang="en-US" sz="1400" b="1" smtClean="0">
              <a:solidFill>
                <a:srgbClr val="000000"/>
              </a:solidFill>
            </a:endParaRPr>
          </a:p>
          <a:p>
            <a:pPr eaLnBrk="1" hangingPunct="1">
              <a:lnSpc>
                <a:spcPct val="80000"/>
              </a:lnSpc>
              <a:buFont typeface="Wingdings" pitchFamily="2" charset="2"/>
              <a:buChar char="Ø"/>
            </a:pPr>
            <a:r>
              <a:rPr lang="en-US" b="1" smtClean="0">
                <a:solidFill>
                  <a:srgbClr val="000000"/>
                </a:solidFill>
              </a:rPr>
              <a:t>	Analyses should be conducted on a regular basis.  When significant variances are noted, appropriate action should be taken.</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90500517-7799-44AB-A403-86DBE1A872F3}" type="slidenum">
              <a:rPr lang="en-US"/>
              <a:pPr>
                <a:defRPr/>
              </a:pPr>
              <a:t>32</a:t>
            </a:fld>
            <a:endParaRPr lang="en-US" dirty="0"/>
          </a:p>
        </p:txBody>
      </p:sp>
      <p:pic>
        <p:nvPicPr>
          <p:cNvPr id="47108" name="Picture 3" descr="C:\Users\Audrey\AppData\Local\Microsoft\Windows\Temporary Internet Files\Content.IE5\89T44JGF\MCj03832440000[1].wmf"/>
          <p:cNvPicPr>
            <a:picLocks noChangeAspect="1" noChangeArrowheads="1"/>
          </p:cNvPicPr>
          <p:nvPr/>
        </p:nvPicPr>
        <p:blipFill>
          <a:blip r:embed="rId2"/>
          <a:srcRect/>
          <a:stretch>
            <a:fillRect/>
          </a:stretch>
        </p:blipFill>
        <p:spPr bwMode="auto">
          <a:xfrm>
            <a:off x="7162800" y="457200"/>
            <a:ext cx="1444625" cy="985838"/>
          </a:xfrm>
          <a:prstGeom prst="rect">
            <a:avLst/>
          </a:prstGeom>
          <a:noFill/>
          <a:ln w="9525">
            <a:noFill/>
            <a:miter lim="800000"/>
            <a:headEnd/>
            <a:tailEnd/>
          </a:ln>
        </p:spPr>
      </p:pic>
      <p:pic>
        <p:nvPicPr>
          <p:cNvPr id="47109" name="Picture 4" descr="C:\Users\Audrey\AppData\Local\Microsoft\Windows\Temporary Internet Files\Content.IE5\UHC1KGQL\MCj01985880000[1].wmf"/>
          <p:cNvPicPr>
            <a:picLocks noChangeAspect="1" noChangeArrowheads="1"/>
          </p:cNvPicPr>
          <p:nvPr/>
        </p:nvPicPr>
        <p:blipFill>
          <a:blip r:embed="rId3"/>
          <a:srcRect/>
          <a:stretch>
            <a:fillRect/>
          </a:stretch>
        </p:blipFill>
        <p:spPr bwMode="auto">
          <a:xfrm>
            <a:off x="1981200" y="5410200"/>
            <a:ext cx="838200" cy="110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eaLnBrk="1" fontAlgn="auto" hangingPunct="1">
              <a:spcAft>
                <a:spcPts val="0"/>
              </a:spcAft>
              <a:defRPr/>
            </a:pPr>
            <a:r>
              <a:rPr lang="en-US" sz="5400" dirty="0" smtClean="0"/>
              <a:t>summary</a:t>
            </a:r>
            <a:endParaRPr lang="en-US" sz="5400" dirty="0"/>
          </a:p>
        </p:txBody>
      </p:sp>
      <p:sp>
        <p:nvSpPr>
          <p:cNvPr id="3" name="Content Placeholder 2"/>
          <p:cNvSpPr>
            <a:spLocks noGrp="1"/>
          </p:cNvSpPr>
          <p:nvPr>
            <p:ph idx="1"/>
          </p:nvPr>
        </p:nvSpPr>
        <p:spPr>
          <a:xfrm>
            <a:off x="457200" y="1066800"/>
            <a:ext cx="8229600" cy="5241925"/>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b="1" dirty="0" smtClean="0">
                <a:solidFill>
                  <a:srgbClr val="000099"/>
                </a:solidFill>
              </a:rPr>
              <a:t>Applying the control process to contracting for products and services:</a:t>
            </a:r>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rgbClr val="000099"/>
                </a:solidFill>
              </a:rPr>
              <a:t>Match products and services to your system</a:t>
            </a:r>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rgbClr val="000099"/>
                </a:solidFill>
              </a:rPr>
              <a:t>Contracting is a purchasing alternative which incorporates a bidding process</a:t>
            </a:r>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rgbClr val="000099"/>
                </a:solidFill>
              </a:rPr>
              <a:t>Clearly defined product and service specifications are essential</a:t>
            </a:r>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rgbClr val="000099"/>
                </a:solidFill>
              </a:rPr>
              <a:t>Cost effective contracts result from the careful preparation of detailed specifications &amp; a careful &amp; thorough bidding process</a:t>
            </a:r>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rgbClr val="000099"/>
                </a:solidFill>
              </a:rPr>
              <a:t>Ongoing contract monitoring is integral to successful cost effective contracting</a:t>
            </a:r>
          </a:p>
          <a:p>
            <a:pPr marL="548640" indent="-411480" eaLnBrk="1" fontAlgn="auto" hangingPunct="1">
              <a:spcAft>
                <a:spcPts val="0"/>
              </a:spcAft>
              <a:buClr>
                <a:schemeClr val="tx1">
                  <a:shade val="95000"/>
                </a:schemeClr>
              </a:buClr>
              <a:buFont typeface="Wingdings" pitchFamily="2" charset="2"/>
              <a:buChar char="v"/>
              <a:defRPr/>
            </a:pPr>
            <a:endParaRPr lang="en-US" b="1" dirty="0" smtClean="0">
              <a:solidFill>
                <a:srgbClr val="000099"/>
              </a:solidFill>
            </a:endParaRPr>
          </a:p>
          <a:p>
            <a:pPr marL="548640" indent="-411480" eaLnBrk="1" fontAlgn="auto" hangingPunct="1">
              <a:spcAft>
                <a:spcPts val="0"/>
              </a:spcAft>
              <a:buClr>
                <a:schemeClr val="tx1">
                  <a:shade val="95000"/>
                </a:schemeClr>
              </a:buClr>
              <a:buFont typeface="Wingdings" pitchFamily="2" charset="2"/>
              <a:buChar char="v"/>
              <a:defRPr/>
            </a:pPr>
            <a:endParaRPr lang="en-US" b="1" dirty="0" smtClean="0">
              <a:solidFill>
                <a:srgbClr val="006600"/>
              </a:solidFill>
            </a:endParaRPr>
          </a:p>
          <a:p>
            <a:pPr marL="548640" indent="-411480" eaLnBrk="1" fontAlgn="auto" hangingPunct="1">
              <a:spcAft>
                <a:spcPts val="0"/>
              </a:spcAft>
              <a:buClr>
                <a:schemeClr val="tx1">
                  <a:shade val="95000"/>
                </a:schemeClr>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691338BD-FA8A-4BA1-A9ED-44E350C78F58}" type="slidenum">
              <a:rPr lang="en-US"/>
              <a:pPr>
                <a:defRPr/>
              </a:pPr>
              <a:t>33</a:t>
            </a:fld>
            <a:endParaRPr lang="en-US" dirty="0"/>
          </a:p>
        </p:txBody>
      </p:sp>
      <p:pic>
        <p:nvPicPr>
          <p:cNvPr id="48132" name="Picture 3" descr="C:\Users\Audrey\AppData\Local\Microsoft\Windows\Temporary Internet Files\Content.IE5\QD0NF6N4\MC900030062[1].wmf"/>
          <p:cNvPicPr>
            <a:picLocks noChangeAspect="1" noChangeArrowheads="1"/>
          </p:cNvPicPr>
          <p:nvPr/>
        </p:nvPicPr>
        <p:blipFill>
          <a:blip r:embed="rId2"/>
          <a:srcRect/>
          <a:stretch>
            <a:fillRect/>
          </a:stretch>
        </p:blipFill>
        <p:spPr bwMode="auto">
          <a:xfrm>
            <a:off x="7162800" y="2895600"/>
            <a:ext cx="847725" cy="1165225"/>
          </a:xfrm>
          <a:prstGeom prst="rect">
            <a:avLst/>
          </a:prstGeom>
          <a:noFill/>
          <a:ln w="9525">
            <a:noFill/>
            <a:miter lim="800000"/>
            <a:headEnd/>
            <a:tailEnd/>
          </a:ln>
        </p:spPr>
      </p:pic>
      <p:pic>
        <p:nvPicPr>
          <p:cNvPr id="48133" name="Picture 4" descr="C:\Users\Audrey\AppData\Local\Microsoft\Windows\Temporary Internet Files\Content.IE5\S042GL56\MC900030651[1].wmf"/>
          <p:cNvPicPr>
            <a:picLocks noChangeAspect="1" noChangeArrowheads="1"/>
          </p:cNvPicPr>
          <p:nvPr/>
        </p:nvPicPr>
        <p:blipFill>
          <a:blip r:embed="rId3"/>
          <a:srcRect/>
          <a:stretch>
            <a:fillRect/>
          </a:stretch>
        </p:blipFill>
        <p:spPr bwMode="auto">
          <a:xfrm>
            <a:off x="990600" y="228600"/>
            <a:ext cx="942975" cy="90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pPr eaLnBrk="1" fontAlgn="auto" hangingPunct="1">
              <a:spcAft>
                <a:spcPts val="0"/>
              </a:spcAft>
              <a:defRPr/>
            </a:pPr>
            <a:r>
              <a:rPr lang="en-US" sz="6600" dirty="0" smtClean="0">
                <a:solidFill>
                  <a:srgbClr val="006600"/>
                </a:solidFill>
              </a:rPr>
              <a:t>QUESTIONS????</a:t>
            </a:r>
            <a:endParaRPr lang="en-US" sz="6600" dirty="0">
              <a:solidFill>
                <a:srgbClr val="006600"/>
              </a:solidFill>
            </a:endParaRPr>
          </a:p>
        </p:txBody>
      </p:sp>
      <p:sp>
        <p:nvSpPr>
          <p:cNvPr id="3" name="Content Placeholder 2"/>
          <p:cNvSpPr>
            <a:spLocks noGrp="1"/>
          </p:cNvSpPr>
          <p:nvPr>
            <p:ph idx="1"/>
          </p:nvPr>
        </p:nvSpPr>
        <p:spPr>
          <a:xfrm>
            <a:off x="457200" y="2133600"/>
            <a:ext cx="8229600" cy="4175125"/>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dirty="0" smtClean="0"/>
              <a:t>	</a:t>
            </a:r>
            <a:r>
              <a:rPr lang="en-US" b="1" dirty="0" smtClean="0">
                <a:solidFill>
                  <a:schemeClr val="accent3">
                    <a:lumMod val="50000"/>
                  </a:schemeClr>
                </a:solidFill>
              </a:rPr>
              <a:t>If you have any questions specific to your program and want to follow-up this Webinar with a discussion of your question -  you are welcome to contact Dr. McCool. </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algn="ctr" eaLnBrk="1" fontAlgn="auto" hangingPunct="1">
              <a:spcAft>
                <a:spcPts val="0"/>
              </a:spcAft>
              <a:buClr>
                <a:schemeClr val="tx1">
                  <a:shade val="95000"/>
                </a:schemeClr>
              </a:buClr>
              <a:buFont typeface="Wingdings 2"/>
              <a:buNone/>
              <a:defRPr/>
            </a:pPr>
            <a:r>
              <a:rPr lang="en-US" b="1" dirty="0" smtClean="0">
                <a:solidFill>
                  <a:schemeClr val="accent6">
                    <a:lumMod val="50000"/>
                  </a:schemeClr>
                </a:solidFill>
              </a:rPr>
              <a:t>Audrey C. McCool, EdD, RD, LD</a:t>
            </a:r>
          </a:p>
          <a:p>
            <a:pPr marL="548640" indent="-411480" algn="ctr" eaLnBrk="1" fontAlgn="auto" hangingPunct="1">
              <a:spcAft>
                <a:spcPts val="0"/>
              </a:spcAft>
              <a:buClr>
                <a:schemeClr val="tx1">
                  <a:shade val="95000"/>
                </a:schemeClr>
              </a:buClr>
              <a:buFont typeface="Wingdings 2"/>
              <a:buNone/>
              <a:defRPr/>
            </a:pPr>
            <a:r>
              <a:rPr lang="en-US" b="1" dirty="0" smtClean="0">
                <a:solidFill>
                  <a:schemeClr val="accent6">
                    <a:lumMod val="50000"/>
                  </a:schemeClr>
                </a:solidFill>
              </a:rPr>
              <a:t>Email:  </a:t>
            </a:r>
            <a:r>
              <a:rPr lang="en-US" b="1" dirty="0" smtClean="0">
                <a:solidFill>
                  <a:schemeClr val="accent6">
                    <a:lumMod val="50000"/>
                  </a:schemeClr>
                </a:solidFill>
                <a:hlinkClick r:id="rId2"/>
              </a:rPr>
              <a:t>audrey.mccool@unlv.edu</a:t>
            </a:r>
            <a:endParaRPr lang="en-US" b="1" dirty="0" smtClean="0">
              <a:solidFill>
                <a:schemeClr val="accent6">
                  <a:lumMod val="50000"/>
                </a:schemeClr>
              </a:solidFill>
            </a:endParaRPr>
          </a:p>
          <a:p>
            <a:pPr marL="548640" indent="-411480" algn="ctr" eaLnBrk="1" fontAlgn="auto" hangingPunct="1">
              <a:spcAft>
                <a:spcPts val="0"/>
              </a:spcAft>
              <a:buClr>
                <a:schemeClr val="tx1">
                  <a:shade val="95000"/>
                </a:schemeClr>
              </a:buClr>
              <a:buFont typeface="Wingdings 2"/>
              <a:buNone/>
              <a:defRPr/>
            </a:pPr>
            <a:r>
              <a:rPr lang="en-US" b="1" dirty="0" smtClean="0">
                <a:solidFill>
                  <a:schemeClr val="accent6">
                    <a:lumMod val="50000"/>
                  </a:schemeClr>
                </a:solidFill>
              </a:rPr>
              <a:t>Phone:  806-698-6956</a:t>
            </a:r>
          </a:p>
          <a:p>
            <a:pPr marL="548640" indent="-411480" eaLnBrk="1" fontAlgn="auto" hangingPunct="1">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2C691577-286A-4728-8622-2DAB3EA6276C}" type="slidenum">
              <a:rPr lang="en-US"/>
              <a:pPr>
                <a:defRPr/>
              </a:pPr>
              <a:t>34</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eaLnBrk="1" fontAlgn="auto" hangingPunct="1">
              <a:spcAft>
                <a:spcPts val="0"/>
              </a:spcAft>
              <a:defRPr/>
            </a:pPr>
            <a:r>
              <a:rPr lang="en-US" dirty="0" smtClean="0">
                <a:solidFill>
                  <a:srgbClr val="000066"/>
                </a:solidFill>
              </a:rPr>
              <a:t>FOODSERVICE SYSTEM</a:t>
            </a:r>
            <a:endParaRPr lang="en-US" dirty="0">
              <a:solidFill>
                <a:srgbClr val="000066"/>
              </a:solidFill>
            </a:endParaRPr>
          </a:p>
        </p:txBody>
      </p:sp>
      <p:sp>
        <p:nvSpPr>
          <p:cNvPr id="3" name="Content Placeholder 2"/>
          <p:cNvSpPr>
            <a:spLocks noGrp="1"/>
          </p:cNvSpPr>
          <p:nvPr>
            <p:ph idx="1"/>
          </p:nvPr>
        </p:nvSpPr>
        <p:spPr>
          <a:xfrm>
            <a:off x="304800" y="1600200"/>
            <a:ext cx="8610600" cy="4708525"/>
          </a:xfrm>
        </p:spPr>
        <p:txBody>
          <a:bodyPr>
            <a:normAutofit fontScale="85000" lnSpcReduction="10000"/>
          </a:bodyPr>
          <a:lstStyle/>
          <a:p>
            <a:pPr marL="548640" indent="-411480" eaLnBrk="1" fontAlgn="auto" hangingPunct="1">
              <a:spcAft>
                <a:spcPts val="0"/>
              </a:spcAft>
              <a:buClr>
                <a:schemeClr val="tx1">
                  <a:shade val="95000"/>
                </a:schemeClr>
              </a:buClr>
              <a:buFont typeface="Wingdings 2"/>
              <a:buNone/>
              <a:defRPr/>
            </a:pPr>
            <a:r>
              <a:rPr lang="en-US" dirty="0" smtClean="0">
                <a:solidFill>
                  <a:srgbClr val="000066"/>
                </a:solidFill>
              </a:rPr>
              <a:t>		</a:t>
            </a:r>
            <a:r>
              <a:rPr lang="en-US" b="1" dirty="0" smtClean="0"/>
              <a:t>INPUTS  (PROGRAM FACILITIES, MENU, 					FOOD PRODUCTS, LABOR)</a:t>
            </a:r>
          </a:p>
          <a:p>
            <a:pPr marL="548640" indent="-411480" eaLnBrk="1" fontAlgn="auto" hangingPunct="1">
              <a:spcAft>
                <a:spcPts val="0"/>
              </a:spcAft>
              <a:buClr>
                <a:schemeClr val="tx1">
                  <a:shade val="95000"/>
                </a:schemeClr>
              </a:buClr>
              <a:buFont typeface="Wingdings 2"/>
              <a:buNone/>
              <a:defRPr/>
            </a:pPr>
            <a:endParaRPr lang="en-US" b="1" dirty="0" smtClean="0">
              <a:solidFill>
                <a:srgbClr val="000000"/>
              </a:solidFill>
            </a:endParaRPr>
          </a:p>
          <a:p>
            <a:pPr marL="548640" indent="-411480" eaLnBrk="1" fontAlgn="auto" hangingPunct="1">
              <a:spcAft>
                <a:spcPts val="0"/>
              </a:spcAft>
              <a:buClr>
                <a:schemeClr val="tx1">
                  <a:shade val="95000"/>
                </a:schemeClr>
              </a:buClr>
              <a:buFont typeface="Wingdings 2"/>
              <a:buNone/>
              <a:defRPr/>
            </a:pPr>
            <a:endParaRPr lang="en-US" b="1" dirty="0" smtClean="0">
              <a:solidFill>
                <a:srgbClr val="000000"/>
              </a:solidFill>
            </a:endParaRPr>
          </a:p>
          <a:p>
            <a:pPr marL="548640" indent="-411480" eaLnBrk="1" fontAlgn="auto" hangingPunct="1">
              <a:spcAft>
                <a:spcPts val="0"/>
              </a:spcAft>
              <a:buClr>
                <a:schemeClr val="tx1">
                  <a:shade val="95000"/>
                </a:schemeClr>
              </a:buClr>
              <a:buFont typeface="Wingdings 2"/>
              <a:buNone/>
              <a:defRPr/>
            </a:pPr>
            <a:endParaRPr lang="en-US" b="1" dirty="0" smtClean="0">
              <a:solidFill>
                <a:srgbClr val="000000"/>
              </a:solidFill>
            </a:endParaRP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		PROCESSING (FOOD PRODUCTION, STORAGE,				PACKAGING, DELIVERY)</a:t>
            </a:r>
          </a:p>
          <a:p>
            <a:pPr marL="548640" indent="-411480" eaLnBrk="1" fontAlgn="auto" hangingPunct="1">
              <a:spcAft>
                <a:spcPts val="0"/>
              </a:spcAft>
              <a:buClr>
                <a:schemeClr val="tx1">
                  <a:shade val="95000"/>
                </a:schemeClr>
              </a:buClr>
              <a:buFont typeface="Wingdings 2"/>
              <a:buNone/>
              <a:defRPr/>
            </a:pPr>
            <a:endParaRPr lang="en-US" b="1" dirty="0" smtClean="0">
              <a:solidFill>
                <a:srgbClr val="000000"/>
              </a:solidFill>
            </a:endParaRPr>
          </a:p>
          <a:p>
            <a:pPr marL="548640" indent="-411480" eaLnBrk="1" fontAlgn="auto" hangingPunct="1">
              <a:spcAft>
                <a:spcPts val="0"/>
              </a:spcAft>
              <a:buClr>
                <a:schemeClr val="tx1">
                  <a:shade val="95000"/>
                </a:schemeClr>
              </a:buClr>
              <a:buFont typeface="Wingdings 2"/>
              <a:buNone/>
              <a:defRPr/>
            </a:pPr>
            <a:endParaRPr lang="en-US" b="1" dirty="0" smtClean="0">
              <a:solidFill>
                <a:srgbClr val="000000"/>
              </a:solidFill>
            </a:endParaRPr>
          </a:p>
          <a:p>
            <a:pPr marL="548640" indent="-411480" eaLnBrk="1" fontAlgn="auto" hangingPunct="1">
              <a:spcAft>
                <a:spcPts val="0"/>
              </a:spcAft>
              <a:buClr>
                <a:schemeClr val="tx1">
                  <a:shade val="95000"/>
                </a:schemeClr>
              </a:buClr>
              <a:buFont typeface="Wingdings 2"/>
              <a:buNone/>
              <a:defRPr/>
            </a:pPr>
            <a:endParaRPr lang="en-US" b="1" dirty="0" smtClean="0">
              <a:solidFill>
                <a:srgbClr val="000000"/>
              </a:solidFill>
            </a:endParaRPr>
          </a:p>
          <a:p>
            <a:pPr marL="548640" indent="-411480" eaLnBrk="1" fontAlgn="auto" hangingPunct="1">
              <a:spcAft>
                <a:spcPts val="0"/>
              </a:spcAft>
              <a:buClr>
                <a:schemeClr val="tx1">
                  <a:shade val="95000"/>
                </a:schemeClr>
              </a:buClr>
              <a:buFont typeface="Wingdings 2"/>
              <a:buNone/>
              <a:defRPr/>
            </a:pPr>
            <a:r>
              <a:rPr lang="en-US" b="1" dirty="0" smtClean="0">
                <a:solidFill>
                  <a:srgbClr val="000000"/>
                </a:solidFill>
              </a:rPr>
              <a:t>		OUTPUTS  (QUALITY MEALS THAT ARE SAFE 				FOR CLIENTS TO EAT)</a:t>
            </a:r>
          </a:p>
          <a:p>
            <a:pPr marL="548640" indent="-411480" eaLnBrk="1" fontAlgn="auto" hangingPunct="1">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9BFA2CB7-ACCE-467B-A49F-BD3950C3AABF}" type="slidenum">
              <a:rPr lang="en-US"/>
              <a:pPr>
                <a:defRPr/>
              </a:pPr>
              <a:t>4</a:t>
            </a:fld>
            <a:endParaRPr lang="en-US" dirty="0"/>
          </a:p>
        </p:txBody>
      </p:sp>
      <p:sp>
        <p:nvSpPr>
          <p:cNvPr id="5" name="Down Arrow 4"/>
          <p:cNvSpPr/>
          <p:nvPr/>
        </p:nvSpPr>
        <p:spPr>
          <a:xfrm>
            <a:off x="1981200" y="23622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Down Arrow 5"/>
          <p:cNvSpPr/>
          <p:nvPr/>
        </p:nvSpPr>
        <p:spPr>
          <a:xfrm>
            <a:off x="2057400" y="43434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67089" cy="762001"/>
          </a:xfrm>
        </p:spPr>
        <p:txBody>
          <a:bodyPr>
            <a:normAutofit fontScale="90000"/>
          </a:bodyPr>
          <a:lstStyle/>
          <a:p>
            <a:pPr eaLnBrk="1" fontAlgn="auto" hangingPunct="1">
              <a:spcAft>
                <a:spcPts val="0"/>
              </a:spcAft>
              <a:defRPr/>
            </a:pPr>
            <a:r>
              <a:rPr lang="en-US" dirty="0" smtClean="0"/>
              <a:t/>
            </a:r>
            <a:br>
              <a:rPr lang="en-US" dirty="0" smtClean="0"/>
            </a:br>
            <a:r>
              <a:rPr lang="en-US" sz="6000" dirty="0" smtClean="0">
                <a:solidFill>
                  <a:schemeClr val="accent6">
                    <a:lumMod val="75000"/>
                  </a:schemeClr>
                </a:solidFill>
              </a:rPr>
              <a:t>Effective Cost Management</a:t>
            </a:r>
            <a:endParaRPr lang="en-US" sz="6000" dirty="0">
              <a:solidFill>
                <a:schemeClr val="accent6">
                  <a:lumMod val="75000"/>
                </a:schemeClr>
              </a:solidFill>
            </a:endParaRPr>
          </a:p>
        </p:txBody>
      </p:sp>
      <p:sp>
        <p:nvSpPr>
          <p:cNvPr id="3" name="Content Placeholder 2"/>
          <p:cNvSpPr>
            <a:spLocks noGrp="1"/>
          </p:cNvSpPr>
          <p:nvPr>
            <p:ph idx="1"/>
          </p:nvPr>
        </p:nvSpPr>
        <p:spPr>
          <a:xfrm>
            <a:off x="457200" y="2286000"/>
            <a:ext cx="8305800" cy="4098925"/>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sz="3600" b="1" dirty="0" smtClean="0">
                <a:solidFill>
                  <a:schemeClr val="accent2">
                    <a:lumMod val="50000"/>
                  </a:schemeClr>
                </a:solidFill>
              </a:rPr>
              <a:t>Managing  costs effectively means </a:t>
            </a:r>
            <a:r>
              <a:rPr lang="en-US" sz="3600" b="1" u="sng" dirty="0" smtClean="0">
                <a:solidFill>
                  <a:schemeClr val="accent2">
                    <a:lumMod val="50000"/>
                  </a:schemeClr>
                </a:solidFill>
              </a:rPr>
              <a:t>OPTIMIZING</a:t>
            </a:r>
            <a:r>
              <a:rPr lang="en-US" sz="3600" b="1" dirty="0" smtClean="0">
                <a:solidFill>
                  <a:schemeClr val="accent2">
                    <a:lumMod val="50000"/>
                  </a:schemeClr>
                </a:solidFill>
              </a:rPr>
              <a:t> costs relative to the revenue anticipated for  your program.</a:t>
            </a:r>
          </a:p>
          <a:p>
            <a:pPr marL="548640" indent="-411480" eaLnBrk="1" fontAlgn="auto" hangingPunct="1">
              <a:spcAft>
                <a:spcPts val="0"/>
              </a:spcAft>
              <a:buClr>
                <a:schemeClr val="tx1">
                  <a:shade val="95000"/>
                </a:schemeClr>
              </a:buClr>
              <a:buFont typeface="Wingdings 2"/>
              <a:buChar char=""/>
              <a:defRPr/>
            </a:pPr>
            <a:r>
              <a:rPr lang="en-US" sz="3600" b="1" dirty="0" smtClean="0">
                <a:solidFill>
                  <a:schemeClr val="accent2">
                    <a:lumMod val="50000"/>
                  </a:schemeClr>
                </a:solidFill>
              </a:rPr>
              <a:t>  It does NOT mean your costs are reduced to the minimum possible</a:t>
            </a:r>
            <a:endParaRPr lang="en-US" sz="3600"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a:defRPr/>
            </a:pPr>
            <a:fld id="{30C7E9B0-0846-412F-81C8-51BC1F79576D}" type="slidenum">
              <a:rPr lang="en-US"/>
              <a:pPr>
                <a:defRPr/>
              </a:pPr>
              <a:t>5</a:t>
            </a:fld>
            <a:endParaRPr lang="en-US" dirty="0"/>
          </a:p>
        </p:txBody>
      </p:sp>
      <p:pic>
        <p:nvPicPr>
          <p:cNvPr id="19460" name="Picture 6" descr="C:\Users\Audrey\AppData\Local\Microsoft\Windows\Temporary Internet Files\Content.IE5\OOE46P0F\MCj04419380000[1].wmf"/>
          <p:cNvPicPr>
            <a:picLocks noChangeAspect="1" noChangeArrowheads="1"/>
          </p:cNvPicPr>
          <p:nvPr/>
        </p:nvPicPr>
        <p:blipFill>
          <a:blip r:embed="rId2"/>
          <a:srcRect/>
          <a:stretch>
            <a:fillRect/>
          </a:stretch>
        </p:blipFill>
        <p:spPr bwMode="auto">
          <a:xfrm>
            <a:off x="7467600" y="3429000"/>
            <a:ext cx="1127125" cy="135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eaLnBrk="1" fontAlgn="auto" hangingPunct="1">
              <a:spcAft>
                <a:spcPts val="0"/>
              </a:spcAft>
              <a:defRPr/>
            </a:pPr>
            <a:r>
              <a:rPr lang="en-US" dirty="0" smtClean="0">
                <a:solidFill>
                  <a:srgbClr val="000066"/>
                </a:solidFill>
              </a:rPr>
              <a:t>The Control Process</a:t>
            </a:r>
            <a:endParaRPr lang="en-US" dirty="0">
              <a:solidFill>
                <a:srgbClr val="000066"/>
              </a:solidFill>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pPr marL="548640" indent="-411480" eaLnBrk="1" fontAlgn="auto" hangingPunct="1">
              <a:spcAft>
                <a:spcPts val="0"/>
              </a:spcAft>
              <a:buClr>
                <a:schemeClr val="tx1">
                  <a:shade val="95000"/>
                </a:schemeClr>
              </a:buClr>
              <a:buFont typeface="Wingdings" pitchFamily="2" charset="2"/>
              <a:buChar char="Ø"/>
              <a:defRPr/>
            </a:pPr>
            <a:r>
              <a:rPr lang="en-US" dirty="0" smtClean="0"/>
              <a:t> </a:t>
            </a:r>
            <a:r>
              <a:rPr lang="en-US" b="1" dirty="0" smtClean="0">
                <a:solidFill>
                  <a:schemeClr val="accent3">
                    <a:lumMod val="50000"/>
                  </a:schemeClr>
                </a:solidFill>
              </a:rPr>
              <a:t>Set Standards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Implement Standards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Collect Operational Data</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Identify Variances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Determine Variance Significance</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Investigate Causes of Significant Variances</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Determine Appropriate Remedial Action</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Implement Remedial Action</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Collect New Operational Data</a:t>
            </a:r>
          </a:p>
          <a:p>
            <a:pPr marL="548640" indent="-411480" eaLnBrk="1" fontAlgn="auto" hangingPunct="1">
              <a:spcAft>
                <a:spcPts val="0"/>
              </a:spcAft>
              <a:buClr>
                <a:schemeClr val="tx1">
                  <a:shade val="95000"/>
                </a:schemeClr>
              </a:buClr>
              <a:buFont typeface="Wingdings" pitchFamily="2" charset="2"/>
              <a:buChar char="Ø"/>
              <a:defRPr/>
            </a:pPr>
            <a:r>
              <a:rPr lang="en-US" b="1" dirty="0" smtClean="0">
                <a:solidFill>
                  <a:schemeClr val="accent3">
                    <a:lumMod val="50000"/>
                  </a:schemeClr>
                </a:solidFill>
              </a:rPr>
              <a:t>Repeat  Above Steps</a:t>
            </a:r>
            <a:endParaRPr lang="en-US"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pPr>
              <a:defRPr/>
            </a:pPr>
            <a:fld id="{9FFB61A5-C634-4B02-BF2E-D80F9F03E399}" type="slidenum">
              <a:rPr lang="en-US"/>
              <a:pPr>
                <a:defRPr/>
              </a:pPr>
              <a:t>6</a:t>
            </a:fld>
            <a:endParaRPr lang="en-US" dirty="0"/>
          </a:p>
        </p:txBody>
      </p:sp>
      <p:pic>
        <p:nvPicPr>
          <p:cNvPr id="20484" name="Picture 4" descr="C:\Users\Audrey\AppData\Local\Microsoft\Windows\Temporary Internet Files\Content.IE5\DUADQOMB\MCj04418860000[1].wmf"/>
          <p:cNvPicPr>
            <a:picLocks noChangeAspect="1" noChangeArrowheads="1"/>
          </p:cNvPicPr>
          <p:nvPr/>
        </p:nvPicPr>
        <p:blipFill>
          <a:blip r:embed="rId2"/>
          <a:srcRect/>
          <a:stretch>
            <a:fillRect/>
          </a:stretch>
        </p:blipFill>
        <p:spPr bwMode="auto">
          <a:xfrm>
            <a:off x="6172200" y="1447800"/>
            <a:ext cx="1895475" cy="1524000"/>
          </a:xfrm>
          <a:prstGeom prst="rect">
            <a:avLst/>
          </a:prstGeom>
          <a:noFill/>
          <a:ln w="9525">
            <a:noFill/>
            <a:miter lim="800000"/>
            <a:headEnd/>
            <a:tailEnd/>
          </a:ln>
        </p:spPr>
      </p:pic>
      <p:pic>
        <p:nvPicPr>
          <p:cNvPr id="20485" name="Picture 5" descr="C:\Users\Audrey\AppData\Local\Microsoft\Windows\Temporary Internet Files\Content.IE5\06DOQ30E\MCj04419220000[1].wmf"/>
          <p:cNvPicPr>
            <a:picLocks noChangeAspect="1" noChangeArrowheads="1"/>
          </p:cNvPicPr>
          <p:nvPr/>
        </p:nvPicPr>
        <p:blipFill>
          <a:blip r:embed="rId3"/>
          <a:srcRect/>
          <a:stretch>
            <a:fillRect/>
          </a:stretch>
        </p:blipFill>
        <p:spPr bwMode="auto">
          <a:xfrm>
            <a:off x="6477000" y="5035550"/>
            <a:ext cx="1927225"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eaLnBrk="1" fontAlgn="auto" hangingPunct="1">
              <a:spcAft>
                <a:spcPts val="0"/>
              </a:spcAft>
              <a:defRPr/>
            </a:pPr>
            <a:r>
              <a:rPr lang="en-US" dirty="0" smtClean="0">
                <a:solidFill>
                  <a:srgbClr val="000066"/>
                </a:solidFill>
              </a:rPr>
              <a:t>Effective Cost Control</a:t>
            </a:r>
            <a:endParaRPr lang="en-US" dirty="0">
              <a:solidFill>
                <a:srgbClr val="000066"/>
              </a:solidFill>
            </a:endParaRPr>
          </a:p>
        </p:txBody>
      </p:sp>
      <p:sp>
        <p:nvSpPr>
          <p:cNvPr id="21506" name="Content Placeholder 2"/>
          <p:cNvSpPr>
            <a:spLocks noGrp="1"/>
          </p:cNvSpPr>
          <p:nvPr>
            <p:ph idx="1"/>
          </p:nvPr>
        </p:nvSpPr>
        <p:spPr/>
        <p:txBody>
          <a:bodyPr/>
          <a:lstStyle/>
          <a:p>
            <a:pPr eaLnBrk="1" hangingPunct="1">
              <a:buFont typeface="Wingdings 2" pitchFamily="18" charset="2"/>
              <a:buNone/>
            </a:pPr>
            <a:r>
              <a:rPr lang="en-US" sz="4000" b="1" smtClean="0">
                <a:solidFill>
                  <a:srgbClr val="C00000"/>
                </a:solidFill>
              </a:rPr>
              <a:t>	Effective cost control is achieved through the development and consistent implementation of an effective control process throughout the entire foodservice system</a:t>
            </a:r>
          </a:p>
        </p:txBody>
      </p:sp>
      <p:sp>
        <p:nvSpPr>
          <p:cNvPr id="4" name="Slide Number Placeholder 3"/>
          <p:cNvSpPr>
            <a:spLocks noGrp="1"/>
          </p:cNvSpPr>
          <p:nvPr>
            <p:ph type="sldNum" sz="quarter" idx="12"/>
          </p:nvPr>
        </p:nvSpPr>
        <p:spPr/>
        <p:txBody>
          <a:bodyPr/>
          <a:lstStyle/>
          <a:p>
            <a:pPr>
              <a:defRPr/>
            </a:pPr>
            <a:fld id="{FBDF4CDF-6E2B-4140-9E5F-1C179E6B3A07}" type="slidenum">
              <a:rPr lang="en-US"/>
              <a:pPr>
                <a:defRPr/>
              </a:pPr>
              <a:t>7</a:t>
            </a:fld>
            <a:endParaRPr lang="en-US" dirty="0"/>
          </a:p>
        </p:txBody>
      </p:sp>
      <p:pic>
        <p:nvPicPr>
          <p:cNvPr id="21508" name="Picture 2" descr="C:\Users\Audrey\AppData\Local\Microsoft\Windows\Temporary Internet Files\Content.IE5\DB3L72B3\MCj04398470000[1].wmf"/>
          <p:cNvPicPr>
            <a:picLocks noChangeAspect="1" noChangeArrowheads="1"/>
          </p:cNvPicPr>
          <p:nvPr/>
        </p:nvPicPr>
        <p:blipFill>
          <a:blip r:embed="rId2"/>
          <a:srcRect/>
          <a:stretch>
            <a:fillRect/>
          </a:stretch>
        </p:blipFill>
        <p:spPr bwMode="auto">
          <a:xfrm>
            <a:off x="6858000" y="5181600"/>
            <a:ext cx="1976438"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eaLnBrk="1" fontAlgn="auto" hangingPunct="1">
              <a:spcAft>
                <a:spcPts val="0"/>
              </a:spcAft>
              <a:defRPr/>
            </a:pPr>
            <a:r>
              <a:rPr lang="en-US" sz="4400" dirty="0" smtClean="0">
                <a:solidFill>
                  <a:srgbClr val="000066"/>
                </a:solidFill>
              </a:rPr>
              <a:t>Contracting Is Purchasing</a:t>
            </a:r>
            <a:endParaRPr lang="en-US" sz="4400" dirty="0">
              <a:solidFill>
                <a:srgbClr val="000066"/>
              </a:solidFill>
            </a:endParaRPr>
          </a:p>
        </p:txBody>
      </p:sp>
      <p:sp>
        <p:nvSpPr>
          <p:cNvPr id="3" name="Content Placeholder 2"/>
          <p:cNvSpPr>
            <a:spLocks noGrp="1"/>
          </p:cNvSpPr>
          <p:nvPr>
            <p:ph idx="1"/>
          </p:nvPr>
        </p:nvSpPr>
        <p:spPr>
          <a:xfrm>
            <a:off x="457200" y="1600200"/>
            <a:ext cx="8229600" cy="4709160"/>
          </a:xfrm>
          <a:noFill/>
          <a:ln w="38100">
            <a:solidFill>
              <a:schemeClr val="tx1"/>
            </a:solidFill>
          </a:ln>
          <a:effectLst>
            <a:glow rad="63500">
              <a:schemeClr val="accent5">
                <a:satMod val="175000"/>
                <a:alpha val="40000"/>
              </a:schemeClr>
            </a:glow>
          </a:effectLst>
        </p:spPr>
        <p:txBody>
          <a:bodyPr>
            <a:normAutofit lnSpcReduction="10000"/>
          </a:bodyPr>
          <a:lstStyle/>
          <a:p>
            <a:pPr marL="548640" indent="-411480" eaLnBrk="1" fontAlgn="auto" hangingPunct="1">
              <a:spcAft>
                <a:spcPts val="0"/>
              </a:spcAft>
              <a:buClr>
                <a:schemeClr val="tx1">
                  <a:shade val="95000"/>
                </a:schemeClr>
              </a:buClr>
              <a:buFont typeface="Wingdings" pitchFamily="2" charset="2"/>
              <a:buChar char="v"/>
              <a:defRPr/>
            </a:pPr>
            <a:r>
              <a:rPr lang="en-US" b="1" dirty="0" smtClean="0"/>
              <a:t>Contracting is an approach to purchasing products and services that incorporates a bidding process. </a:t>
            </a:r>
          </a:p>
          <a:p>
            <a:pPr marL="548640" indent="-411480" eaLnBrk="1" fontAlgn="auto" hangingPunct="1">
              <a:spcAft>
                <a:spcPts val="0"/>
              </a:spcAft>
              <a:buClr>
                <a:schemeClr val="tx1">
                  <a:shade val="95000"/>
                </a:schemeClr>
              </a:buClr>
              <a:buFont typeface="Wingdings" pitchFamily="2" charset="2"/>
              <a:buChar char="v"/>
              <a:defRPr/>
            </a:pPr>
            <a:endParaRPr lang="en-US" b="1" dirty="0" smtClean="0"/>
          </a:p>
          <a:p>
            <a:pPr marL="548640" indent="-411480" eaLnBrk="1" fontAlgn="auto" hangingPunct="1">
              <a:spcAft>
                <a:spcPts val="0"/>
              </a:spcAft>
              <a:buClr>
                <a:schemeClr val="tx1">
                  <a:shade val="95000"/>
                </a:schemeClr>
              </a:buClr>
              <a:buFont typeface="Wingdings" pitchFamily="2" charset="2"/>
              <a:buChar char="v"/>
              <a:defRPr/>
            </a:pPr>
            <a:r>
              <a:rPr lang="en-US" b="1" dirty="0" smtClean="0">
                <a:solidFill>
                  <a:srgbClr val="C00000"/>
                </a:solidFill>
              </a:rPr>
              <a:t>   </a:t>
            </a:r>
            <a:r>
              <a:rPr lang="en-US" sz="3200" b="1" dirty="0" smtClean="0">
                <a:solidFill>
                  <a:schemeClr val="accent6">
                    <a:lumMod val="75000"/>
                  </a:schemeClr>
                </a:solidFill>
              </a:rPr>
              <a:t>Therefore, contracting is purchasing.  </a:t>
            </a:r>
            <a:endParaRPr lang="en-US" b="1" dirty="0" smtClean="0">
              <a:solidFill>
                <a:schemeClr val="accent6">
                  <a:lumMod val="75000"/>
                </a:schemeClr>
              </a:solidFill>
            </a:endParaRPr>
          </a:p>
          <a:p>
            <a:pPr marL="548640" indent="-411480" eaLnBrk="1" fontAlgn="auto" hangingPunct="1">
              <a:spcAft>
                <a:spcPts val="0"/>
              </a:spcAft>
              <a:buClr>
                <a:schemeClr val="tx1">
                  <a:shade val="95000"/>
                </a:schemeClr>
              </a:buClr>
              <a:buFont typeface="Wingdings" pitchFamily="2" charset="2"/>
              <a:buChar char="v"/>
              <a:defRPr/>
            </a:pPr>
            <a:endParaRPr lang="en-US" b="1" dirty="0" smtClean="0"/>
          </a:p>
          <a:p>
            <a:pPr marL="548640" indent="-411480" eaLnBrk="1" fontAlgn="auto" hangingPunct="1">
              <a:spcAft>
                <a:spcPts val="0"/>
              </a:spcAft>
              <a:buClr>
                <a:schemeClr val="tx1">
                  <a:shade val="95000"/>
                </a:schemeClr>
              </a:buClr>
              <a:buFont typeface="Wingdings" pitchFamily="2" charset="2"/>
              <a:buChar char="v"/>
              <a:defRPr/>
            </a:pPr>
            <a:r>
              <a:rPr lang="en-US" b="1" dirty="0" smtClean="0"/>
              <a:t>Thus purchasing, receiving, and storage practices important for effective cost management apply to contracting for products and services.</a:t>
            </a:r>
          </a:p>
          <a:p>
            <a:pPr marL="548640" indent="-411480" eaLnBrk="1" fontAlgn="auto" hangingPunct="1">
              <a:spcAft>
                <a:spcPts val="0"/>
              </a:spcAft>
              <a:buClr>
                <a:schemeClr val="tx1">
                  <a:shade val="95000"/>
                </a:schemeClr>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A91B5596-4368-4321-AF96-2BB5FF5B888E}" type="slidenum">
              <a:rPr lang="en-US"/>
              <a:pPr>
                <a:defRPr/>
              </a:pPr>
              <a:t>8</a:t>
            </a:fld>
            <a:endParaRPr lang="en-US" dirty="0"/>
          </a:p>
        </p:txBody>
      </p:sp>
      <p:pic>
        <p:nvPicPr>
          <p:cNvPr id="22534" name="Picture 3" descr="C:\Users\Audrey\AppData\Local\Microsoft\Windows\Temporary Internet Files\Content.IE5\10U8E33F\MC900297161[1].wmf"/>
          <p:cNvPicPr>
            <a:picLocks noChangeAspect="1" noChangeArrowheads="1"/>
          </p:cNvPicPr>
          <p:nvPr/>
        </p:nvPicPr>
        <p:blipFill>
          <a:blip r:embed="rId2"/>
          <a:srcRect/>
          <a:stretch>
            <a:fillRect/>
          </a:stretch>
        </p:blipFill>
        <p:spPr bwMode="auto">
          <a:xfrm>
            <a:off x="7315200" y="4800600"/>
            <a:ext cx="1325563" cy="1239838"/>
          </a:xfrm>
          <a:prstGeom prst="rect">
            <a:avLst/>
          </a:prstGeom>
          <a:noFill/>
          <a:ln w="9525">
            <a:noFill/>
            <a:miter lim="800000"/>
            <a:headEnd/>
            <a:tailEnd/>
          </a:ln>
        </p:spPr>
      </p:pic>
      <p:sp>
        <p:nvSpPr>
          <p:cNvPr id="7" name="Frame 6"/>
          <p:cNvSpPr/>
          <p:nvPr/>
        </p:nvSpPr>
        <p:spPr>
          <a:xfrm>
            <a:off x="1143000" y="3200400"/>
            <a:ext cx="7315200" cy="762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solidFill>
                  <a:srgbClr val="000066"/>
                </a:solidFill>
              </a:rPr>
              <a:t>Purchasing Alternatives</a:t>
            </a:r>
            <a:endParaRPr lang="en-US" sz="4800" dirty="0">
              <a:solidFill>
                <a:srgbClr val="000066"/>
              </a:solidFill>
            </a:endParaRPr>
          </a:p>
        </p:txBody>
      </p:sp>
      <p:sp>
        <p:nvSpPr>
          <p:cNvPr id="3" name="Content Placeholder 2"/>
          <p:cNvSpPr>
            <a:spLocks noGrp="1"/>
          </p:cNvSpPr>
          <p:nvPr>
            <p:ph idx="1"/>
          </p:nvPr>
        </p:nvSpPr>
        <p:spPr>
          <a:xfrm>
            <a:off x="457200" y="1447800"/>
            <a:ext cx="8229600" cy="4860925"/>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b="1" dirty="0" smtClean="0">
                <a:solidFill>
                  <a:schemeClr val="accent3">
                    <a:lumMod val="50000"/>
                  </a:schemeClr>
                </a:solidFill>
              </a:rPr>
              <a:t>Purchasing Alternatives</a:t>
            </a:r>
          </a:p>
          <a:p>
            <a:pPr marL="868680" lvl="1" indent="-283464" eaLnBrk="1" fontAlgn="auto" hangingPunct="1">
              <a:spcAft>
                <a:spcPts val="0"/>
              </a:spcAft>
              <a:buFont typeface="Wingdings" pitchFamily="2" charset="2"/>
              <a:buChar char="v"/>
              <a:defRPr/>
            </a:pPr>
            <a:r>
              <a:rPr lang="en-US" b="1" dirty="0" smtClean="0">
                <a:solidFill>
                  <a:schemeClr val="accent3">
                    <a:lumMod val="50000"/>
                  </a:schemeClr>
                </a:solidFill>
              </a:rPr>
              <a:t>  Cooperative Purchasing</a:t>
            </a:r>
          </a:p>
          <a:p>
            <a:pPr marL="868680" lvl="1" indent="-283464" eaLnBrk="1" fontAlgn="auto" hangingPunct="1">
              <a:spcAft>
                <a:spcPts val="0"/>
              </a:spcAft>
              <a:buFont typeface="Wingdings" pitchFamily="2" charset="2"/>
              <a:buChar char="v"/>
              <a:defRPr/>
            </a:pPr>
            <a:r>
              <a:rPr lang="en-US" b="1" dirty="0" smtClean="0">
                <a:solidFill>
                  <a:schemeClr val="accent3">
                    <a:lumMod val="50000"/>
                  </a:schemeClr>
                </a:solidFill>
              </a:rPr>
              <a:t>  Prime Vendor – MOW Program</a:t>
            </a:r>
          </a:p>
          <a:p>
            <a:pPr marL="868680" lvl="1" indent="-283464" eaLnBrk="1" fontAlgn="auto" hangingPunct="1">
              <a:spcAft>
                <a:spcPts val="0"/>
              </a:spcAft>
              <a:buFont typeface="Wingdings" pitchFamily="2" charset="2"/>
              <a:buChar char="v"/>
              <a:defRPr/>
            </a:pPr>
            <a:r>
              <a:rPr lang="en-US" b="1" dirty="0" smtClean="0">
                <a:solidFill>
                  <a:schemeClr val="accent3">
                    <a:lumMod val="50000"/>
                  </a:schemeClr>
                </a:solidFill>
              </a:rPr>
              <a:t>  Local Suppliers</a:t>
            </a:r>
          </a:p>
          <a:p>
            <a:pPr marL="868680" lvl="1" indent="-283464" eaLnBrk="1" fontAlgn="auto" hangingPunct="1">
              <a:spcAft>
                <a:spcPts val="0"/>
              </a:spcAft>
              <a:buFont typeface="Wingdings" pitchFamily="2" charset="2"/>
              <a:buChar char="v"/>
              <a:defRPr/>
            </a:pPr>
            <a:r>
              <a:rPr lang="en-US" b="1" dirty="0" smtClean="0">
                <a:solidFill>
                  <a:schemeClr val="accent3">
                    <a:lumMod val="50000"/>
                  </a:schemeClr>
                </a:solidFill>
              </a:rPr>
              <a:t>  Bid Purchasing</a:t>
            </a:r>
          </a:p>
          <a:p>
            <a:pPr marL="868680" lvl="1" indent="-283464" eaLnBrk="1" fontAlgn="auto" hangingPunct="1">
              <a:spcAft>
                <a:spcPts val="0"/>
              </a:spcAft>
              <a:buFont typeface="Wingdings" pitchFamily="2" charset="2"/>
              <a:buChar char="v"/>
              <a:defRPr/>
            </a:pPr>
            <a:r>
              <a:rPr lang="en-US" b="1" dirty="0" smtClean="0">
                <a:solidFill>
                  <a:schemeClr val="accent3">
                    <a:lumMod val="50000"/>
                  </a:schemeClr>
                </a:solidFill>
              </a:rPr>
              <a:t>  Daily/Weekly Quotations</a:t>
            </a:r>
          </a:p>
          <a:p>
            <a:pPr marL="868680" lvl="1" indent="-283464" eaLnBrk="1" fontAlgn="auto" hangingPunct="1">
              <a:spcAft>
                <a:spcPts val="0"/>
              </a:spcAft>
              <a:buFont typeface="Wingdings" pitchFamily="2" charset="2"/>
              <a:buChar char="v"/>
              <a:defRPr/>
            </a:pPr>
            <a:r>
              <a:rPr lang="en-US" b="1" dirty="0" smtClean="0">
                <a:solidFill>
                  <a:schemeClr val="accent3">
                    <a:lumMod val="50000"/>
                  </a:schemeClr>
                </a:solidFill>
              </a:rPr>
              <a:t>  Contracting</a:t>
            </a:r>
          </a:p>
          <a:p>
            <a:pPr marL="548640" indent="-411480" eaLnBrk="1" fontAlgn="auto" hangingPunct="1">
              <a:spcAft>
                <a:spcPts val="0"/>
              </a:spcAft>
              <a:buClr>
                <a:schemeClr val="tx1">
                  <a:shade val="95000"/>
                </a:schemeClr>
              </a:buClr>
              <a:buFont typeface="Wingdings 2"/>
              <a:buNone/>
              <a:defRPr/>
            </a:pPr>
            <a:r>
              <a:rPr lang="en-US" b="1" dirty="0" smtClean="0">
                <a:solidFill>
                  <a:schemeClr val="accent3">
                    <a:lumMod val="50000"/>
                  </a:schemeClr>
                </a:solidFill>
              </a:rPr>
              <a:t>Consider the advantages (possible cost savings) and disadvantages (possible program costs) for all possible alternatives for your program</a:t>
            </a:r>
            <a:endParaRPr lang="en-US"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pPr>
              <a:defRPr/>
            </a:pPr>
            <a:fld id="{FE758989-8F34-4B3F-9BF3-5FF8B161F643}" type="slidenum">
              <a:rPr lang="en-US"/>
              <a:pPr>
                <a:defRPr/>
              </a:pPr>
              <a:t>9</a:t>
            </a:fld>
            <a:endParaRPr lang="en-US" dirty="0"/>
          </a:p>
        </p:txBody>
      </p:sp>
      <p:pic>
        <p:nvPicPr>
          <p:cNvPr id="23556" name="Picture 2" descr="C:\Users\Audrey\AppData\Local\Microsoft\Windows\Temporary Internet Files\Content.IE5\QD0NF6N4\MC900060112[1].wmf"/>
          <p:cNvPicPr>
            <a:picLocks noChangeAspect="1" noChangeArrowheads="1"/>
          </p:cNvPicPr>
          <p:nvPr/>
        </p:nvPicPr>
        <p:blipFill>
          <a:blip r:embed="rId2"/>
          <a:srcRect/>
          <a:stretch>
            <a:fillRect/>
          </a:stretch>
        </p:blipFill>
        <p:spPr bwMode="auto">
          <a:xfrm>
            <a:off x="6667500" y="1600200"/>
            <a:ext cx="161131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9">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2676"/>
      </a:hlink>
      <a:folHlink>
        <a:srgbClr val="FF79C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2958</TotalTime>
  <Words>1373</Words>
  <Application>Microsoft Office PowerPoint</Application>
  <PresentationFormat>On-screen Show (4:3)</PresentationFormat>
  <Paragraphs>260</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PowerPoint Presentation</vt:lpstr>
      <vt:lpstr>EFFECTIVE COST MANAGEMENT FOR TODAY’S ECONOMY</vt:lpstr>
      <vt:lpstr>AGENDA</vt:lpstr>
      <vt:lpstr>FOODSERVICE SYSTEM</vt:lpstr>
      <vt:lpstr> Effective Cost Management</vt:lpstr>
      <vt:lpstr>The Control Process</vt:lpstr>
      <vt:lpstr>Effective Cost Control</vt:lpstr>
      <vt:lpstr>Contracting Is Purchasing</vt:lpstr>
      <vt:lpstr>Purchasing Alternatives</vt:lpstr>
      <vt:lpstr>Contracting</vt:lpstr>
      <vt:lpstr>PURCHASING (and CONTRACTING) OBJECTIVE</vt:lpstr>
      <vt:lpstr>Match Products And Services To Your System</vt:lpstr>
      <vt:lpstr>Contracting</vt:lpstr>
      <vt:lpstr>Contracting</vt:lpstr>
      <vt:lpstr>Contracting Process</vt:lpstr>
      <vt:lpstr>Contracting Process</vt:lpstr>
      <vt:lpstr>Contracting Process</vt:lpstr>
      <vt:lpstr>Contracting</vt:lpstr>
      <vt:lpstr> Specifications</vt:lpstr>
      <vt:lpstr> Specifications</vt:lpstr>
      <vt:lpstr> Specifications</vt:lpstr>
      <vt:lpstr> Specifications</vt:lpstr>
      <vt:lpstr> Specifications</vt:lpstr>
      <vt:lpstr>Product Specifications</vt:lpstr>
      <vt:lpstr>Sample Product Specification</vt:lpstr>
      <vt:lpstr>Sample Product Specification</vt:lpstr>
      <vt:lpstr>Sample Product Specification</vt:lpstr>
      <vt:lpstr>Meal Specifications</vt:lpstr>
      <vt:lpstr>Sample Specification Form</vt:lpstr>
      <vt:lpstr>Contract Monitoring</vt:lpstr>
      <vt:lpstr>Contract Monitoring</vt:lpstr>
      <vt:lpstr>summary</vt:lpstr>
      <vt:lpstr>summary</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COST MANAGEMENT FOR TODAY’S ECONOMY</dc:title>
  <dc:creator>Audrey</dc:creator>
  <cp:lastModifiedBy>Suzanne Grubb</cp:lastModifiedBy>
  <cp:revision>339</cp:revision>
  <dcterms:created xsi:type="dcterms:W3CDTF">2009-07-24T03:03:46Z</dcterms:created>
  <dcterms:modified xsi:type="dcterms:W3CDTF">2012-07-05T22:45:05Z</dcterms:modified>
</cp:coreProperties>
</file>