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drawings/drawing4.xml" ContentType="application/vnd.openxmlformats-officedocument.drawingml.chartshapes+xml"/>
  <Override PartName="/ppt/charts/chart9.xml" ContentType="application/vnd.openxmlformats-officedocument.drawingml.chart+xml"/>
  <Override PartName="/ppt/drawings/drawing5.xml" ContentType="application/vnd.openxmlformats-officedocument.drawingml.chartshapes+xml"/>
  <Override PartName="/ppt/charts/chart10.xml" ContentType="application/vnd.openxmlformats-officedocument.drawingml.chart+xml"/>
  <Override PartName="/ppt/drawings/drawing6.xml" ContentType="application/vnd.openxmlformats-officedocument.drawingml.chartshapes+xml"/>
  <Override PartName="/ppt/charts/chart11.xml" ContentType="application/vnd.openxmlformats-officedocument.drawingml.chart+xml"/>
  <Override PartName="/ppt/drawings/drawing7.xml" ContentType="application/vnd.openxmlformats-officedocument.drawingml.chartshapes+xml"/>
  <Override PartName="/ppt/charts/chart12.xml" ContentType="application/vnd.openxmlformats-officedocument.drawingml.chart+xml"/>
  <Override PartName="/ppt/drawings/drawing8.xml" ContentType="application/vnd.openxmlformats-officedocument.drawingml.chartshapes+xml"/>
  <Override PartName="/ppt/charts/chart13.xml" ContentType="application/vnd.openxmlformats-officedocument.drawingml.chart+xml"/>
  <Override PartName="/ppt/drawings/drawing9.xml" ContentType="application/vnd.openxmlformats-officedocument.drawingml.chartshapes+xml"/>
  <Override PartName="/ppt/charts/chart14.xml" ContentType="application/vnd.openxmlformats-officedocument.drawingml.chart+xml"/>
  <Override PartName="/ppt/drawings/drawing10.xml" ContentType="application/vnd.openxmlformats-officedocument.drawingml.chartshapes+xml"/>
  <Override PartName="/ppt/charts/chart15.xml" ContentType="application/vnd.openxmlformats-officedocument.drawingml.chart+xml"/>
  <Override PartName="/ppt/drawings/drawing11.xml" ContentType="application/vnd.openxmlformats-officedocument.drawingml.chartshapes+xml"/>
  <Override PartName="/ppt/charts/chart16.xml" ContentType="application/vnd.openxmlformats-officedocument.drawingml.chart+xml"/>
  <Override PartName="/ppt/drawings/drawing12.xml" ContentType="application/vnd.openxmlformats-officedocument.drawingml.chartshapes+xml"/>
  <Override PartName="/ppt/charts/chart17.xml" ContentType="application/vnd.openxmlformats-officedocument.drawingml.chart+xml"/>
  <Override PartName="/ppt/drawings/drawing13.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handoutMasterIdLst>
    <p:handoutMasterId r:id="rId89"/>
  </p:handoutMasterIdLst>
  <p:sldIdLst>
    <p:sldId id="424" r:id="rId2"/>
    <p:sldId id="425" r:id="rId3"/>
    <p:sldId id="426" r:id="rId4"/>
    <p:sldId id="256" r:id="rId5"/>
    <p:sldId id="257" r:id="rId6"/>
    <p:sldId id="259" r:id="rId7"/>
    <p:sldId id="261" r:id="rId8"/>
    <p:sldId id="263" r:id="rId9"/>
    <p:sldId id="265" r:id="rId10"/>
    <p:sldId id="264" r:id="rId11"/>
    <p:sldId id="275" r:id="rId12"/>
    <p:sldId id="276" r:id="rId13"/>
    <p:sldId id="277" r:id="rId14"/>
    <p:sldId id="284" r:id="rId15"/>
    <p:sldId id="285" r:id="rId16"/>
    <p:sldId id="278" r:id="rId17"/>
    <p:sldId id="286" r:id="rId18"/>
    <p:sldId id="279" r:id="rId19"/>
    <p:sldId id="283" r:id="rId20"/>
    <p:sldId id="280" r:id="rId21"/>
    <p:sldId id="287" r:id="rId22"/>
    <p:sldId id="357" r:id="rId23"/>
    <p:sldId id="359" r:id="rId24"/>
    <p:sldId id="282" r:id="rId25"/>
    <p:sldId id="360" r:id="rId26"/>
    <p:sldId id="266" r:id="rId27"/>
    <p:sldId id="294" r:id="rId28"/>
    <p:sldId id="370" r:id="rId29"/>
    <p:sldId id="295" r:id="rId30"/>
    <p:sldId id="361" r:id="rId31"/>
    <p:sldId id="358" r:id="rId32"/>
    <p:sldId id="362" r:id="rId33"/>
    <p:sldId id="354" r:id="rId34"/>
    <p:sldId id="367" r:id="rId35"/>
    <p:sldId id="269" r:id="rId36"/>
    <p:sldId id="371" r:id="rId37"/>
    <p:sldId id="372" r:id="rId38"/>
    <p:sldId id="373" r:id="rId39"/>
    <p:sldId id="374" r:id="rId40"/>
    <p:sldId id="375" r:id="rId41"/>
    <p:sldId id="376" r:id="rId42"/>
    <p:sldId id="377" r:id="rId43"/>
    <p:sldId id="378" r:id="rId44"/>
    <p:sldId id="379" r:id="rId45"/>
    <p:sldId id="380" r:id="rId46"/>
    <p:sldId id="381" r:id="rId47"/>
    <p:sldId id="383" r:id="rId48"/>
    <p:sldId id="384" r:id="rId49"/>
    <p:sldId id="385" r:id="rId50"/>
    <p:sldId id="386" r:id="rId51"/>
    <p:sldId id="387" r:id="rId52"/>
    <p:sldId id="388" r:id="rId53"/>
    <p:sldId id="389" r:id="rId54"/>
    <p:sldId id="390" r:id="rId55"/>
    <p:sldId id="391" r:id="rId56"/>
    <p:sldId id="392" r:id="rId57"/>
    <p:sldId id="393" r:id="rId58"/>
    <p:sldId id="394" r:id="rId59"/>
    <p:sldId id="396" r:id="rId60"/>
    <p:sldId id="397" r:id="rId61"/>
    <p:sldId id="398" r:id="rId62"/>
    <p:sldId id="399" r:id="rId63"/>
    <p:sldId id="400" r:id="rId64"/>
    <p:sldId id="401" r:id="rId65"/>
    <p:sldId id="402" r:id="rId66"/>
    <p:sldId id="403" r:id="rId67"/>
    <p:sldId id="404" r:id="rId68"/>
    <p:sldId id="405" r:id="rId69"/>
    <p:sldId id="406" r:id="rId70"/>
    <p:sldId id="407" r:id="rId71"/>
    <p:sldId id="408" r:id="rId72"/>
    <p:sldId id="409" r:id="rId73"/>
    <p:sldId id="422" r:id="rId74"/>
    <p:sldId id="410" r:id="rId75"/>
    <p:sldId id="411" r:id="rId76"/>
    <p:sldId id="423" r:id="rId77"/>
    <p:sldId id="412" r:id="rId78"/>
    <p:sldId id="413" r:id="rId79"/>
    <p:sldId id="414" r:id="rId80"/>
    <p:sldId id="415" r:id="rId81"/>
    <p:sldId id="416" r:id="rId82"/>
    <p:sldId id="417" r:id="rId83"/>
    <p:sldId id="427" r:id="rId84"/>
    <p:sldId id="418" r:id="rId85"/>
    <p:sldId id="420" r:id="rId86"/>
    <p:sldId id="421" r:id="rId8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521" autoAdjust="0"/>
  </p:normalViewPr>
  <p:slideViewPr>
    <p:cSldViewPr snapToGrid="0" snapToObjects="1">
      <p:cViewPr>
        <p:scale>
          <a:sx n="50" d="100"/>
          <a:sy n="50" d="100"/>
        </p:scale>
        <p:origin x="-1308" y="-828"/>
      </p:cViewPr>
      <p:guideLst>
        <p:guide orient="horz" pos="2160"/>
        <p:guide pos="2880"/>
      </p:guideLst>
    </p:cSldViewPr>
  </p:slideViewPr>
  <p:outlineViewPr>
    <p:cViewPr>
      <p:scale>
        <a:sx n="33" d="100"/>
        <a:sy n="33" d="100"/>
      </p:scale>
      <p:origin x="0" y="8323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gregory.pugh\Local%20Settings\Temp\us.xls"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gregory.pugh\Local%20Settings\Temp\us.xls"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autoTitleDeleted val="0"/>
    <c:plotArea>
      <c:layout/>
      <c:pieChart>
        <c:varyColors val="1"/>
        <c:ser>
          <c:idx val="0"/>
          <c:order val="0"/>
          <c:cat>
            <c:strRef>
              <c:f>'Part F'!$D$26:$D$27</c:f>
              <c:strCache>
                <c:ptCount val="2"/>
                <c:pt idx="0">
                  <c:v>Federal Funds</c:v>
                </c:pt>
                <c:pt idx="1">
                  <c:v>Leveraged Funds</c:v>
                </c:pt>
              </c:strCache>
            </c:strRef>
          </c:cat>
          <c:val>
            <c:numRef>
              <c:f>'Part F'!$E$26:$E$27</c:f>
              <c:numCache>
                <c:formatCode>0.0000%</c:formatCode>
                <c:ptCount val="2"/>
                <c:pt idx="0" formatCode="0.00%">
                  <c:v>0.31380000000000213</c:v>
                </c:pt>
                <c:pt idx="1">
                  <c:v>0.68620000000000225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4890419947506561"/>
          <c:y val="0.11072725284339476"/>
          <c:w val="0.34554024496937996"/>
          <c:h val="0.46836030912802701"/>
        </c:manualLayout>
      </c:layout>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dirty="0"/>
              <a:t>Have </a:t>
            </a:r>
            <a:r>
              <a:rPr lang="en-US" sz="2400" u="sng" dirty="0"/>
              <a:t>3</a:t>
            </a:r>
            <a:r>
              <a:rPr lang="en-US" dirty="0"/>
              <a:t> or More </a:t>
            </a:r>
          </a:p>
          <a:p>
            <a:pPr>
              <a:defRPr/>
            </a:pPr>
            <a:r>
              <a:rPr lang="en-US" dirty="0" smtClean="0"/>
              <a:t>ADL </a:t>
            </a:r>
            <a:r>
              <a:rPr lang="en-US" dirty="0"/>
              <a:t>Impairments</a:t>
            </a:r>
          </a:p>
        </c:rich>
      </c:tx>
      <c:layout/>
      <c:overlay val="0"/>
    </c:title>
    <c:autoTitleDeleted val="0"/>
    <c:plotArea>
      <c:layout/>
      <c:pieChart>
        <c:varyColors val="1"/>
        <c:ser>
          <c:idx val="0"/>
          <c:order val="0"/>
          <c:tx>
            <c:strRef>
              <c:f>Sheet1!$B$1</c:f>
              <c:strCache>
                <c:ptCount val="1"/>
                <c:pt idx="0">
                  <c:v>3 or more ADL Impairments</c:v>
                </c:pt>
              </c:strCache>
            </c:strRef>
          </c:tx>
          <c:cat>
            <c:numRef>
              <c:f>Sheet1!$A$2:$A$3</c:f>
              <c:numCache>
                <c:formatCode>General</c:formatCode>
                <c:ptCount val="2"/>
              </c:numCache>
            </c:numRef>
          </c:cat>
          <c:val>
            <c:numRef>
              <c:f>Sheet1!$B$2:$B$3</c:f>
              <c:numCache>
                <c:formatCode>0%</c:formatCode>
                <c:ptCount val="2"/>
                <c:pt idx="0">
                  <c:v>0.4</c:v>
                </c:pt>
                <c:pt idx="1">
                  <c:v>0.60000000000000064</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dirty="0" smtClean="0"/>
              <a:t>Need Help Going Outside Home</a:t>
            </a:r>
            <a:endParaRPr lang="en-US" dirty="0"/>
          </a:p>
        </c:rich>
      </c:tx>
      <c:layout/>
      <c:overlay val="0"/>
    </c:title>
    <c:autoTitleDeleted val="0"/>
    <c:plotArea>
      <c:layout/>
      <c:pieChart>
        <c:varyColors val="1"/>
        <c:ser>
          <c:idx val="0"/>
          <c:order val="0"/>
          <c:tx>
            <c:strRef>
              <c:f>Sheet1!$B$1</c:f>
              <c:strCache>
                <c:ptCount val="1"/>
                <c:pt idx="0">
                  <c:v>Need Help Going Outside Home</c:v>
                </c:pt>
              </c:strCache>
            </c:strRef>
          </c:tx>
          <c:cat>
            <c:numRef>
              <c:f>Sheet1!$A$2:$A$3</c:f>
              <c:numCache>
                <c:formatCode>General</c:formatCode>
                <c:ptCount val="2"/>
              </c:numCache>
            </c:numRef>
          </c:cat>
          <c:val>
            <c:numRef>
              <c:f>Sheet1!$B$2:$B$3</c:f>
              <c:numCache>
                <c:formatCode>General</c:formatCode>
                <c:ptCount val="2"/>
                <c:pt idx="0">
                  <c:v>84</c:v>
                </c:pt>
                <c:pt idx="1">
                  <c:v>16</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dirty="0"/>
              <a:t>Have 6 – 15 </a:t>
            </a:r>
          </a:p>
          <a:p>
            <a:pPr>
              <a:defRPr/>
            </a:pPr>
            <a:r>
              <a:rPr lang="en-US" dirty="0"/>
              <a:t>Health Conditions</a:t>
            </a:r>
          </a:p>
        </c:rich>
      </c:tx>
      <c:layout/>
      <c:overlay val="0"/>
    </c:title>
    <c:autoTitleDeleted val="0"/>
    <c:plotArea>
      <c:layout/>
      <c:pieChart>
        <c:varyColors val="1"/>
        <c:ser>
          <c:idx val="0"/>
          <c:order val="0"/>
          <c:tx>
            <c:strRef>
              <c:f>Sheet1!$B$1</c:f>
              <c:strCache>
                <c:ptCount val="1"/>
                <c:pt idx="0">
                  <c:v>Have 6 to 15 Health Conditions</c:v>
                </c:pt>
              </c:strCache>
            </c:strRef>
          </c:tx>
          <c:cat>
            <c:numRef>
              <c:f>Sheet1!$A$2:$A$3</c:f>
              <c:numCache>
                <c:formatCode>General</c:formatCode>
                <c:ptCount val="2"/>
              </c:numCache>
            </c:numRef>
          </c:cat>
          <c:val>
            <c:numRef>
              <c:f>Sheet1!$B$2:$B$3</c:f>
              <c:numCache>
                <c:formatCode>0%</c:formatCode>
                <c:ptCount val="2"/>
                <c:pt idx="0">
                  <c:v>0.4</c:v>
                </c:pt>
                <c:pt idx="1">
                  <c:v>0.60000000000000064</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dirty="0" smtClean="0"/>
              <a:t>Take 6 – 26 Medications</a:t>
            </a:r>
            <a:endParaRPr lang="en-US" dirty="0"/>
          </a:p>
        </c:rich>
      </c:tx>
      <c:layout/>
      <c:overlay val="0"/>
    </c:title>
    <c:autoTitleDeleted val="0"/>
    <c:plotArea>
      <c:layout/>
      <c:pieChart>
        <c:varyColors val="1"/>
        <c:ser>
          <c:idx val="0"/>
          <c:order val="0"/>
          <c:tx>
            <c:strRef>
              <c:f>Sheet1!$B$1</c:f>
              <c:strCache>
                <c:ptCount val="1"/>
                <c:pt idx="0">
                  <c:v>Take 6-26 Medications</c:v>
                </c:pt>
              </c:strCache>
            </c:strRef>
          </c:tx>
          <c:cat>
            <c:numRef>
              <c:f>Sheet1!$A$2:$A$3</c:f>
              <c:numCache>
                <c:formatCode>General</c:formatCode>
                <c:ptCount val="2"/>
              </c:numCache>
            </c:numRef>
          </c:cat>
          <c:val>
            <c:numRef>
              <c:f>Sheet1!$B$2:$B$3</c:f>
              <c:numCache>
                <c:formatCode>0%</c:formatCode>
                <c:ptCount val="2"/>
                <c:pt idx="0">
                  <c:v>0.31000000000000077</c:v>
                </c:pt>
                <c:pt idx="1">
                  <c:v>0.69000000000000061</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dirty="0"/>
              <a:t>Stayed Overnight in Hospital in </a:t>
            </a:r>
            <a:r>
              <a:rPr lang="en-US" dirty="0" smtClean="0"/>
              <a:t>Last Year</a:t>
            </a:r>
            <a:endParaRPr lang="en-US" dirty="0"/>
          </a:p>
        </c:rich>
      </c:tx>
      <c:layout/>
      <c:overlay val="0"/>
    </c:title>
    <c:autoTitleDeleted val="0"/>
    <c:plotArea>
      <c:layout/>
      <c:pieChart>
        <c:varyColors val="1"/>
        <c:ser>
          <c:idx val="0"/>
          <c:order val="0"/>
          <c:tx>
            <c:strRef>
              <c:f>Sheet1!$B$1</c:f>
              <c:strCache>
                <c:ptCount val="1"/>
                <c:pt idx="0">
                  <c:v>Stayed Overnight in Hospital in last yr</c:v>
                </c:pt>
              </c:strCache>
            </c:strRef>
          </c:tx>
          <c:cat>
            <c:numRef>
              <c:f>Sheet1!$A$2:$A$3</c:f>
              <c:numCache>
                <c:formatCode>General</c:formatCode>
                <c:ptCount val="2"/>
              </c:numCache>
            </c:numRef>
          </c:cat>
          <c:val>
            <c:numRef>
              <c:f>Sheet1!$B$2:$B$3</c:f>
              <c:numCache>
                <c:formatCode>General</c:formatCode>
                <c:ptCount val="2"/>
                <c:pt idx="0">
                  <c:v>23</c:v>
                </c:pt>
                <c:pt idx="1">
                  <c:v>77</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dirty="0"/>
              <a:t>Have 6 – 15</a:t>
            </a:r>
          </a:p>
          <a:p>
            <a:pPr>
              <a:defRPr/>
            </a:pPr>
            <a:r>
              <a:rPr lang="en-US" dirty="0"/>
              <a:t>Health Conditions</a:t>
            </a:r>
          </a:p>
        </c:rich>
      </c:tx>
      <c:layout/>
      <c:overlay val="0"/>
    </c:title>
    <c:autoTitleDeleted val="0"/>
    <c:plotArea>
      <c:layout/>
      <c:pieChart>
        <c:varyColors val="1"/>
        <c:ser>
          <c:idx val="0"/>
          <c:order val="0"/>
          <c:tx>
            <c:strRef>
              <c:f>Sheet1!$B$1</c:f>
              <c:strCache>
                <c:ptCount val="1"/>
                <c:pt idx="0">
                  <c:v>Have 6 - 15 Health Conditions</c:v>
                </c:pt>
              </c:strCache>
            </c:strRef>
          </c:tx>
          <c:cat>
            <c:numRef>
              <c:f>Sheet1!$A$2:$A$3</c:f>
              <c:numCache>
                <c:formatCode>General</c:formatCode>
                <c:ptCount val="2"/>
              </c:numCache>
            </c:numRef>
          </c:cat>
          <c:val>
            <c:numRef>
              <c:f>Sheet1!$B$2:$B$3</c:f>
              <c:numCache>
                <c:formatCode>0%</c:formatCode>
                <c:ptCount val="2"/>
                <c:pt idx="0">
                  <c:v>0.63000000000000178</c:v>
                </c:pt>
                <c:pt idx="1">
                  <c:v>0.27</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dirty="0" smtClean="0"/>
              <a:t>Take 6 – 26 Medications</a:t>
            </a:r>
            <a:endParaRPr lang="en-US" dirty="0"/>
          </a:p>
        </c:rich>
      </c:tx>
      <c:layout/>
      <c:overlay val="0"/>
    </c:title>
    <c:autoTitleDeleted val="0"/>
    <c:plotArea>
      <c:layout/>
      <c:pieChart>
        <c:varyColors val="1"/>
        <c:ser>
          <c:idx val="0"/>
          <c:order val="0"/>
          <c:tx>
            <c:strRef>
              <c:f>Sheet1!$B$1</c:f>
              <c:strCache>
                <c:ptCount val="1"/>
                <c:pt idx="0">
                  <c:v>Take 6 - 26 Medications</c:v>
                </c:pt>
              </c:strCache>
            </c:strRef>
          </c:tx>
          <c:cat>
            <c:numRef>
              <c:f>Sheet1!$A$2:$A$3</c:f>
              <c:numCache>
                <c:formatCode>General</c:formatCode>
                <c:ptCount val="2"/>
              </c:numCache>
            </c:numRef>
          </c:cat>
          <c:val>
            <c:numRef>
              <c:f>Sheet1!$B$2:$B$3</c:f>
              <c:numCache>
                <c:formatCode>0%</c:formatCode>
                <c:ptCount val="2"/>
                <c:pt idx="0">
                  <c:v>0.61000000000000065</c:v>
                </c:pt>
                <c:pt idx="1">
                  <c:v>0.3900000000000009</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dirty="0"/>
              <a:t>Stayed Overnight in Hospital in </a:t>
            </a:r>
            <a:r>
              <a:rPr lang="en-US" dirty="0" smtClean="0"/>
              <a:t>Last Year</a:t>
            </a:r>
            <a:endParaRPr lang="en-US" dirty="0"/>
          </a:p>
        </c:rich>
      </c:tx>
      <c:layout/>
      <c:overlay val="0"/>
    </c:title>
    <c:autoTitleDeleted val="0"/>
    <c:plotArea>
      <c:layout/>
      <c:pieChart>
        <c:varyColors val="1"/>
        <c:ser>
          <c:idx val="0"/>
          <c:order val="0"/>
          <c:tx>
            <c:strRef>
              <c:f>Sheet1!$B$1</c:f>
              <c:strCache>
                <c:ptCount val="1"/>
                <c:pt idx="0">
                  <c:v>Stayed Overnight in Hospital in last yr</c:v>
                </c:pt>
              </c:strCache>
            </c:strRef>
          </c:tx>
          <c:cat>
            <c:numRef>
              <c:f>Sheet1!$A$2:$A$3</c:f>
              <c:numCache>
                <c:formatCode>General</c:formatCode>
                <c:ptCount val="2"/>
              </c:numCache>
            </c:numRef>
          </c:cat>
          <c:val>
            <c:numRef>
              <c:f>Sheet1!$B$2:$B$3</c:f>
              <c:numCache>
                <c:formatCode>General</c:formatCode>
                <c:ptCount val="2"/>
                <c:pt idx="0">
                  <c:v>36</c:v>
                </c:pt>
                <c:pt idx="1">
                  <c:v>64</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autoTitleDeleted val="0"/>
    <c:plotArea>
      <c:layout/>
      <c:pieChart>
        <c:varyColors val="1"/>
        <c:ser>
          <c:idx val="0"/>
          <c:order val="0"/>
          <c:cat>
            <c:strRef>
              <c:f>'Part F'!$D$30:$D$31</c:f>
              <c:strCache>
                <c:ptCount val="2"/>
                <c:pt idx="0">
                  <c:v>Federal Funds</c:v>
                </c:pt>
                <c:pt idx="1">
                  <c:v>Leveraged Funds</c:v>
                </c:pt>
              </c:strCache>
            </c:strRef>
          </c:cat>
          <c:val>
            <c:numRef>
              <c:f>'Part F'!$E$30:$E$31</c:f>
              <c:numCache>
                <c:formatCode>0.0000%</c:formatCode>
                <c:ptCount val="2"/>
                <c:pt idx="0" formatCode="0.00%">
                  <c:v>0.43600000000000166</c:v>
                </c:pt>
                <c:pt idx="1">
                  <c:v>0.56400000000000061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 Congregate Contribution/Meal </c:v>
                </c:pt>
              </c:strCache>
            </c:strRef>
          </c:tx>
          <c:spPr>
            <a:ln w="38100"/>
          </c:spPr>
          <c:dLbls>
            <c:dLblPos val="t"/>
            <c:showLegendKey val="0"/>
            <c:showVal val="1"/>
            <c:showCatName val="0"/>
            <c:showSerName val="0"/>
            <c:showPercent val="0"/>
            <c:showBubbleSize val="0"/>
            <c:showLeaderLines val="0"/>
          </c:dLbls>
          <c:cat>
            <c:numRef>
              <c:f>Sheet1!$A$2:$A$5</c:f>
              <c:numCache>
                <c:formatCode>General</c:formatCode>
                <c:ptCount val="4"/>
                <c:pt idx="0">
                  <c:v>2007</c:v>
                </c:pt>
                <c:pt idx="1">
                  <c:v>2008</c:v>
                </c:pt>
                <c:pt idx="2">
                  <c:v>2009</c:v>
                </c:pt>
                <c:pt idx="3">
                  <c:v>2010</c:v>
                </c:pt>
              </c:numCache>
            </c:numRef>
          </c:cat>
          <c:val>
            <c:numRef>
              <c:f>Sheet1!$B$2:$B$5</c:f>
              <c:numCache>
                <c:formatCode>"$"#,##0.00</c:formatCode>
                <c:ptCount val="4"/>
                <c:pt idx="0">
                  <c:v>1.1499999999999981</c:v>
                </c:pt>
                <c:pt idx="1">
                  <c:v>1.1399999999999979</c:v>
                </c:pt>
                <c:pt idx="2">
                  <c:v>1.05</c:v>
                </c:pt>
                <c:pt idx="3">
                  <c:v>1.01</c:v>
                </c:pt>
              </c:numCache>
            </c:numRef>
          </c:val>
          <c:smooth val="0"/>
        </c:ser>
        <c:ser>
          <c:idx val="1"/>
          <c:order val="1"/>
          <c:tx>
            <c:strRef>
              <c:f>Sheet1!$C$1</c:f>
              <c:strCache>
                <c:ptCount val="1"/>
                <c:pt idx="0">
                  <c:v>$ Home Delivered Contribution/Meal </c:v>
                </c:pt>
              </c:strCache>
            </c:strRef>
          </c:tx>
          <c:spPr>
            <a:ln w="38100"/>
          </c:spPr>
          <c:dLbls>
            <c:dLblPos val="t"/>
            <c:showLegendKey val="0"/>
            <c:showVal val="1"/>
            <c:showCatName val="0"/>
            <c:showSerName val="0"/>
            <c:showPercent val="0"/>
            <c:showBubbleSize val="0"/>
            <c:showLeaderLines val="0"/>
          </c:dLbls>
          <c:cat>
            <c:numRef>
              <c:f>Sheet1!$A$2:$A$5</c:f>
              <c:numCache>
                <c:formatCode>General</c:formatCode>
                <c:ptCount val="4"/>
                <c:pt idx="0">
                  <c:v>2007</c:v>
                </c:pt>
                <c:pt idx="1">
                  <c:v>2008</c:v>
                </c:pt>
                <c:pt idx="2">
                  <c:v>2009</c:v>
                </c:pt>
                <c:pt idx="3">
                  <c:v>2010</c:v>
                </c:pt>
              </c:numCache>
            </c:numRef>
          </c:cat>
          <c:val>
            <c:numRef>
              <c:f>Sheet1!$C$2:$C$5</c:f>
              <c:numCache>
                <c:formatCode>"$"#,##0.00</c:formatCode>
                <c:ptCount val="4"/>
                <c:pt idx="0">
                  <c:v>0.77000000000000102</c:v>
                </c:pt>
                <c:pt idx="1">
                  <c:v>0.68</c:v>
                </c:pt>
                <c:pt idx="2">
                  <c:v>0.62000000000000088</c:v>
                </c:pt>
                <c:pt idx="3">
                  <c:v>0.60000000000000064</c:v>
                </c:pt>
              </c:numCache>
            </c:numRef>
          </c:val>
          <c:smooth val="0"/>
        </c:ser>
        <c:dLbls>
          <c:showLegendKey val="0"/>
          <c:showVal val="0"/>
          <c:showCatName val="0"/>
          <c:showSerName val="0"/>
          <c:showPercent val="0"/>
          <c:showBubbleSize val="0"/>
        </c:dLbls>
        <c:marker val="1"/>
        <c:smooth val="0"/>
        <c:axId val="178919296"/>
        <c:axId val="178920832"/>
      </c:lineChart>
      <c:catAx>
        <c:axId val="178919296"/>
        <c:scaling>
          <c:orientation val="minMax"/>
        </c:scaling>
        <c:delete val="0"/>
        <c:axPos val="b"/>
        <c:numFmt formatCode="General" sourceLinked="1"/>
        <c:majorTickMark val="out"/>
        <c:minorTickMark val="none"/>
        <c:tickLblPos val="nextTo"/>
        <c:crossAx val="178920832"/>
        <c:crosses val="autoZero"/>
        <c:auto val="1"/>
        <c:lblAlgn val="ctr"/>
        <c:lblOffset val="100"/>
        <c:noMultiLvlLbl val="0"/>
      </c:catAx>
      <c:valAx>
        <c:axId val="178920832"/>
        <c:scaling>
          <c:orientation val="minMax"/>
        </c:scaling>
        <c:delete val="0"/>
        <c:axPos val="l"/>
        <c:majorGridlines/>
        <c:numFmt formatCode="&quot;$&quot;#,##0.00" sourceLinked="1"/>
        <c:majorTickMark val="out"/>
        <c:minorTickMark val="none"/>
        <c:tickLblPos val="nextTo"/>
        <c:crossAx val="17891929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sz="2000" dirty="0"/>
              <a:t>Percent of Total Meals</a:t>
            </a:r>
          </a:p>
        </c:rich>
      </c:tx>
      <c:layout>
        <c:manualLayout>
          <c:xMode val="edge"/>
          <c:yMode val="edge"/>
          <c:x val="0.41037814717604804"/>
          <c:y val="0.26442307692307698"/>
        </c:manualLayout>
      </c:layout>
      <c:overlay val="0"/>
    </c:title>
    <c:autoTitleDeleted val="0"/>
    <c:plotArea>
      <c:layout/>
      <c:pieChart>
        <c:varyColors val="1"/>
        <c:ser>
          <c:idx val="0"/>
          <c:order val="0"/>
          <c:tx>
            <c:strRef>
              <c:f>Sheet1!$B$1</c:f>
              <c:strCache>
                <c:ptCount val="1"/>
                <c:pt idx="0">
                  <c:v>Total Meals</c:v>
                </c:pt>
              </c:strCache>
            </c:strRef>
          </c:tx>
          <c:cat>
            <c:strRef>
              <c:f>Sheet1!$A$2:$A$4</c:f>
              <c:strCache>
                <c:ptCount val="3"/>
                <c:pt idx="0">
                  <c:v>Home Delivered</c:v>
                </c:pt>
                <c:pt idx="2">
                  <c:v>Congregate</c:v>
                </c:pt>
              </c:strCache>
            </c:strRef>
          </c:cat>
          <c:val>
            <c:numRef>
              <c:f>Sheet1!$B$2:$B$4</c:f>
              <c:numCache>
                <c:formatCode>General</c:formatCode>
                <c:ptCount val="3"/>
                <c:pt idx="0">
                  <c:v>0.60000000000000064</c:v>
                </c:pt>
                <c:pt idx="1">
                  <c:v>0</c:v>
                </c:pt>
                <c:pt idx="2">
                  <c:v>0.4</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barChart>
        <c:barDir val="col"/>
        <c:grouping val="clustered"/>
        <c:varyColors val="0"/>
        <c:ser>
          <c:idx val="0"/>
          <c:order val="0"/>
          <c:tx>
            <c:strRef>
              <c:f>Sheet1!$B$1</c:f>
              <c:strCache>
                <c:ptCount val="1"/>
                <c:pt idx="0">
                  <c:v>Home</c:v>
                </c:pt>
              </c:strCache>
            </c:strRef>
          </c:tx>
          <c:spPr>
            <a:solidFill>
              <a:schemeClr val="tx1"/>
            </a:solidFill>
          </c:spPr>
          <c:invertIfNegative val="0"/>
          <c:dLbls>
            <c:dLbl>
              <c:idx val="1"/>
              <c:layout>
                <c:manualLayout>
                  <c:x val="-8.6956521739130748E-3"/>
                  <c:y val="8.771929824561403E-3"/>
                </c:manualLayout>
              </c:layout>
              <c:dLblPos val="outEnd"/>
              <c:showLegendKey val="0"/>
              <c:showVal val="1"/>
              <c:showCatName val="0"/>
              <c:showSerName val="0"/>
              <c:showPercent val="0"/>
              <c:showBubbleSize val="0"/>
            </c:dLbl>
            <c:dLbl>
              <c:idx val="2"/>
              <c:layout>
                <c:manualLayout>
                  <c:x val="4.3478260869565313E-3"/>
                  <c:y val="2.9239766081871656E-3"/>
                </c:manualLayout>
              </c:layout>
              <c:dLblPos val="outEnd"/>
              <c:showLegendKey val="0"/>
              <c:showVal val="1"/>
              <c:showCatName val="0"/>
              <c:showSerName val="0"/>
              <c:showPercent val="0"/>
              <c:showBubbleSize val="0"/>
            </c:dLbl>
            <c:showLegendKey val="0"/>
            <c:showVal val="1"/>
            <c:showCatName val="0"/>
            <c:showSerName val="0"/>
            <c:showPercent val="0"/>
            <c:showBubbleSize val="0"/>
            <c:showLeaderLines val="0"/>
          </c:dLbls>
          <c:cat>
            <c:strRef>
              <c:f>Sheet1!$A$2:$A$5</c:f>
              <c:strCache>
                <c:ptCount val="4"/>
                <c:pt idx="0">
                  <c:v>Poverty</c:v>
                </c:pt>
                <c:pt idx="1">
                  <c:v>Minority</c:v>
                </c:pt>
                <c:pt idx="2">
                  <c:v>Live Alone</c:v>
                </c:pt>
                <c:pt idx="3">
                  <c:v>Over Age 75</c:v>
                </c:pt>
              </c:strCache>
            </c:strRef>
          </c:cat>
          <c:val>
            <c:numRef>
              <c:f>Sheet1!$B$2:$B$5</c:f>
              <c:numCache>
                <c:formatCode>0%</c:formatCode>
                <c:ptCount val="4"/>
                <c:pt idx="0">
                  <c:v>0.38500000000000134</c:v>
                </c:pt>
                <c:pt idx="1">
                  <c:v>0.253</c:v>
                </c:pt>
                <c:pt idx="2">
                  <c:v>0.51900000000000002</c:v>
                </c:pt>
                <c:pt idx="3">
                  <c:v>0.70000000000000062</c:v>
                </c:pt>
              </c:numCache>
            </c:numRef>
          </c:val>
        </c:ser>
        <c:ser>
          <c:idx val="1"/>
          <c:order val="1"/>
          <c:tx>
            <c:strRef>
              <c:f>Sheet1!$C$1</c:f>
              <c:strCache>
                <c:ptCount val="1"/>
                <c:pt idx="0">
                  <c:v>Congregate</c:v>
                </c:pt>
              </c:strCache>
            </c:strRef>
          </c:tx>
          <c:spPr>
            <a:solidFill>
              <a:schemeClr val="bg1">
                <a:lumMod val="50000"/>
              </a:schemeClr>
            </a:solidFill>
          </c:spPr>
          <c:invertIfNegative val="0"/>
          <c:dLbls>
            <c:dLbl>
              <c:idx val="0"/>
              <c:layout>
                <c:manualLayout>
                  <c:x val="5.7971014492753624E-3"/>
                  <c:y val="2.0467836257309982E-2"/>
                </c:manualLayout>
              </c:layout>
              <c:dLblPos val="outEnd"/>
              <c:showLegendKey val="0"/>
              <c:showVal val="1"/>
              <c:showCatName val="0"/>
              <c:showSerName val="0"/>
              <c:showPercent val="0"/>
              <c:showBubbleSize val="0"/>
            </c:dLbl>
            <c:dLbl>
              <c:idx val="1"/>
              <c:layout>
                <c:manualLayout>
                  <c:x val="4.3478260869565313E-3"/>
                  <c:y val="2.0467836257309982E-2"/>
                </c:manualLayout>
              </c:layout>
              <c:dLblPos val="outEnd"/>
              <c:showLegendKey val="0"/>
              <c:showVal val="1"/>
              <c:showCatName val="0"/>
              <c:showSerName val="0"/>
              <c:showPercent val="0"/>
              <c:showBubbleSize val="0"/>
            </c:dLbl>
            <c:dLbl>
              <c:idx val="2"/>
              <c:layout>
                <c:manualLayout>
                  <c:x val="8.6956521739130748E-3"/>
                  <c:y val="2.9239766081871118E-3"/>
                </c:manualLayout>
              </c:layout>
              <c:dLblPos val="outEnd"/>
              <c:showLegendKey val="0"/>
              <c:showVal val="1"/>
              <c:showCatName val="0"/>
              <c:showSerName val="0"/>
              <c:showPercent val="0"/>
              <c:showBubbleSize val="0"/>
            </c:dLbl>
            <c:dLbl>
              <c:idx val="3"/>
              <c:layout>
                <c:manualLayout>
                  <c:x val="4.3478260869565313E-3"/>
                  <c:y val="1.7543859649123032E-2"/>
                </c:manualLayout>
              </c:layout>
              <c:dLblPos val="outEnd"/>
              <c:showLegendKey val="0"/>
              <c:showVal val="1"/>
              <c:showCatName val="0"/>
              <c:showSerName val="0"/>
              <c:showPercent val="0"/>
              <c:showBubbleSize val="0"/>
            </c:dLbl>
            <c:showLegendKey val="0"/>
            <c:showVal val="1"/>
            <c:showCatName val="0"/>
            <c:showSerName val="0"/>
            <c:showPercent val="0"/>
            <c:showBubbleSize val="0"/>
            <c:showLeaderLines val="0"/>
          </c:dLbls>
          <c:cat>
            <c:strRef>
              <c:f>Sheet1!$A$2:$A$5</c:f>
              <c:strCache>
                <c:ptCount val="4"/>
                <c:pt idx="0">
                  <c:v>Poverty</c:v>
                </c:pt>
                <c:pt idx="1">
                  <c:v>Minority</c:v>
                </c:pt>
                <c:pt idx="2">
                  <c:v>Live Alone</c:v>
                </c:pt>
                <c:pt idx="3">
                  <c:v>Over Age 75</c:v>
                </c:pt>
              </c:strCache>
            </c:strRef>
          </c:cat>
          <c:val>
            <c:numRef>
              <c:f>Sheet1!$C$2:$C$5</c:f>
              <c:numCache>
                <c:formatCode>0%</c:formatCode>
                <c:ptCount val="4"/>
                <c:pt idx="0">
                  <c:v>0.26400000000000001</c:v>
                </c:pt>
                <c:pt idx="1">
                  <c:v>0.23300000000000001</c:v>
                </c:pt>
                <c:pt idx="2">
                  <c:v>0.38500000000000134</c:v>
                </c:pt>
                <c:pt idx="3">
                  <c:v>0.55000000000000004</c:v>
                </c:pt>
              </c:numCache>
            </c:numRef>
          </c:val>
        </c:ser>
        <c:ser>
          <c:idx val="2"/>
          <c:order val="2"/>
          <c:tx>
            <c:strRef>
              <c:f>Sheet1!$D$1</c:f>
              <c:strCache>
                <c:ptCount val="1"/>
                <c:pt idx="0">
                  <c:v>US Population</c:v>
                </c:pt>
              </c:strCache>
            </c:strRef>
          </c:tx>
          <c:spPr>
            <a:solidFill>
              <a:schemeClr val="bg1"/>
            </a:solidFill>
            <a:ln>
              <a:solidFill>
                <a:schemeClr val="tx1"/>
              </a:solidFill>
            </a:ln>
          </c:spPr>
          <c:invertIfNegative val="0"/>
          <c:dLbls>
            <c:dLbl>
              <c:idx val="0"/>
              <c:layout>
                <c:manualLayout>
                  <c:x val="1.0144927536231857E-2"/>
                  <c:y val="0"/>
                </c:manualLayout>
              </c:layout>
              <c:dLblPos val="outEnd"/>
              <c:showLegendKey val="0"/>
              <c:showVal val="1"/>
              <c:showCatName val="0"/>
              <c:showSerName val="0"/>
              <c:showPercent val="0"/>
              <c:showBubbleSize val="0"/>
            </c:dLbl>
            <c:dLbl>
              <c:idx val="1"/>
              <c:layout>
                <c:manualLayout>
                  <c:x val="1.7391304347826087E-2"/>
                  <c:y val="5.8479532163742704E-3"/>
                </c:manualLayout>
              </c:layout>
              <c:dLblPos val="outEnd"/>
              <c:showLegendKey val="0"/>
              <c:showVal val="1"/>
              <c:showCatName val="0"/>
              <c:showSerName val="0"/>
              <c:showPercent val="0"/>
              <c:showBubbleSize val="0"/>
            </c:dLbl>
            <c:dLbl>
              <c:idx val="2"/>
              <c:layout>
                <c:manualLayout>
                  <c:x val="1.1594202898550725E-2"/>
                  <c:y val="2.9239766081871656E-3"/>
                </c:manualLayout>
              </c:layout>
              <c:dLblPos val="outEnd"/>
              <c:showLegendKey val="0"/>
              <c:showVal val="1"/>
              <c:showCatName val="0"/>
              <c:showSerName val="0"/>
              <c:showPercent val="0"/>
              <c:showBubbleSize val="0"/>
            </c:dLbl>
            <c:dLbl>
              <c:idx val="3"/>
              <c:layout>
                <c:manualLayout>
                  <c:x val="8.6956521739130748E-3"/>
                  <c:y val="8.771929824561403E-3"/>
                </c:manualLayout>
              </c:layout>
              <c:dLblPos val="outEnd"/>
              <c:showLegendKey val="0"/>
              <c:showVal val="1"/>
              <c:showCatName val="0"/>
              <c:showSerName val="0"/>
              <c:showPercent val="0"/>
              <c:showBubbleSize val="0"/>
            </c:dLbl>
            <c:showLegendKey val="0"/>
            <c:showVal val="1"/>
            <c:showCatName val="0"/>
            <c:showSerName val="0"/>
            <c:showPercent val="0"/>
            <c:showBubbleSize val="0"/>
            <c:showLeaderLines val="0"/>
          </c:dLbls>
          <c:cat>
            <c:strRef>
              <c:f>Sheet1!$A$2:$A$5</c:f>
              <c:strCache>
                <c:ptCount val="4"/>
                <c:pt idx="0">
                  <c:v>Poverty</c:v>
                </c:pt>
                <c:pt idx="1">
                  <c:v>Minority</c:v>
                </c:pt>
                <c:pt idx="2">
                  <c:v>Live Alone</c:v>
                </c:pt>
                <c:pt idx="3">
                  <c:v>Over Age 75</c:v>
                </c:pt>
              </c:strCache>
            </c:strRef>
          </c:cat>
          <c:val>
            <c:numRef>
              <c:f>Sheet1!$D$2:$D$5</c:f>
              <c:numCache>
                <c:formatCode>0%</c:formatCode>
                <c:ptCount val="4"/>
                <c:pt idx="0">
                  <c:v>9.7000000000000003E-2</c:v>
                </c:pt>
                <c:pt idx="1">
                  <c:v>0.22</c:v>
                </c:pt>
                <c:pt idx="2">
                  <c:v>0.30000000000000032</c:v>
                </c:pt>
                <c:pt idx="3">
                  <c:v>0.34</c:v>
                </c:pt>
              </c:numCache>
            </c:numRef>
          </c:val>
        </c:ser>
        <c:dLbls>
          <c:showLegendKey val="0"/>
          <c:showVal val="0"/>
          <c:showCatName val="0"/>
          <c:showSerName val="0"/>
          <c:showPercent val="0"/>
          <c:showBubbleSize val="0"/>
        </c:dLbls>
        <c:gapWidth val="150"/>
        <c:axId val="182944128"/>
        <c:axId val="182945664"/>
      </c:barChart>
      <c:catAx>
        <c:axId val="182944128"/>
        <c:scaling>
          <c:orientation val="minMax"/>
        </c:scaling>
        <c:delete val="0"/>
        <c:axPos val="b"/>
        <c:numFmt formatCode="General" sourceLinked="1"/>
        <c:majorTickMark val="out"/>
        <c:minorTickMark val="none"/>
        <c:tickLblPos val="nextTo"/>
        <c:crossAx val="182945664"/>
        <c:crosses val="autoZero"/>
        <c:auto val="1"/>
        <c:lblAlgn val="ctr"/>
        <c:lblOffset val="100"/>
        <c:noMultiLvlLbl val="0"/>
      </c:catAx>
      <c:valAx>
        <c:axId val="182945664"/>
        <c:scaling>
          <c:orientation val="minMax"/>
        </c:scaling>
        <c:delete val="0"/>
        <c:axPos val="l"/>
        <c:numFmt formatCode="0%" sourceLinked="1"/>
        <c:majorTickMark val="out"/>
        <c:minorTickMark val="none"/>
        <c:tickLblPos val="nextTo"/>
        <c:crossAx val="182944128"/>
        <c:crosses val="autoZero"/>
        <c:crossBetween val="between"/>
      </c:valAx>
    </c:plotArea>
    <c:legend>
      <c:legendPos val="r"/>
      <c:layout>
        <c:manualLayout>
          <c:xMode val="edge"/>
          <c:yMode val="edge"/>
          <c:x val="0.80457746478873238"/>
          <c:y val="0.37543859649122807"/>
          <c:w val="0.18750000000000044"/>
          <c:h val="0.24385964912280741"/>
        </c:manualLayout>
      </c:layout>
      <c:overlay val="0"/>
    </c:legend>
    <c:plotVisOnly val="1"/>
    <c:dispBlanksAs val="gap"/>
    <c:showDLblsOverMax val="0"/>
  </c:chart>
  <c:txPr>
    <a:bodyPr/>
    <a:lstStyle/>
    <a:p>
      <a:pPr>
        <a:defRPr sz="1800">
          <a:solidFill>
            <a:schemeClr val="accent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dirty="0"/>
              <a:t>Have 3 or More </a:t>
            </a:r>
          </a:p>
          <a:p>
            <a:pPr>
              <a:defRPr/>
            </a:pPr>
            <a:r>
              <a:rPr lang="en-US" dirty="0"/>
              <a:t>IADL Impairments</a:t>
            </a:r>
          </a:p>
        </c:rich>
      </c:tx>
      <c:layout/>
      <c:overlay val="0"/>
    </c:title>
    <c:autoTitleDeleted val="0"/>
    <c:plotArea>
      <c:layout/>
      <c:pieChart>
        <c:varyColors val="1"/>
        <c:ser>
          <c:idx val="0"/>
          <c:order val="0"/>
          <c:tx>
            <c:strRef>
              <c:f>Sheet1!$B$1</c:f>
              <c:strCache>
                <c:ptCount val="1"/>
                <c:pt idx="0">
                  <c:v>3 or more IADL Impairments</c:v>
                </c:pt>
              </c:strCache>
            </c:strRef>
          </c:tx>
          <c:cat>
            <c:numRef>
              <c:f>Sheet1!$A$2:$A$3</c:f>
              <c:numCache>
                <c:formatCode>General</c:formatCode>
                <c:ptCount val="2"/>
              </c:numCache>
            </c:numRef>
          </c:cat>
          <c:val>
            <c:numRef>
              <c:f>Sheet1!$B$2:$B$3</c:f>
              <c:numCache>
                <c:formatCode>0%</c:formatCode>
                <c:ptCount val="2"/>
                <c:pt idx="0">
                  <c:v>0.17</c:v>
                </c:pt>
                <c:pt idx="1">
                  <c:v>0.83000000000000063</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layout/>
      <c:overlay val="0"/>
    </c:title>
    <c:autoTitleDeleted val="0"/>
    <c:plotArea>
      <c:layout/>
      <c:pieChart>
        <c:varyColors val="1"/>
        <c:ser>
          <c:idx val="0"/>
          <c:order val="0"/>
          <c:tx>
            <c:strRef>
              <c:f>Sheet1!$B$1</c:f>
              <c:strCache>
                <c:ptCount val="1"/>
                <c:pt idx="0">
                  <c:v>Need Help Going Outside Home</c:v>
                </c:pt>
              </c:strCache>
            </c:strRef>
          </c:tx>
          <c:cat>
            <c:numRef>
              <c:f>Sheet1!$A$2:$A$5</c:f>
              <c:numCache>
                <c:formatCode>General</c:formatCode>
                <c:ptCount val="4"/>
              </c:numCache>
            </c:numRef>
          </c:cat>
          <c:val>
            <c:numRef>
              <c:f>Sheet1!$B$2:$B$5</c:f>
              <c:numCache>
                <c:formatCode>General</c:formatCode>
                <c:ptCount val="4"/>
                <c:pt idx="0">
                  <c:v>0.72000000000000064</c:v>
                </c:pt>
                <c:pt idx="1">
                  <c:v>0.28000000000000008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dirty="0"/>
              <a:t>Have </a:t>
            </a:r>
            <a:r>
              <a:rPr lang="en-US" dirty="0" smtClean="0"/>
              <a:t>1 </a:t>
            </a:r>
            <a:r>
              <a:rPr lang="en-US" dirty="0"/>
              <a:t>or More </a:t>
            </a:r>
          </a:p>
          <a:p>
            <a:pPr>
              <a:defRPr/>
            </a:pPr>
            <a:r>
              <a:rPr lang="en-US" dirty="0" smtClean="0"/>
              <a:t>ADL </a:t>
            </a:r>
            <a:r>
              <a:rPr lang="en-US" dirty="0"/>
              <a:t>Impairments</a:t>
            </a:r>
          </a:p>
        </c:rich>
      </c:tx>
      <c:layout/>
      <c:overlay val="0"/>
    </c:title>
    <c:autoTitleDeleted val="0"/>
    <c:plotArea>
      <c:layout/>
      <c:pieChart>
        <c:varyColors val="1"/>
        <c:ser>
          <c:idx val="0"/>
          <c:order val="0"/>
          <c:tx>
            <c:strRef>
              <c:f>Sheet1!$B$1</c:f>
              <c:strCache>
                <c:ptCount val="1"/>
                <c:pt idx="0">
                  <c:v>1 or more ADL Impairments</c:v>
                </c:pt>
              </c:strCache>
            </c:strRef>
          </c:tx>
          <c:cat>
            <c:numRef>
              <c:f>Sheet1!$A$2:$A$3</c:f>
              <c:numCache>
                <c:formatCode>General</c:formatCode>
                <c:ptCount val="2"/>
              </c:numCache>
            </c:numRef>
          </c:cat>
          <c:val>
            <c:numRef>
              <c:f>Sheet1!$B$2:$B$3</c:f>
              <c:numCache>
                <c:formatCode>0%</c:formatCode>
                <c:ptCount val="2"/>
                <c:pt idx="0">
                  <c:v>0.45</c:v>
                </c:pt>
                <c:pt idx="1">
                  <c:v>0.55000000000000004</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dirty="0"/>
              <a:t>Have 3 or More </a:t>
            </a:r>
          </a:p>
          <a:p>
            <a:pPr>
              <a:defRPr/>
            </a:pPr>
            <a:r>
              <a:rPr lang="en-US" dirty="0"/>
              <a:t>IADL Impairments</a:t>
            </a:r>
          </a:p>
        </c:rich>
      </c:tx>
      <c:layout/>
      <c:overlay val="0"/>
    </c:title>
    <c:autoTitleDeleted val="0"/>
    <c:plotArea>
      <c:layout/>
      <c:pieChart>
        <c:varyColors val="1"/>
        <c:ser>
          <c:idx val="0"/>
          <c:order val="0"/>
          <c:tx>
            <c:strRef>
              <c:f>Sheet1!$B$1</c:f>
              <c:strCache>
                <c:ptCount val="1"/>
                <c:pt idx="0">
                  <c:v>3 or more IADL Impairments</c:v>
                </c:pt>
              </c:strCache>
            </c:strRef>
          </c:tx>
          <c:cat>
            <c:numRef>
              <c:f>Sheet1!$A$2:$A$3</c:f>
              <c:numCache>
                <c:formatCode>General</c:formatCode>
                <c:ptCount val="2"/>
              </c:numCache>
            </c:numRef>
          </c:cat>
          <c:val>
            <c:numRef>
              <c:f>Sheet1!$B$2:$B$3</c:f>
              <c:numCache>
                <c:formatCode>0%</c:formatCode>
                <c:ptCount val="2"/>
                <c:pt idx="0">
                  <c:v>0.55000000000000004</c:v>
                </c:pt>
                <c:pt idx="1">
                  <c:v>0.45</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22E9FB-520D-4DFE-AC97-F07FC11B47FB}" type="doc">
      <dgm:prSet loTypeId="urn:microsoft.com/office/officeart/2005/8/layout/hList3" loCatId="list" qsTypeId="urn:microsoft.com/office/officeart/2005/8/quickstyle/simple3" qsCatId="simple" csTypeId="urn:microsoft.com/office/officeart/2005/8/colors/accent1_2" csCatId="accent1" phldr="1"/>
      <dgm:spPr/>
      <dgm:t>
        <a:bodyPr/>
        <a:lstStyle/>
        <a:p>
          <a:endParaRPr lang="en-US"/>
        </a:p>
      </dgm:t>
    </dgm:pt>
    <dgm:pt modelId="{23D88AB8-2809-4CE8-B478-7F65CA634DBE}">
      <dgm:prSet phldrT="[Text]" custT="1"/>
      <dgm:spPr/>
      <dgm:t>
        <a:bodyPr/>
        <a:lstStyle/>
        <a:p>
          <a:r>
            <a:rPr lang="en-US" sz="5400" dirty="0" smtClean="0"/>
            <a:t>Factors</a:t>
          </a:r>
          <a:endParaRPr lang="en-US" sz="5400" dirty="0"/>
        </a:p>
      </dgm:t>
    </dgm:pt>
    <dgm:pt modelId="{D3D599E8-30AB-4C01-9DB7-CD894120E6BA}" type="parTrans" cxnId="{11333F03-62B8-4FA6-B723-8A6DA3CEDFA5}">
      <dgm:prSet/>
      <dgm:spPr/>
      <dgm:t>
        <a:bodyPr/>
        <a:lstStyle/>
        <a:p>
          <a:endParaRPr lang="en-US"/>
        </a:p>
      </dgm:t>
    </dgm:pt>
    <dgm:pt modelId="{97D015F7-6E30-45F1-AABE-D961776FAF0E}" type="sibTrans" cxnId="{11333F03-62B8-4FA6-B723-8A6DA3CEDFA5}">
      <dgm:prSet/>
      <dgm:spPr/>
      <dgm:t>
        <a:bodyPr/>
        <a:lstStyle/>
        <a:p>
          <a:endParaRPr lang="en-US"/>
        </a:p>
      </dgm:t>
    </dgm:pt>
    <dgm:pt modelId="{B143A951-7808-44AA-8098-E58ACA3BB0FE}">
      <dgm:prSet phldrT="[Text]"/>
      <dgm:spPr/>
      <dgm:t>
        <a:bodyPr vert="vert270"/>
        <a:lstStyle/>
        <a:p>
          <a:r>
            <a:rPr lang="en-US" baseline="0" dirty="0" smtClean="0"/>
            <a:t>Demographics</a:t>
          </a:r>
          <a:endParaRPr lang="en-US" baseline="0" dirty="0"/>
        </a:p>
      </dgm:t>
    </dgm:pt>
    <dgm:pt modelId="{26015B24-A1D9-46DE-9D84-D11DC6B0C0A3}" type="parTrans" cxnId="{2DB1A797-5DBC-4A47-B4CC-7FFB611DD677}">
      <dgm:prSet/>
      <dgm:spPr/>
      <dgm:t>
        <a:bodyPr/>
        <a:lstStyle/>
        <a:p>
          <a:endParaRPr lang="en-US"/>
        </a:p>
      </dgm:t>
    </dgm:pt>
    <dgm:pt modelId="{F33AEAFB-E04E-4E65-87DE-13EE6EB047AC}" type="sibTrans" cxnId="{2DB1A797-5DBC-4A47-B4CC-7FFB611DD677}">
      <dgm:prSet/>
      <dgm:spPr/>
      <dgm:t>
        <a:bodyPr/>
        <a:lstStyle/>
        <a:p>
          <a:endParaRPr lang="en-US"/>
        </a:p>
      </dgm:t>
    </dgm:pt>
    <dgm:pt modelId="{A63EEC57-C563-4832-98A8-3B3EEF09E015}">
      <dgm:prSet phldrT="[Text]"/>
      <dgm:spPr/>
      <dgm:t>
        <a:bodyPr vert="vert270"/>
        <a:lstStyle/>
        <a:p>
          <a:r>
            <a:rPr lang="en-US" baseline="0" dirty="0" smtClean="0"/>
            <a:t>Health Status</a:t>
          </a:r>
          <a:endParaRPr lang="en-US" baseline="0" dirty="0"/>
        </a:p>
      </dgm:t>
    </dgm:pt>
    <dgm:pt modelId="{DD93ABB3-738D-4ABD-87F6-D8C04E6B471E}" type="parTrans" cxnId="{BEB97860-DBE3-4527-A83E-3CE90F408245}">
      <dgm:prSet/>
      <dgm:spPr/>
      <dgm:t>
        <a:bodyPr/>
        <a:lstStyle/>
        <a:p>
          <a:endParaRPr lang="en-US"/>
        </a:p>
      </dgm:t>
    </dgm:pt>
    <dgm:pt modelId="{798715FD-1296-4D4E-B828-8EC396C733A2}" type="sibTrans" cxnId="{BEB97860-DBE3-4527-A83E-3CE90F408245}">
      <dgm:prSet/>
      <dgm:spPr/>
      <dgm:t>
        <a:bodyPr/>
        <a:lstStyle/>
        <a:p>
          <a:endParaRPr lang="en-US"/>
        </a:p>
      </dgm:t>
    </dgm:pt>
    <dgm:pt modelId="{EBCA4CEC-D7EB-4476-A58C-646DDB8F10A7}">
      <dgm:prSet phldrT="[Text]"/>
      <dgm:spPr/>
      <dgm:t>
        <a:bodyPr vert="vert270"/>
        <a:lstStyle/>
        <a:p>
          <a:r>
            <a:rPr lang="en-US" baseline="0" dirty="0" smtClean="0"/>
            <a:t>Care Systems</a:t>
          </a:r>
          <a:endParaRPr lang="en-US" baseline="0" dirty="0"/>
        </a:p>
      </dgm:t>
    </dgm:pt>
    <dgm:pt modelId="{2BA7CC04-6CB8-4EFA-A2EF-FB4F3D91E1FC}" type="parTrans" cxnId="{B00B6429-9011-41EA-B0FB-FC566A895572}">
      <dgm:prSet/>
      <dgm:spPr/>
      <dgm:t>
        <a:bodyPr/>
        <a:lstStyle/>
        <a:p>
          <a:endParaRPr lang="en-US"/>
        </a:p>
      </dgm:t>
    </dgm:pt>
    <dgm:pt modelId="{4DB3B1AA-1ACF-4934-BEA8-989C6D1E4523}" type="sibTrans" cxnId="{B00B6429-9011-41EA-B0FB-FC566A895572}">
      <dgm:prSet/>
      <dgm:spPr/>
      <dgm:t>
        <a:bodyPr/>
        <a:lstStyle/>
        <a:p>
          <a:endParaRPr lang="en-US"/>
        </a:p>
      </dgm:t>
    </dgm:pt>
    <dgm:pt modelId="{63A4B007-4D8E-4902-A579-EBF66D18B080}">
      <dgm:prSet phldrT="[Text]"/>
      <dgm:spPr/>
      <dgm:t>
        <a:bodyPr vert="vert270"/>
        <a:lstStyle/>
        <a:p>
          <a:r>
            <a:rPr lang="en-US" baseline="0" dirty="0" smtClean="0"/>
            <a:t>Society</a:t>
          </a:r>
          <a:endParaRPr lang="en-US" baseline="0" dirty="0"/>
        </a:p>
      </dgm:t>
    </dgm:pt>
    <dgm:pt modelId="{166BF9B7-04F2-4054-8685-DEC1CB47759A}" type="parTrans" cxnId="{4E89BDB0-0C99-47F6-AD79-A200CD9E69F2}">
      <dgm:prSet/>
      <dgm:spPr/>
      <dgm:t>
        <a:bodyPr/>
        <a:lstStyle/>
        <a:p>
          <a:endParaRPr lang="en-US"/>
        </a:p>
      </dgm:t>
    </dgm:pt>
    <dgm:pt modelId="{584DD47E-BB5B-4007-9C4D-F023BC8C7563}" type="sibTrans" cxnId="{4E89BDB0-0C99-47F6-AD79-A200CD9E69F2}">
      <dgm:prSet/>
      <dgm:spPr/>
      <dgm:t>
        <a:bodyPr/>
        <a:lstStyle/>
        <a:p>
          <a:endParaRPr lang="en-US"/>
        </a:p>
      </dgm:t>
    </dgm:pt>
    <dgm:pt modelId="{DC8046A2-7A2A-43FF-A300-E161101BED78}">
      <dgm:prSet phldrT="[Text]"/>
      <dgm:spPr/>
      <dgm:t>
        <a:bodyPr vert="vert270"/>
        <a:lstStyle/>
        <a:p>
          <a:r>
            <a:rPr lang="en-US" baseline="0" dirty="0" smtClean="0"/>
            <a:t>Business</a:t>
          </a:r>
          <a:endParaRPr lang="en-US" baseline="0" dirty="0"/>
        </a:p>
      </dgm:t>
    </dgm:pt>
    <dgm:pt modelId="{D8494513-12A9-4624-9189-98FE5522F6B6}" type="parTrans" cxnId="{50ABB3A8-A8BF-44EB-9EBA-63959DAFE301}">
      <dgm:prSet/>
      <dgm:spPr/>
      <dgm:t>
        <a:bodyPr/>
        <a:lstStyle/>
        <a:p>
          <a:endParaRPr lang="en-US"/>
        </a:p>
      </dgm:t>
    </dgm:pt>
    <dgm:pt modelId="{98250123-A642-4E50-937F-AC54BE5BB28D}" type="sibTrans" cxnId="{50ABB3A8-A8BF-44EB-9EBA-63959DAFE301}">
      <dgm:prSet/>
      <dgm:spPr/>
      <dgm:t>
        <a:bodyPr/>
        <a:lstStyle/>
        <a:p>
          <a:endParaRPr lang="en-US"/>
        </a:p>
      </dgm:t>
    </dgm:pt>
    <dgm:pt modelId="{B45D417F-7E93-4411-B28B-EDAD0CDA24EA}">
      <dgm:prSet phldrT="[Text]"/>
      <dgm:spPr/>
      <dgm:t>
        <a:bodyPr/>
        <a:lstStyle/>
        <a:p>
          <a:endParaRPr lang="en-US" dirty="0"/>
        </a:p>
      </dgm:t>
    </dgm:pt>
    <dgm:pt modelId="{BC1ABAB7-C2A6-42F5-B974-4B634A4B6783}" type="parTrans" cxnId="{53C96B28-22D1-4699-AF8F-0FBF5F21E04A}">
      <dgm:prSet/>
      <dgm:spPr/>
      <dgm:t>
        <a:bodyPr/>
        <a:lstStyle/>
        <a:p>
          <a:endParaRPr lang="en-US"/>
        </a:p>
      </dgm:t>
    </dgm:pt>
    <dgm:pt modelId="{FD11C933-6954-41EF-A838-78FC53F2D35A}" type="sibTrans" cxnId="{53C96B28-22D1-4699-AF8F-0FBF5F21E04A}">
      <dgm:prSet/>
      <dgm:spPr/>
      <dgm:t>
        <a:bodyPr/>
        <a:lstStyle/>
        <a:p>
          <a:endParaRPr lang="en-US"/>
        </a:p>
      </dgm:t>
    </dgm:pt>
    <dgm:pt modelId="{79BEF9D4-83CE-4B4C-8EB9-7589779C095C}">
      <dgm:prSet/>
      <dgm:spPr/>
      <dgm:t>
        <a:bodyPr vert="vert270"/>
        <a:lstStyle/>
        <a:p>
          <a:r>
            <a:rPr lang="en-US" b="0" dirty="0" smtClean="0"/>
            <a:t>Science</a:t>
          </a:r>
          <a:endParaRPr lang="en-US" b="0" dirty="0"/>
        </a:p>
      </dgm:t>
    </dgm:pt>
    <dgm:pt modelId="{704926FE-D43B-4215-A1CC-7E81528C7F56}" type="parTrans" cxnId="{FA59DD23-1BF3-461B-95A7-17D1EC69F055}">
      <dgm:prSet/>
      <dgm:spPr/>
      <dgm:t>
        <a:bodyPr/>
        <a:lstStyle/>
        <a:p>
          <a:endParaRPr lang="en-US"/>
        </a:p>
      </dgm:t>
    </dgm:pt>
    <dgm:pt modelId="{3A2CEBD8-FC4D-493E-ADE7-F87A5C8AAE1F}" type="sibTrans" cxnId="{FA59DD23-1BF3-461B-95A7-17D1EC69F055}">
      <dgm:prSet/>
      <dgm:spPr/>
      <dgm:t>
        <a:bodyPr/>
        <a:lstStyle/>
        <a:p>
          <a:endParaRPr lang="en-US"/>
        </a:p>
      </dgm:t>
    </dgm:pt>
    <dgm:pt modelId="{DED5B261-A95C-4EDB-9DD9-6A492D8E69AC}">
      <dgm:prSet phldrT="[Text]"/>
      <dgm:spPr/>
      <dgm:t>
        <a:bodyPr vert="vert270"/>
        <a:lstStyle/>
        <a:p>
          <a:r>
            <a:rPr lang="en-US" baseline="0" dirty="0" smtClean="0"/>
            <a:t>Technology</a:t>
          </a:r>
          <a:endParaRPr lang="en-US" baseline="0" dirty="0"/>
        </a:p>
      </dgm:t>
    </dgm:pt>
    <dgm:pt modelId="{C03BBF03-D8DE-4F80-89E0-6CCF05BD0E40}" type="parTrans" cxnId="{C83ACB2A-38B9-4991-A12F-52ADBBE6CA62}">
      <dgm:prSet/>
      <dgm:spPr/>
    </dgm:pt>
    <dgm:pt modelId="{4C11700A-AEA4-4A9E-91B0-19B952DC194B}" type="sibTrans" cxnId="{C83ACB2A-38B9-4991-A12F-52ADBBE6CA62}">
      <dgm:prSet/>
      <dgm:spPr/>
    </dgm:pt>
    <dgm:pt modelId="{90CB3FBB-1038-41FB-9EA9-3A64AC1A5359}">
      <dgm:prSet phldrT="[Text]"/>
      <dgm:spPr/>
      <dgm:t>
        <a:bodyPr vert="vert270"/>
        <a:lstStyle/>
        <a:p>
          <a:r>
            <a:rPr lang="en-US" baseline="0" dirty="0" smtClean="0"/>
            <a:t>Resources</a:t>
          </a:r>
          <a:endParaRPr lang="en-US" baseline="0" dirty="0"/>
        </a:p>
      </dgm:t>
    </dgm:pt>
    <dgm:pt modelId="{8294CBDA-1DF8-4906-B95B-815DC9446409}" type="parTrans" cxnId="{A4525F89-0F00-4350-BDB0-12D680D6C092}">
      <dgm:prSet/>
      <dgm:spPr/>
    </dgm:pt>
    <dgm:pt modelId="{3E226E1B-87BB-41A1-AA31-2AA9C630C5D7}" type="sibTrans" cxnId="{A4525F89-0F00-4350-BDB0-12D680D6C092}">
      <dgm:prSet/>
      <dgm:spPr/>
    </dgm:pt>
    <dgm:pt modelId="{30AE3723-D46F-44D4-8A19-FF0DBEB28B55}" type="pres">
      <dgm:prSet presAssocID="{1E22E9FB-520D-4DFE-AC97-F07FC11B47FB}" presName="composite" presStyleCnt="0">
        <dgm:presLayoutVars>
          <dgm:chMax val="1"/>
          <dgm:dir/>
          <dgm:resizeHandles val="exact"/>
        </dgm:presLayoutVars>
      </dgm:prSet>
      <dgm:spPr/>
      <dgm:t>
        <a:bodyPr/>
        <a:lstStyle/>
        <a:p>
          <a:endParaRPr lang="en-US"/>
        </a:p>
      </dgm:t>
    </dgm:pt>
    <dgm:pt modelId="{047ED67C-30B6-4D1B-8F57-09518F52078D}" type="pres">
      <dgm:prSet presAssocID="{23D88AB8-2809-4CE8-B478-7F65CA634DBE}" presName="roof" presStyleLbl="dkBgShp" presStyleIdx="0" presStyleCnt="2"/>
      <dgm:spPr/>
      <dgm:t>
        <a:bodyPr/>
        <a:lstStyle/>
        <a:p>
          <a:endParaRPr lang="en-US"/>
        </a:p>
      </dgm:t>
    </dgm:pt>
    <dgm:pt modelId="{03193784-E050-4D34-84E9-3D69671433BC}" type="pres">
      <dgm:prSet presAssocID="{23D88AB8-2809-4CE8-B478-7F65CA634DBE}" presName="pillars" presStyleCnt="0"/>
      <dgm:spPr/>
      <dgm:t>
        <a:bodyPr/>
        <a:lstStyle/>
        <a:p>
          <a:endParaRPr lang="en-US"/>
        </a:p>
      </dgm:t>
    </dgm:pt>
    <dgm:pt modelId="{3DDA8983-5994-489E-A152-E414EB4CF871}" type="pres">
      <dgm:prSet presAssocID="{23D88AB8-2809-4CE8-B478-7F65CA634DBE}" presName="pillar1" presStyleLbl="node1" presStyleIdx="0" presStyleCnt="8">
        <dgm:presLayoutVars>
          <dgm:bulletEnabled val="1"/>
        </dgm:presLayoutVars>
      </dgm:prSet>
      <dgm:spPr/>
      <dgm:t>
        <a:bodyPr/>
        <a:lstStyle/>
        <a:p>
          <a:endParaRPr lang="en-US"/>
        </a:p>
      </dgm:t>
    </dgm:pt>
    <dgm:pt modelId="{DB0D0539-84DF-4B62-8CFD-A5C617DDE16C}" type="pres">
      <dgm:prSet presAssocID="{A63EEC57-C563-4832-98A8-3B3EEF09E015}" presName="pillarX" presStyleLbl="node1" presStyleIdx="1" presStyleCnt="8">
        <dgm:presLayoutVars>
          <dgm:bulletEnabled val="1"/>
        </dgm:presLayoutVars>
      </dgm:prSet>
      <dgm:spPr/>
      <dgm:t>
        <a:bodyPr/>
        <a:lstStyle/>
        <a:p>
          <a:endParaRPr lang="en-US"/>
        </a:p>
      </dgm:t>
    </dgm:pt>
    <dgm:pt modelId="{91E27746-7104-4DA1-8D6A-2613057D69BF}" type="pres">
      <dgm:prSet presAssocID="{EBCA4CEC-D7EB-4476-A58C-646DDB8F10A7}" presName="pillarX" presStyleLbl="node1" presStyleIdx="2" presStyleCnt="8">
        <dgm:presLayoutVars>
          <dgm:bulletEnabled val="1"/>
        </dgm:presLayoutVars>
      </dgm:prSet>
      <dgm:spPr/>
      <dgm:t>
        <a:bodyPr/>
        <a:lstStyle/>
        <a:p>
          <a:endParaRPr lang="en-US"/>
        </a:p>
      </dgm:t>
    </dgm:pt>
    <dgm:pt modelId="{9F2FD057-5C32-4F8D-A3AA-C50879ECD734}" type="pres">
      <dgm:prSet presAssocID="{63A4B007-4D8E-4902-A579-EBF66D18B080}" presName="pillarX" presStyleLbl="node1" presStyleIdx="3" presStyleCnt="8">
        <dgm:presLayoutVars>
          <dgm:bulletEnabled val="1"/>
        </dgm:presLayoutVars>
      </dgm:prSet>
      <dgm:spPr/>
      <dgm:t>
        <a:bodyPr/>
        <a:lstStyle/>
        <a:p>
          <a:endParaRPr lang="en-US"/>
        </a:p>
      </dgm:t>
    </dgm:pt>
    <dgm:pt modelId="{C5559B1B-E14F-4348-A985-911968D7D986}" type="pres">
      <dgm:prSet presAssocID="{79BEF9D4-83CE-4B4C-8EB9-7589779C095C}" presName="pillarX" presStyleLbl="node1" presStyleIdx="4" presStyleCnt="8">
        <dgm:presLayoutVars>
          <dgm:bulletEnabled val="1"/>
        </dgm:presLayoutVars>
      </dgm:prSet>
      <dgm:spPr/>
      <dgm:t>
        <a:bodyPr/>
        <a:lstStyle/>
        <a:p>
          <a:endParaRPr lang="en-US"/>
        </a:p>
      </dgm:t>
    </dgm:pt>
    <dgm:pt modelId="{1AE4DEF0-F840-483E-AC6B-CECF677F3844}" type="pres">
      <dgm:prSet presAssocID="{DC8046A2-7A2A-43FF-A300-E161101BED78}" presName="pillarX" presStyleLbl="node1" presStyleIdx="5" presStyleCnt="8">
        <dgm:presLayoutVars>
          <dgm:bulletEnabled val="1"/>
        </dgm:presLayoutVars>
      </dgm:prSet>
      <dgm:spPr/>
      <dgm:t>
        <a:bodyPr/>
        <a:lstStyle/>
        <a:p>
          <a:endParaRPr lang="en-US"/>
        </a:p>
      </dgm:t>
    </dgm:pt>
    <dgm:pt modelId="{60EA6BB6-A7FB-46F9-A77E-723BB29D168F}" type="pres">
      <dgm:prSet presAssocID="{DED5B261-A95C-4EDB-9DD9-6A492D8E69AC}" presName="pillarX" presStyleLbl="node1" presStyleIdx="6" presStyleCnt="8">
        <dgm:presLayoutVars>
          <dgm:bulletEnabled val="1"/>
        </dgm:presLayoutVars>
      </dgm:prSet>
      <dgm:spPr/>
      <dgm:t>
        <a:bodyPr/>
        <a:lstStyle/>
        <a:p>
          <a:endParaRPr lang="en-US"/>
        </a:p>
      </dgm:t>
    </dgm:pt>
    <dgm:pt modelId="{FE3F8E02-74EC-4D12-B411-B349D64CA883}" type="pres">
      <dgm:prSet presAssocID="{90CB3FBB-1038-41FB-9EA9-3A64AC1A5359}" presName="pillarX" presStyleLbl="node1" presStyleIdx="7" presStyleCnt="8">
        <dgm:presLayoutVars>
          <dgm:bulletEnabled val="1"/>
        </dgm:presLayoutVars>
      </dgm:prSet>
      <dgm:spPr/>
      <dgm:t>
        <a:bodyPr/>
        <a:lstStyle/>
        <a:p>
          <a:endParaRPr lang="en-US"/>
        </a:p>
      </dgm:t>
    </dgm:pt>
    <dgm:pt modelId="{4EE106BE-663F-43D1-AE65-70A27C310514}" type="pres">
      <dgm:prSet presAssocID="{23D88AB8-2809-4CE8-B478-7F65CA634DBE}" presName="base" presStyleLbl="dkBgShp" presStyleIdx="1" presStyleCnt="2"/>
      <dgm:spPr/>
      <dgm:t>
        <a:bodyPr/>
        <a:lstStyle/>
        <a:p>
          <a:endParaRPr lang="en-US"/>
        </a:p>
      </dgm:t>
    </dgm:pt>
  </dgm:ptLst>
  <dgm:cxnLst>
    <dgm:cxn modelId="{33CE7522-95DE-49FB-B856-92E0F391393F}" type="presOf" srcId="{B143A951-7808-44AA-8098-E58ACA3BB0FE}" destId="{3DDA8983-5994-489E-A152-E414EB4CF871}" srcOrd="0" destOrd="0" presId="urn:microsoft.com/office/officeart/2005/8/layout/hList3"/>
    <dgm:cxn modelId="{893663B4-44B6-4AEA-9F4C-402F3C52063E}" type="presOf" srcId="{90CB3FBB-1038-41FB-9EA9-3A64AC1A5359}" destId="{FE3F8E02-74EC-4D12-B411-B349D64CA883}" srcOrd="0" destOrd="0" presId="urn:microsoft.com/office/officeart/2005/8/layout/hList3"/>
    <dgm:cxn modelId="{53C96B28-22D1-4699-AF8F-0FBF5F21E04A}" srcId="{1E22E9FB-520D-4DFE-AC97-F07FC11B47FB}" destId="{B45D417F-7E93-4411-B28B-EDAD0CDA24EA}" srcOrd="1" destOrd="0" parTransId="{BC1ABAB7-C2A6-42F5-B974-4B634A4B6783}" sibTransId="{FD11C933-6954-41EF-A838-78FC53F2D35A}"/>
    <dgm:cxn modelId="{FA59DD23-1BF3-461B-95A7-17D1EC69F055}" srcId="{23D88AB8-2809-4CE8-B478-7F65CA634DBE}" destId="{79BEF9D4-83CE-4B4C-8EB9-7589779C095C}" srcOrd="4" destOrd="0" parTransId="{704926FE-D43B-4215-A1CC-7E81528C7F56}" sibTransId="{3A2CEBD8-FC4D-493E-ADE7-F87A5C8AAE1F}"/>
    <dgm:cxn modelId="{07B5AD4E-FF90-440A-9D16-5B74E4B4A7F2}" type="presOf" srcId="{23D88AB8-2809-4CE8-B478-7F65CA634DBE}" destId="{047ED67C-30B6-4D1B-8F57-09518F52078D}" srcOrd="0" destOrd="0" presId="urn:microsoft.com/office/officeart/2005/8/layout/hList3"/>
    <dgm:cxn modelId="{72D9F523-9A4B-4576-85E5-73218A1B48AC}" type="presOf" srcId="{DED5B261-A95C-4EDB-9DD9-6A492D8E69AC}" destId="{60EA6BB6-A7FB-46F9-A77E-723BB29D168F}" srcOrd="0" destOrd="0" presId="urn:microsoft.com/office/officeart/2005/8/layout/hList3"/>
    <dgm:cxn modelId="{DDB9DF48-03E2-4796-9D7C-B19BB18860E5}" type="presOf" srcId="{EBCA4CEC-D7EB-4476-A58C-646DDB8F10A7}" destId="{91E27746-7104-4DA1-8D6A-2613057D69BF}" srcOrd="0" destOrd="0" presId="urn:microsoft.com/office/officeart/2005/8/layout/hList3"/>
    <dgm:cxn modelId="{665BF0B0-3510-4D2C-9FAB-05583A6B9D2F}" type="presOf" srcId="{63A4B007-4D8E-4902-A579-EBF66D18B080}" destId="{9F2FD057-5C32-4F8D-A3AA-C50879ECD734}" srcOrd="0" destOrd="0" presId="urn:microsoft.com/office/officeart/2005/8/layout/hList3"/>
    <dgm:cxn modelId="{AF55F56A-8DBF-46F8-BA14-B724FA34AE4E}" type="presOf" srcId="{A63EEC57-C563-4832-98A8-3B3EEF09E015}" destId="{DB0D0539-84DF-4B62-8CFD-A5C617DDE16C}" srcOrd="0" destOrd="0" presId="urn:microsoft.com/office/officeart/2005/8/layout/hList3"/>
    <dgm:cxn modelId="{1041690C-B283-4500-9972-5AD5E925B7C7}" type="presOf" srcId="{DC8046A2-7A2A-43FF-A300-E161101BED78}" destId="{1AE4DEF0-F840-483E-AC6B-CECF677F3844}" srcOrd="0" destOrd="0" presId="urn:microsoft.com/office/officeart/2005/8/layout/hList3"/>
    <dgm:cxn modelId="{BEB97860-DBE3-4527-A83E-3CE90F408245}" srcId="{23D88AB8-2809-4CE8-B478-7F65CA634DBE}" destId="{A63EEC57-C563-4832-98A8-3B3EEF09E015}" srcOrd="1" destOrd="0" parTransId="{DD93ABB3-738D-4ABD-87F6-D8C04E6B471E}" sibTransId="{798715FD-1296-4D4E-B828-8EC396C733A2}"/>
    <dgm:cxn modelId="{4E89BDB0-0C99-47F6-AD79-A200CD9E69F2}" srcId="{23D88AB8-2809-4CE8-B478-7F65CA634DBE}" destId="{63A4B007-4D8E-4902-A579-EBF66D18B080}" srcOrd="3" destOrd="0" parTransId="{166BF9B7-04F2-4054-8685-DEC1CB47759A}" sibTransId="{584DD47E-BB5B-4007-9C4D-F023BC8C7563}"/>
    <dgm:cxn modelId="{B00B6429-9011-41EA-B0FB-FC566A895572}" srcId="{23D88AB8-2809-4CE8-B478-7F65CA634DBE}" destId="{EBCA4CEC-D7EB-4476-A58C-646DDB8F10A7}" srcOrd="2" destOrd="0" parTransId="{2BA7CC04-6CB8-4EFA-A2EF-FB4F3D91E1FC}" sibTransId="{4DB3B1AA-1ACF-4934-BEA8-989C6D1E4523}"/>
    <dgm:cxn modelId="{F27427C8-A091-4178-B5A8-1707AE14CED8}" type="presOf" srcId="{1E22E9FB-520D-4DFE-AC97-F07FC11B47FB}" destId="{30AE3723-D46F-44D4-8A19-FF0DBEB28B55}" srcOrd="0" destOrd="0" presId="urn:microsoft.com/office/officeart/2005/8/layout/hList3"/>
    <dgm:cxn modelId="{50ABB3A8-A8BF-44EB-9EBA-63959DAFE301}" srcId="{23D88AB8-2809-4CE8-B478-7F65CA634DBE}" destId="{DC8046A2-7A2A-43FF-A300-E161101BED78}" srcOrd="5" destOrd="0" parTransId="{D8494513-12A9-4624-9189-98FE5522F6B6}" sibTransId="{98250123-A642-4E50-937F-AC54BE5BB28D}"/>
    <dgm:cxn modelId="{693D668B-7FF1-414D-8D49-0ACF09D993C6}" type="presOf" srcId="{79BEF9D4-83CE-4B4C-8EB9-7589779C095C}" destId="{C5559B1B-E14F-4348-A985-911968D7D986}" srcOrd="0" destOrd="0" presId="urn:microsoft.com/office/officeart/2005/8/layout/hList3"/>
    <dgm:cxn modelId="{C83ACB2A-38B9-4991-A12F-52ADBBE6CA62}" srcId="{23D88AB8-2809-4CE8-B478-7F65CA634DBE}" destId="{DED5B261-A95C-4EDB-9DD9-6A492D8E69AC}" srcOrd="6" destOrd="0" parTransId="{C03BBF03-D8DE-4F80-89E0-6CCF05BD0E40}" sibTransId="{4C11700A-AEA4-4A9E-91B0-19B952DC194B}"/>
    <dgm:cxn modelId="{11333F03-62B8-4FA6-B723-8A6DA3CEDFA5}" srcId="{1E22E9FB-520D-4DFE-AC97-F07FC11B47FB}" destId="{23D88AB8-2809-4CE8-B478-7F65CA634DBE}" srcOrd="0" destOrd="0" parTransId="{D3D599E8-30AB-4C01-9DB7-CD894120E6BA}" sibTransId="{97D015F7-6E30-45F1-AABE-D961776FAF0E}"/>
    <dgm:cxn modelId="{2DB1A797-5DBC-4A47-B4CC-7FFB611DD677}" srcId="{23D88AB8-2809-4CE8-B478-7F65CA634DBE}" destId="{B143A951-7808-44AA-8098-E58ACA3BB0FE}" srcOrd="0" destOrd="0" parTransId="{26015B24-A1D9-46DE-9D84-D11DC6B0C0A3}" sibTransId="{F33AEAFB-E04E-4E65-87DE-13EE6EB047AC}"/>
    <dgm:cxn modelId="{A4525F89-0F00-4350-BDB0-12D680D6C092}" srcId="{23D88AB8-2809-4CE8-B478-7F65CA634DBE}" destId="{90CB3FBB-1038-41FB-9EA9-3A64AC1A5359}" srcOrd="7" destOrd="0" parTransId="{8294CBDA-1DF8-4906-B95B-815DC9446409}" sibTransId="{3E226E1B-87BB-41A1-AA31-2AA9C630C5D7}"/>
    <dgm:cxn modelId="{717006AD-0D26-451A-9DBD-9A05A954FFC2}" type="presParOf" srcId="{30AE3723-D46F-44D4-8A19-FF0DBEB28B55}" destId="{047ED67C-30B6-4D1B-8F57-09518F52078D}" srcOrd="0" destOrd="0" presId="urn:microsoft.com/office/officeart/2005/8/layout/hList3"/>
    <dgm:cxn modelId="{56300817-70A7-499C-9D8B-0D5A8A64F2F0}" type="presParOf" srcId="{30AE3723-D46F-44D4-8A19-FF0DBEB28B55}" destId="{03193784-E050-4D34-84E9-3D69671433BC}" srcOrd="1" destOrd="0" presId="urn:microsoft.com/office/officeart/2005/8/layout/hList3"/>
    <dgm:cxn modelId="{66F51BD0-4F37-4E5E-BA19-E6F26D2D344C}" type="presParOf" srcId="{03193784-E050-4D34-84E9-3D69671433BC}" destId="{3DDA8983-5994-489E-A152-E414EB4CF871}" srcOrd="0" destOrd="0" presId="urn:microsoft.com/office/officeart/2005/8/layout/hList3"/>
    <dgm:cxn modelId="{80C8D4AE-78D0-4E7E-A945-5A9904793425}" type="presParOf" srcId="{03193784-E050-4D34-84E9-3D69671433BC}" destId="{DB0D0539-84DF-4B62-8CFD-A5C617DDE16C}" srcOrd="1" destOrd="0" presId="urn:microsoft.com/office/officeart/2005/8/layout/hList3"/>
    <dgm:cxn modelId="{D35EF762-D2A8-4F18-9B0E-699960A05CD8}" type="presParOf" srcId="{03193784-E050-4D34-84E9-3D69671433BC}" destId="{91E27746-7104-4DA1-8D6A-2613057D69BF}" srcOrd="2" destOrd="0" presId="urn:microsoft.com/office/officeart/2005/8/layout/hList3"/>
    <dgm:cxn modelId="{EA110AD2-557D-40E2-8315-F50D285C403E}" type="presParOf" srcId="{03193784-E050-4D34-84E9-3D69671433BC}" destId="{9F2FD057-5C32-4F8D-A3AA-C50879ECD734}" srcOrd="3" destOrd="0" presId="urn:microsoft.com/office/officeart/2005/8/layout/hList3"/>
    <dgm:cxn modelId="{322805F5-7411-4C67-9727-0551402B9607}" type="presParOf" srcId="{03193784-E050-4D34-84E9-3D69671433BC}" destId="{C5559B1B-E14F-4348-A985-911968D7D986}" srcOrd="4" destOrd="0" presId="urn:microsoft.com/office/officeart/2005/8/layout/hList3"/>
    <dgm:cxn modelId="{E1D62421-CC1B-482A-974F-F68D86DE0DE2}" type="presParOf" srcId="{03193784-E050-4D34-84E9-3D69671433BC}" destId="{1AE4DEF0-F840-483E-AC6B-CECF677F3844}" srcOrd="5" destOrd="0" presId="urn:microsoft.com/office/officeart/2005/8/layout/hList3"/>
    <dgm:cxn modelId="{170BA0DB-A522-4D80-A49D-212F62099007}" type="presParOf" srcId="{03193784-E050-4D34-84E9-3D69671433BC}" destId="{60EA6BB6-A7FB-46F9-A77E-723BB29D168F}" srcOrd="6" destOrd="0" presId="urn:microsoft.com/office/officeart/2005/8/layout/hList3"/>
    <dgm:cxn modelId="{475EFE2C-9541-425D-BCAE-F72E444EE335}" type="presParOf" srcId="{03193784-E050-4D34-84E9-3D69671433BC}" destId="{FE3F8E02-74EC-4D12-B411-B349D64CA883}" srcOrd="7" destOrd="0" presId="urn:microsoft.com/office/officeart/2005/8/layout/hList3"/>
    <dgm:cxn modelId="{A538BB01-33F1-4E62-BFF0-8EAA3587D936}" type="presParOf" srcId="{30AE3723-D46F-44D4-8A19-FF0DBEB28B55}" destId="{4EE106BE-663F-43D1-AE65-70A27C310514}"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47BB46-12B3-4486-A9BB-687AC68B635E}"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56D80C35-075E-4DC2-B98B-62A801F0BEE1}">
      <dgm:prSet custT="1"/>
      <dgm:spPr/>
      <dgm:t>
        <a:bodyPr/>
        <a:lstStyle/>
        <a:p>
          <a:pPr rtl="0"/>
          <a:r>
            <a:rPr lang="en-US" sz="1400" dirty="0" smtClean="0"/>
            <a:t>Operations</a:t>
          </a:r>
          <a:endParaRPr lang="en-US" sz="1400" dirty="0"/>
        </a:p>
      </dgm:t>
    </dgm:pt>
    <dgm:pt modelId="{BB8CDB8F-7FE4-4C57-A61F-4724AF1C4B16}" type="parTrans" cxnId="{C6072796-430A-4779-A0E6-F559B171575A}">
      <dgm:prSet/>
      <dgm:spPr/>
      <dgm:t>
        <a:bodyPr/>
        <a:lstStyle/>
        <a:p>
          <a:endParaRPr lang="en-US"/>
        </a:p>
      </dgm:t>
    </dgm:pt>
    <dgm:pt modelId="{D2A042C2-DEB3-466F-AED2-ECFF336F13AF}" type="sibTrans" cxnId="{C6072796-430A-4779-A0E6-F559B171575A}">
      <dgm:prSet/>
      <dgm:spPr/>
      <dgm:t>
        <a:bodyPr/>
        <a:lstStyle/>
        <a:p>
          <a:endParaRPr lang="en-US"/>
        </a:p>
      </dgm:t>
    </dgm:pt>
    <dgm:pt modelId="{10EAAEBF-4A26-4E65-A522-07A0D4F5612A}">
      <dgm:prSet custT="1"/>
      <dgm:spPr/>
      <dgm:t>
        <a:bodyPr/>
        <a:lstStyle/>
        <a:p>
          <a:pPr rtl="0">
            <a:spcAft>
              <a:spcPts val="0"/>
            </a:spcAft>
          </a:pPr>
          <a:r>
            <a:rPr lang="en-US" sz="1100" dirty="0" smtClean="0"/>
            <a:t>Collaboration Coordination/</a:t>
          </a:r>
        </a:p>
        <a:p>
          <a:pPr rtl="0">
            <a:spcAft>
              <a:spcPts val="0"/>
            </a:spcAft>
          </a:pPr>
          <a:r>
            <a:rPr lang="en-US" sz="1100" dirty="0" smtClean="0"/>
            <a:t>Coalition</a:t>
          </a:r>
        </a:p>
        <a:p>
          <a:pPr rtl="0">
            <a:spcAft>
              <a:spcPts val="0"/>
            </a:spcAft>
          </a:pPr>
          <a:r>
            <a:rPr lang="en-US" sz="1100" dirty="0" smtClean="0"/>
            <a:t>Integration</a:t>
          </a:r>
          <a:endParaRPr lang="en-US" sz="1100" dirty="0"/>
        </a:p>
      </dgm:t>
    </dgm:pt>
    <dgm:pt modelId="{5470D669-68CB-43EC-9A4C-C59DDC91F77D}" type="parTrans" cxnId="{91472149-4F70-42B8-9254-3DDA4E486E7D}">
      <dgm:prSet/>
      <dgm:spPr/>
      <dgm:t>
        <a:bodyPr/>
        <a:lstStyle/>
        <a:p>
          <a:endParaRPr lang="en-US"/>
        </a:p>
      </dgm:t>
    </dgm:pt>
    <dgm:pt modelId="{D40750BB-55BB-4E95-AA59-4DB86E918440}" type="sibTrans" cxnId="{91472149-4F70-42B8-9254-3DDA4E486E7D}">
      <dgm:prSet/>
      <dgm:spPr/>
      <dgm:t>
        <a:bodyPr/>
        <a:lstStyle/>
        <a:p>
          <a:endParaRPr lang="en-US"/>
        </a:p>
      </dgm:t>
    </dgm:pt>
    <dgm:pt modelId="{089C6EBE-1344-41C7-BBC9-0652BAE012E6}">
      <dgm:prSet custT="1"/>
      <dgm:spPr/>
      <dgm:t>
        <a:bodyPr/>
        <a:lstStyle/>
        <a:p>
          <a:pPr rtl="0">
            <a:spcAft>
              <a:spcPts val="0"/>
            </a:spcAft>
          </a:pPr>
          <a:r>
            <a:rPr lang="en-US" sz="1400" dirty="0" smtClean="0"/>
            <a:t>Funding</a:t>
          </a:r>
        </a:p>
        <a:p>
          <a:pPr rtl="0">
            <a:spcAft>
              <a:spcPts val="0"/>
            </a:spcAft>
          </a:pPr>
          <a:r>
            <a:rPr lang="en-US" sz="1400" dirty="0" smtClean="0"/>
            <a:t>Resource </a:t>
          </a:r>
        </a:p>
        <a:p>
          <a:pPr rtl="0">
            <a:spcAft>
              <a:spcPts val="0"/>
            </a:spcAft>
          </a:pPr>
          <a:r>
            <a:rPr lang="en-US" sz="1400" dirty="0" smtClean="0"/>
            <a:t>Streams</a:t>
          </a:r>
          <a:endParaRPr lang="en-US" sz="1400" dirty="0"/>
        </a:p>
      </dgm:t>
    </dgm:pt>
    <dgm:pt modelId="{3609BA3B-D7BE-4C28-AB37-C0055FE4B567}" type="parTrans" cxnId="{3B53DE54-3A34-4418-AB36-1CFAA23137A6}">
      <dgm:prSet/>
      <dgm:spPr/>
      <dgm:t>
        <a:bodyPr/>
        <a:lstStyle/>
        <a:p>
          <a:endParaRPr lang="en-US"/>
        </a:p>
      </dgm:t>
    </dgm:pt>
    <dgm:pt modelId="{4F025103-2ED2-4BF5-A34D-CD506876113E}" type="sibTrans" cxnId="{3B53DE54-3A34-4418-AB36-1CFAA23137A6}">
      <dgm:prSet/>
      <dgm:spPr/>
      <dgm:t>
        <a:bodyPr/>
        <a:lstStyle/>
        <a:p>
          <a:endParaRPr lang="en-US"/>
        </a:p>
      </dgm:t>
    </dgm:pt>
    <dgm:pt modelId="{E4291D69-8E7B-4091-9E2B-D947C7AFFCD6}">
      <dgm:prSet/>
      <dgm:spPr/>
      <dgm:t>
        <a:bodyPr/>
        <a:lstStyle/>
        <a:p>
          <a:pPr rtl="0">
            <a:spcAft>
              <a:spcPts val="0"/>
            </a:spcAft>
          </a:pPr>
          <a:r>
            <a:rPr lang="en-US" dirty="0" smtClean="0"/>
            <a:t>Performance</a:t>
          </a:r>
        </a:p>
        <a:p>
          <a:pPr rtl="0">
            <a:spcAft>
              <a:spcPts val="0"/>
            </a:spcAft>
          </a:pPr>
          <a:r>
            <a:rPr lang="en-US" dirty="0" smtClean="0"/>
            <a:t>Evaluation</a:t>
          </a:r>
          <a:endParaRPr lang="en-US" dirty="0"/>
        </a:p>
      </dgm:t>
    </dgm:pt>
    <dgm:pt modelId="{70377EF8-4B26-40E4-8384-F07130A8DBA7}" type="parTrans" cxnId="{9321F036-7EFA-412E-B593-51EFE36E9B3B}">
      <dgm:prSet/>
      <dgm:spPr/>
      <dgm:t>
        <a:bodyPr/>
        <a:lstStyle/>
        <a:p>
          <a:endParaRPr lang="en-US"/>
        </a:p>
      </dgm:t>
    </dgm:pt>
    <dgm:pt modelId="{05F8F0B9-641D-4A8E-8600-E6028C3502D7}" type="sibTrans" cxnId="{9321F036-7EFA-412E-B593-51EFE36E9B3B}">
      <dgm:prSet/>
      <dgm:spPr/>
      <dgm:t>
        <a:bodyPr/>
        <a:lstStyle/>
        <a:p>
          <a:endParaRPr lang="en-US"/>
        </a:p>
      </dgm:t>
    </dgm:pt>
    <dgm:pt modelId="{DF132A28-18CE-410F-B4EF-0C1ED28D49A6}">
      <dgm:prSet custT="1"/>
      <dgm:spPr/>
      <dgm:t>
        <a:bodyPr/>
        <a:lstStyle/>
        <a:p>
          <a:pPr rtl="0">
            <a:spcAft>
              <a:spcPts val="0"/>
            </a:spcAft>
          </a:pPr>
          <a:r>
            <a:rPr lang="en-US" sz="1400" dirty="0" smtClean="0"/>
            <a:t>Business</a:t>
          </a:r>
        </a:p>
        <a:p>
          <a:pPr rtl="0">
            <a:spcAft>
              <a:spcPts val="0"/>
            </a:spcAft>
          </a:pPr>
          <a:r>
            <a:rPr lang="en-US" sz="1400" dirty="0" smtClean="0"/>
            <a:t>Capacity &amp;</a:t>
          </a:r>
        </a:p>
        <a:p>
          <a:pPr rtl="0">
            <a:spcAft>
              <a:spcPts val="0"/>
            </a:spcAft>
          </a:pPr>
          <a:r>
            <a:rPr lang="en-US" sz="1400" dirty="0" smtClean="0"/>
            <a:t>Acumen</a:t>
          </a:r>
          <a:endParaRPr lang="en-US" sz="1400" dirty="0"/>
        </a:p>
      </dgm:t>
    </dgm:pt>
    <dgm:pt modelId="{9F96F682-2D3A-4A55-B081-585940A2D6E5}" type="parTrans" cxnId="{C43399A4-DB3C-49D7-8543-5A6587EE8580}">
      <dgm:prSet/>
      <dgm:spPr/>
      <dgm:t>
        <a:bodyPr/>
        <a:lstStyle/>
        <a:p>
          <a:endParaRPr lang="en-US"/>
        </a:p>
      </dgm:t>
    </dgm:pt>
    <dgm:pt modelId="{53C33461-A2C9-44DE-8BE8-B15CDF0B45AF}" type="sibTrans" cxnId="{C43399A4-DB3C-49D7-8543-5A6587EE8580}">
      <dgm:prSet/>
      <dgm:spPr/>
      <dgm:t>
        <a:bodyPr/>
        <a:lstStyle/>
        <a:p>
          <a:endParaRPr lang="en-US"/>
        </a:p>
      </dgm:t>
    </dgm:pt>
    <dgm:pt modelId="{615A9466-71FD-4DCD-ADAE-D18A10DB5E8A}">
      <dgm:prSet custT="1"/>
      <dgm:spPr/>
      <dgm:t>
        <a:bodyPr/>
        <a:lstStyle/>
        <a:p>
          <a:pPr rtl="0"/>
          <a:r>
            <a:rPr lang="en-US" sz="1400" dirty="0" smtClean="0"/>
            <a:t>Planning</a:t>
          </a:r>
          <a:endParaRPr lang="en-US" sz="1400" dirty="0"/>
        </a:p>
      </dgm:t>
    </dgm:pt>
    <dgm:pt modelId="{7A6B52FD-1473-4911-8503-63F6404B154C}" type="sibTrans" cxnId="{D606A378-E224-4534-ACB5-C8A296AFCA12}">
      <dgm:prSet/>
      <dgm:spPr/>
      <dgm:t>
        <a:bodyPr/>
        <a:lstStyle/>
        <a:p>
          <a:endParaRPr lang="en-US"/>
        </a:p>
      </dgm:t>
    </dgm:pt>
    <dgm:pt modelId="{CEA3F9D8-54AD-4E7D-83E6-5ED473C314AA}" type="parTrans" cxnId="{D606A378-E224-4534-ACB5-C8A296AFCA12}">
      <dgm:prSet/>
      <dgm:spPr/>
      <dgm:t>
        <a:bodyPr/>
        <a:lstStyle/>
        <a:p>
          <a:endParaRPr lang="en-US"/>
        </a:p>
      </dgm:t>
    </dgm:pt>
    <dgm:pt modelId="{117CA834-4081-476B-AF79-F80D1B3DBD4F}" type="pres">
      <dgm:prSet presAssocID="{5247BB46-12B3-4486-A9BB-687AC68B635E}" presName="cycle" presStyleCnt="0">
        <dgm:presLayoutVars>
          <dgm:dir/>
          <dgm:resizeHandles val="exact"/>
        </dgm:presLayoutVars>
      </dgm:prSet>
      <dgm:spPr/>
      <dgm:t>
        <a:bodyPr/>
        <a:lstStyle/>
        <a:p>
          <a:endParaRPr lang="en-US"/>
        </a:p>
      </dgm:t>
    </dgm:pt>
    <dgm:pt modelId="{52B95C69-B735-472B-B63F-6CDF382AC3E5}" type="pres">
      <dgm:prSet presAssocID="{615A9466-71FD-4DCD-ADAE-D18A10DB5E8A}" presName="node" presStyleLbl="node1" presStyleIdx="0" presStyleCnt="6">
        <dgm:presLayoutVars>
          <dgm:bulletEnabled val="1"/>
        </dgm:presLayoutVars>
      </dgm:prSet>
      <dgm:spPr/>
      <dgm:t>
        <a:bodyPr/>
        <a:lstStyle/>
        <a:p>
          <a:endParaRPr lang="en-US"/>
        </a:p>
      </dgm:t>
    </dgm:pt>
    <dgm:pt modelId="{CD514697-68E8-4CE1-B271-3B482F14E847}" type="pres">
      <dgm:prSet presAssocID="{615A9466-71FD-4DCD-ADAE-D18A10DB5E8A}" presName="spNode" presStyleCnt="0"/>
      <dgm:spPr/>
    </dgm:pt>
    <dgm:pt modelId="{ADE6D21D-56C2-427C-B5B9-FB642C96F105}" type="pres">
      <dgm:prSet presAssocID="{7A6B52FD-1473-4911-8503-63F6404B154C}" presName="sibTrans" presStyleLbl="sibTrans1D1" presStyleIdx="0" presStyleCnt="6"/>
      <dgm:spPr/>
      <dgm:t>
        <a:bodyPr/>
        <a:lstStyle/>
        <a:p>
          <a:endParaRPr lang="en-US"/>
        </a:p>
      </dgm:t>
    </dgm:pt>
    <dgm:pt modelId="{A0213322-903A-4ECB-9253-786F64EB0348}" type="pres">
      <dgm:prSet presAssocID="{56D80C35-075E-4DC2-B98B-62A801F0BEE1}" presName="node" presStyleLbl="node1" presStyleIdx="1" presStyleCnt="6">
        <dgm:presLayoutVars>
          <dgm:bulletEnabled val="1"/>
        </dgm:presLayoutVars>
      </dgm:prSet>
      <dgm:spPr/>
      <dgm:t>
        <a:bodyPr/>
        <a:lstStyle/>
        <a:p>
          <a:endParaRPr lang="en-US"/>
        </a:p>
      </dgm:t>
    </dgm:pt>
    <dgm:pt modelId="{B0C26B54-CE5F-443C-810D-2888CC1FB826}" type="pres">
      <dgm:prSet presAssocID="{56D80C35-075E-4DC2-B98B-62A801F0BEE1}" presName="spNode" presStyleCnt="0"/>
      <dgm:spPr/>
    </dgm:pt>
    <dgm:pt modelId="{15EA6D1B-3630-429C-A521-246A193580DF}" type="pres">
      <dgm:prSet presAssocID="{D2A042C2-DEB3-466F-AED2-ECFF336F13AF}" presName="sibTrans" presStyleLbl="sibTrans1D1" presStyleIdx="1" presStyleCnt="6"/>
      <dgm:spPr/>
      <dgm:t>
        <a:bodyPr/>
        <a:lstStyle/>
        <a:p>
          <a:endParaRPr lang="en-US"/>
        </a:p>
      </dgm:t>
    </dgm:pt>
    <dgm:pt modelId="{2ED510DD-6C29-45A8-9D07-9E272CC1C9ED}" type="pres">
      <dgm:prSet presAssocID="{10EAAEBF-4A26-4E65-A522-07A0D4F5612A}" presName="node" presStyleLbl="node1" presStyleIdx="2" presStyleCnt="6" custRadScaleRad="105491" custRadScaleInc="-29829">
        <dgm:presLayoutVars>
          <dgm:bulletEnabled val="1"/>
        </dgm:presLayoutVars>
      </dgm:prSet>
      <dgm:spPr/>
      <dgm:t>
        <a:bodyPr/>
        <a:lstStyle/>
        <a:p>
          <a:endParaRPr lang="en-US"/>
        </a:p>
      </dgm:t>
    </dgm:pt>
    <dgm:pt modelId="{AF06349A-8600-4CF5-8001-EDF07A0E985C}" type="pres">
      <dgm:prSet presAssocID="{10EAAEBF-4A26-4E65-A522-07A0D4F5612A}" presName="spNode" presStyleCnt="0"/>
      <dgm:spPr/>
    </dgm:pt>
    <dgm:pt modelId="{CD4081A0-85CB-4FEE-9E20-8AA7CB579242}" type="pres">
      <dgm:prSet presAssocID="{D40750BB-55BB-4E95-AA59-4DB86E918440}" presName="sibTrans" presStyleLbl="sibTrans1D1" presStyleIdx="2" presStyleCnt="6"/>
      <dgm:spPr/>
      <dgm:t>
        <a:bodyPr/>
        <a:lstStyle/>
        <a:p>
          <a:endParaRPr lang="en-US"/>
        </a:p>
      </dgm:t>
    </dgm:pt>
    <dgm:pt modelId="{A21BAE25-A486-4528-B589-13DF940A2CE0}" type="pres">
      <dgm:prSet presAssocID="{DF132A28-18CE-410F-B4EF-0C1ED28D49A6}" presName="node" presStyleLbl="node1" presStyleIdx="3" presStyleCnt="6" custRadScaleRad="100190" custRadScaleInc="-10835">
        <dgm:presLayoutVars>
          <dgm:bulletEnabled val="1"/>
        </dgm:presLayoutVars>
      </dgm:prSet>
      <dgm:spPr/>
      <dgm:t>
        <a:bodyPr/>
        <a:lstStyle/>
        <a:p>
          <a:endParaRPr lang="en-US"/>
        </a:p>
      </dgm:t>
    </dgm:pt>
    <dgm:pt modelId="{0B5EE46A-0C62-438B-9C79-D7AB9DC5FCF7}" type="pres">
      <dgm:prSet presAssocID="{DF132A28-18CE-410F-B4EF-0C1ED28D49A6}" presName="spNode" presStyleCnt="0"/>
      <dgm:spPr/>
    </dgm:pt>
    <dgm:pt modelId="{4DDEB035-3857-4163-9899-D5CDE7CDC307}" type="pres">
      <dgm:prSet presAssocID="{53C33461-A2C9-44DE-8BE8-B15CDF0B45AF}" presName="sibTrans" presStyleLbl="sibTrans1D1" presStyleIdx="3" presStyleCnt="6"/>
      <dgm:spPr/>
      <dgm:t>
        <a:bodyPr/>
        <a:lstStyle/>
        <a:p>
          <a:endParaRPr lang="en-US"/>
        </a:p>
      </dgm:t>
    </dgm:pt>
    <dgm:pt modelId="{9743C602-6455-4D07-BCBD-B56CD7100011}" type="pres">
      <dgm:prSet presAssocID="{089C6EBE-1344-41C7-BBC9-0652BAE012E6}" presName="node" presStyleLbl="node1" presStyleIdx="4" presStyleCnt="6" custRadScaleRad="103920" custRadScaleInc="28367">
        <dgm:presLayoutVars>
          <dgm:bulletEnabled val="1"/>
        </dgm:presLayoutVars>
      </dgm:prSet>
      <dgm:spPr/>
      <dgm:t>
        <a:bodyPr/>
        <a:lstStyle/>
        <a:p>
          <a:endParaRPr lang="en-US"/>
        </a:p>
      </dgm:t>
    </dgm:pt>
    <dgm:pt modelId="{1846BD46-FD52-4C8E-8E27-AFE30EB8BDB1}" type="pres">
      <dgm:prSet presAssocID="{089C6EBE-1344-41C7-BBC9-0652BAE012E6}" presName="spNode" presStyleCnt="0"/>
      <dgm:spPr/>
    </dgm:pt>
    <dgm:pt modelId="{209227A0-DEE9-46E8-B4B6-A65416394259}" type="pres">
      <dgm:prSet presAssocID="{4F025103-2ED2-4BF5-A34D-CD506876113E}" presName="sibTrans" presStyleLbl="sibTrans1D1" presStyleIdx="4" presStyleCnt="6"/>
      <dgm:spPr/>
      <dgm:t>
        <a:bodyPr/>
        <a:lstStyle/>
        <a:p>
          <a:endParaRPr lang="en-US"/>
        </a:p>
      </dgm:t>
    </dgm:pt>
    <dgm:pt modelId="{F7F34823-0F83-4CCF-B2C5-145344B83179}" type="pres">
      <dgm:prSet presAssocID="{E4291D69-8E7B-4091-9E2B-D947C7AFFCD6}" presName="node" presStyleLbl="node1" presStyleIdx="5" presStyleCnt="6">
        <dgm:presLayoutVars>
          <dgm:bulletEnabled val="1"/>
        </dgm:presLayoutVars>
      </dgm:prSet>
      <dgm:spPr/>
      <dgm:t>
        <a:bodyPr/>
        <a:lstStyle/>
        <a:p>
          <a:endParaRPr lang="en-US"/>
        </a:p>
      </dgm:t>
    </dgm:pt>
    <dgm:pt modelId="{4EEB8DC6-F218-40D6-AF5A-7FF34255209D}" type="pres">
      <dgm:prSet presAssocID="{E4291D69-8E7B-4091-9E2B-D947C7AFFCD6}" presName="spNode" presStyleCnt="0"/>
      <dgm:spPr/>
    </dgm:pt>
    <dgm:pt modelId="{DE442F99-B5D3-4310-B405-8549115F6606}" type="pres">
      <dgm:prSet presAssocID="{05F8F0B9-641D-4A8E-8600-E6028C3502D7}" presName="sibTrans" presStyleLbl="sibTrans1D1" presStyleIdx="5" presStyleCnt="6"/>
      <dgm:spPr/>
      <dgm:t>
        <a:bodyPr/>
        <a:lstStyle/>
        <a:p>
          <a:endParaRPr lang="en-US"/>
        </a:p>
      </dgm:t>
    </dgm:pt>
  </dgm:ptLst>
  <dgm:cxnLst>
    <dgm:cxn modelId="{B4B83322-D739-4450-A35E-FC888400E712}" type="presOf" srcId="{4F025103-2ED2-4BF5-A34D-CD506876113E}" destId="{209227A0-DEE9-46E8-B4B6-A65416394259}" srcOrd="0" destOrd="0" presId="urn:microsoft.com/office/officeart/2005/8/layout/cycle6"/>
    <dgm:cxn modelId="{95271A3F-C711-486C-806D-969E3B6698AF}" type="presOf" srcId="{53C33461-A2C9-44DE-8BE8-B15CDF0B45AF}" destId="{4DDEB035-3857-4163-9899-D5CDE7CDC307}" srcOrd="0" destOrd="0" presId="urn:microsoft.com/office/officeart/2005/8/layout/cycle6"/>
    <dgm:cxn modelId="{64489254-DACF-48DE-AC50-8C514D7D4E52}" type="presOf" srcId="{7A6B52FD-1473-4911-8503-63F6404B154C}" destId="{ADE6D21D-56C2-427C-B5B9-FB642C96F105}" srcOrd="0" destOrd="0" presId="urn:microsoft.com/office/officeart/2005/8/layout/cycle6"/>
    <dgm:cxn modelId="{BF2FC241-2E47-4E8E-BFAC-1CF7E9EACD12}" type="presOf" srcId="{56D80C35-075E-4DC2-B98B-62A801F0BEE1}" destId="{A0213322-903A-4ECB-9253-786F64EB0348}" srcOrd="0" destOrd="0" presId="urn:microsoft.com/office/officeart/2005/8/layout/cycle6"/>
    <dgm:cxn modelId="{F9FD303A-1A66-47A0-B17D-F620D6FFFBE4}" type="presOf" srcId="{10EAAEBF-4A26-4E65-A522-07A0D4F5612A}" destId="{2ED510DD-6C29-45A8-9D07-9E272CC1C9ED}" srcOrd="0" destOrd="0" presId="urn:microsoft.com/office/officeart/2005/8/layout/cycle6"/>
    <dgm:cxn modelId="{3B53DE54-3A34-4418-AB36-1CFAA23137A6}" srcId="{5247BB46-12B3-4486-A9BB-687AC68B635E}" destId="{089C6EBE-1344-41C7-BBC9-0652BAE012E6}" srcOrd="4" destOrd="0" parTransId="{3609BA3B-D7BE-4C28-AB37-C0055FE4B567}" sibTransId="{4F025103-2ED2-4BF5-A34D-CD506876113E}"/>
    <dgm:cxn modelId="{93366B48-279D-410B-8BBF-838C4B144AFF}" type="presOf" srcId="{05F8F0B9-641D-4A8E-8600-E6028C3502D7}" destId="{DE442F99-B5D3-4310-B405-8549115F6606}" srcOrd="0" destOrd="0" presId="urn:microsoft.com/office/officeart/2005/8/layout/cycle6"/>
    <dgm:cxn modelId="{C6072796-430A-4779-A0E6-F559B171575A}" srcId="{5247BB46-12B3-4486-A9BB-687AC68B635E}" destId="{56D80C35-075E-4DC2-B98B-62A801F0BEE1}" srcOrd="1" destOrd="0" parTransId="{BB8CDB8F-7FE4-4C57-A61F-4724AF1C4B16}" sibTransId="{D2A042C2-DEB3-466F-AED2-ECFF336F13AF}"/>
    <dgm:cxn modelId="{E9DE19BD-84C6-4B6B-9344-3F11D04025EE}" type="presOf" srcId="{089C6EBE-1344-41C7-BBC9-0652BAE012E6}" destId="{9743C602-6455-4D07-BCBD-B56CD7100011}" srcOrd="0" destOrd="0" presId="urn:microsoft.com/office/officeart/2005/8/layout/cycle6"/>
    <dgm:cxn modelId="{21BC36F5-7951-4ACD-A40C-8FDEDE04608A}" type="presOf" srcId="{D2A042C2-DEB3-466F-AED2-ECFF336F13AF}" destId="{15EA6D1B-3630-429C-A521-246A193580DF}" srcOrd="0" destOrd="0" presId="urn:microsoft.com/office/officeart/2005/8/layout/cycle6"/>
    <dgm:cxn modelId="{A08621BD-0A5C-4F80-8C02-D2A2788F77F3}" type="presOf" srcId="{D40750BB-55BB-4E95-AA59-4DB86E918440}" destId="{CD4081A0-85CB-4FEE-9E20-8AA7CB579242}" srcOrd="0" destOrd="0" presId="urn:microsoft.com/office/officeart/2005/8/layout/cycle6"/>
    <dgm:cxn modelId="{12B6664B-58A0-425A-88E1-545734231E18}" type="presOf" srcId="{E4291D69-8E7B-4091-9E2B-D947C7AFFCD6}" destId="{F7F34823-0F83-4CCF-B2C5-145344B83179}" srcOrd="0" destOrd="0" presId="urn:microsoft.com/office/officeart/2005/8/layout/cycle6"/>
    <dgm:cxn modelId="{B3B8F9E8-AB78-4F2A-A200-CA13C9FC0740}" type="presOf" srcId="{5247BB46-12B3-4486-A9BB-687AC68B635E}" destId="{117CA834-4081-476B-AF79-F80D1B3DBD4F}" srcOrd="0" destOrd="0" presId="urn:microsoft.com/office/officeart/2005/8/layout/cycle6"/>
    <dgm:cxn modelId="{91472149-4F70-42B8-9254-3DDA4E486E7D}" srcId="{5247BB46-12B3-4486-A9BB-687AC68B635E}" destId="{10EAAEBF-4A26-4E65-A522-07A0D4F5612A}" srcOrd="2" destOrd="0" parTransId="{5470D669-68CB-43EC-9A4C-C59DDC91F77D}" sibTransId="{D40750BB-55BB-4E95-AA59-4DB86E918440}"/>
    <dgm:cxn modelId="{9321F036-7EFA-412E-B593-51EFE36E9B3B}" srcId="{5247BB46-12B3-4486-A9BB-687AC68B635E}" destId="{E4291D69-8E7B-4091-9E2B-D947C7AFFCD6}" srcOrd="5" destOrd="0" parTransId="{70377EF8-4B26-40E4-8384-F07130A8DBA7}" sibTransId="{05F8F0B9-641D-4A8E-8600-E6028C3502D7}"/>
    <dgm:cxn modelId="{3F680587-04AB-4568-B65D-AF3B05EA82EE}" type="presOf" srcId="{DF132A28-18CE-410F-B4EF-0C1ED28D49A6}" destId="{A21BAE25-A486-4528-B589-13DF940A2CE0}" srcOrd="0" destOrd="0" presId="urn:microsoft.com/office/officeart/2005/8/layout/cycle6"/>
    <dgm:cxn modelId="{1A9B5205-1DF7-43E8-974E-05B285A1A152}" type="presOf" srcId="{615A9466-71FD-4DCD-ADAE-D18A10DB5E8A}" destId="{52B95C69-B735-472B-B63F-6CDF382AC3E5}" srcOrd="0" destOrd="0" presId="urn:microsoft.com/office/officeart/2005/8/layout/cycle6"/>
    <dgm:cxn modelId="{D606A378-E224-4534-ACB5-C8A296AFCA12}" srcId="{5247BB46-12B3-4486-A9BB-687AC68B635E}" destId="{615A9466-71FD-4DCD-ADAE-D18A10DB5E8A}" srcOrd="0" destOrd="0" parTransId="{CEA3F9D8-54AD-4E7D-83E6-5ED473C314AA}" sibTransId="{7A6B52FD-1473-4911-8503-63F6404B154C}"/>
    <dgm:cxn modelId="{C43399A4-DB3C-49D7-8543-5A6587EE8580}" srcId="{5247BB46-12B3-4486-A9BB-687AC68B635E}" destId="{DF132A28-18CE-410F-B4EF-0C1ED28D49A6}" srcOrd="3" destOrd="0" parTransId="{9F96F682-2D3A-4A55-B081-585940A2D6E5}" sibTransId="{53C33461-A2C9-44DE-8BE8-B15CDF0B45AF}"/>
    <dgm:cxn modelId="{C88CCF72-0E7E-431A-815F-E14BC86258D1}" type="presParOf" srcId="{117CA834-4081-476B-AF79-F80D1B3DBD4F}" destId="{52B95C69-B735-472B-B63F-6CDF382AC3E5}" srcOrd="0" destOrd="0" presId="urn:microsoft.com/office/officeart/2005/8/layout/cycle6"/>
    <dgm:cxn modelId="{2C8B489D-9EB2-4EAE-A4D4-8AB2DDE98CC7}" type="presParOf" srcId="{117CA834-4081-476B-AF79-F80D1B3DBD4F}" destId="{CD514697-68E8-4CE1-B271-3B482F14E847}" srcOrd="1" destOrd="0" presId="urn:microsoft.com/office/officeart/2005/8/layout/cycle6"/>
    <dgm:cxn modelId="{D7386DD4-2BC2-4F5F-B085-ED599B7E6F6C}" type="presParOf" srcId="{117CA834-4081-476B-AF79-F80D1B3DBD4F}" destId="{ADE6D21D-56C2-427C-B5B9-FB642C96F105}" srcOrd="2" destOrd="0" presId="urn:microsoft.com/office/officeart/2005/8/layout/cycle6"/>
    <dgm:cxn modelId="{ECCFA4CA-FBBA-4E01-8618-AC7C8E601263}" type="presParOf" srcId="{117CA834-4081-476B-AF79-F80D1B3DBD4F}" destId="{A0213322-903A-4ECB-9253-786F64EB0348}" srcOrd="3" destOrd="0" presId="urn:microsoft.com/office/officeart/2005/8/layout/cycle6"/>
    <dgm:cxn modelId="{0D5EEE41-FC96-4348-8F73-A0E0AB5E8D1F}" type="presParOf" srcId="{117CA834-4081-476B-AF79-F80D1B3DBD4F}" destId="{B0C26B54-CE5F-443C-810D-2888CC1FB826}" srcOrd="4" destOrd="0" presId="urn:microsoft.com/office/officeart/2005/8/layout/cycle6"/>
    <dgm:cxn modelId="{07D3A3F9-BFA1-45AE-BF2A-1F8A7E7D0E0E}" type="presParOf" srcId="{117CA834-4081-476B-AF79-F80D1B3DBD4F}" destId="{15EA6D1B-3630-429C-A521-246A193580DF}" srcOrd="5" destOrd="0" presId="urn:microsoft.com/office/officeart/2005/8/layout/cycle6"/>
    <dgm:cxn modelId="{1A6D2861-2C59-4E88-BBFF-11035C97CC64}" type="presParOf" srcId="{117CA834-4081-476B-AF79-F80D1B3DBD4F}" destId="{2ED510DD-6C29-45A8-9D07-9E272CC1C9ED}" srcOrd="6" destOrd="0" presId="urn:microsoft.com/office/officeart/2005/8/layout/cycle6"/>
    <dgm:cxn modelId="{AE3C7A29-4806-41C1-8253-68D2383BBA7E}" type="presParOf" srcId="{117CA834-4081-476B-AF79-F80D1B3DBD4F}" destId="{AF06349A-8600-4CF5-8001-EDF07A0E985C}" srcOrd="7" destOrd="0" presId="urn:microsoft.com/office/officeart/2005/8/layout/cycle6"/>
    <dgm:cxn modelId="{2F52EB8E-C38B-4C23-A865-0D0B21F85F46}" type="presParOf" srcId="{117CA834-4081-476B-AF79-F80D1B3DBD4F}" destId="{CD4081A0-85CB-4FEE-9E20-8AA7CB579242}" srcOrd="8" destOrd="0" presId="urn:microsoft.com/office/officeart/2005/8/layout/cycle6"/>
    <dgm:cxn modelId="{37F4D405-4549-4392-8F94-E5687F4588AB}" type="presParOf" srcId="{117CA834-4081-476B-AF79-F80D1B3DBD4F}" destId="{A21BAE25-A486-4528-B589-13DF940A2CE0}" srcOrd="9" destOrd="0" presId="urn:microsoft.com/office/officeart/2005/8/layout/cycle6"/>
    <dgm:cxn modelId="{179035F1-1474-47DE-98A8-7CBF6FF173DA}" type="presParOf" srcId="{117CA834-4081-476B-AF79-F80D1B3DBD4F}" destId="{0B5EE46A-0C62-438B-9C79-D7AB9DC5FCF7}" srcOrd="10" destOrd="0" presId="urn:microsoft.com/office/officeart/2005/8/layout/cycle6"/>
    <dgm:cxn modelId="{814F243A-8737-4C01-B5DB-72E72EE28417}" type="presParOf" srcId="{117CA834-4081-476B-AF79-F80D1B3DBD4F}" destId="{4DDEB035-3857-4163-9899-D5CDE7CDC307}" srcOrd="11" destOrd="0" presId="urn:microsoft.com/office/officeart/2005/8/layout/cycle6"/>
    <dgm:cxn modelId="{B819BB6D-5065-47BC-9A2E-5746912FDAE3}" type="presParOf" srcId="{117CA834-4081-476B-AF79-F80D1B3DBD4F}" destId="{9743C602-6455-4D07-BCBD-B56CD7100011}" srcOrd="12" destOrd="0" presId="urn:microsoft.com/office/officeart/2005/8/layout/cycle6"/>
    <dgm:cxn modelId="{52D2A670-D508-40AF-8B28-A4E7450CE8C1}" type="presParOf" srcId="{117CA834-4081-476B-AF79-F80D1B3DBD4F}" destId="{1846BD46-FD52-4C8E-8E27-AFE30EB8BDB1}" srcOrd="13" destOrd="0" presId="urn:microsoft.com/office/officeart/2005/8/layout/cycle6"/>
    <dgm:cxn modelId="{3352B64B-1889-4964-815F-51C68A9A707F}" type="presParOf" srcId="{117CA834-4081-476B-AF79-F80D1B3DBD4F}" destId="{209227A0-DEE9-46E8-B4B6-A65416394259}" srcOrd="14" destOrd="0" presId="urn:microsoft.com/office/officeart/2005/8/layout/cycle6"/>
    <dgm:cxn modelId="{FB9E9B80-064A-4971-9CDD-4033BBF5EDCD}" type="presParOf" srcId="{117CA834-4081-476B-AF79-F80D1B3DBD4F}" destId="{F7F34823-0F83-4CCF-B2C5-145344B83179}" srcOrd="15" destOrd="0" presId="urn:microsoft.com/office/officeart/2005/8/layout/cycle6"/>
    <dgm:cxn modelId="{6AADF0AD-8F18-48EB-B869-FCBE211C7DBC}" type="presParOf" srcId="{117CA834-4081-476B-AF79-F80D1B3DBD4F}" destId="{4EEB8DC6-F218-40D6-AF5A-7FF34255209D}" srcOrd="16" destOrd="0" presId="urn:microsoft.com/office/officeart/2005/8/layout/cycle6"/>
    <dgm:cxn modelId="{4DBDC9EF-2342-45F6-9A38-3F18E69228B1}" type="presParOf" srcId="{117CA834-4081-476B-AF79-F80D1B3DBD4F}" destId="{DE442F99-B5D3-4310-B405-8549115F6606}"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E91F60-5B54-4683-B3AD-4DF1744FADF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827799C-818F-4F53-8D49-5343B433026C}">
      <dgm:prSet phldrT="[Text]"/>
      <dgm:spPr/>
      <dgm:t>
        <a:bodyPr/>
        <a:lstStyle/>
        <a:p>
          <a:r>
            <a:rPr lang="en-US" b="1" dirty="0" smtClean="0">
              <a:solidFill>
                <a:schemeClr val="bg1"/>
              </a:solidFill>
            </a:rPr>
            <a:t>Older Americans Act Service System</a:t>
          </a:r>
          <a:endParaRPr lang="en-US" b="1" dirty="0">
            <a:solidFill>
              <a:schemeClr val="bg1"/>
            </a:solidFill>
          </a:endParaRPr>
        </a:p>
      </dgm:t>
    </dgm:pt>
    <dgm:pt modelId="{4784E8C7-21D6-4DD2-8DE9-C7A4003A421E}" type="parTrans" cxnId="{20DFEFF8-305B-43AB-96EF-3ADD9E885905}">
      <dgm:prSet/>
      <dgm:spPr/>
      <dgm:t>
        <a:bodyPr/>
        <a:lstStyle/>
        <a:p>
          <a:endParaRPr lang="en-US"/>
        </a:p>
      </dgm:t>
    </dgm:pt>
    <dgm:pt modelId="{D7B9F521-1A06-4A9D-97CD-9247797D3858}" type="sibTrans" cxnId="{20DFEFF8-305B-43AB-96EF-3ADD9E885905}">
      <dgm:prSet/>
      <dgm:spPr/>
      <dgm:t>
        <a:bodyPr/>
        <a:lstStyle/>
        <a:p>
          <a:endParaRPr lang="en-US"/>
        </a:p>
      </dgm:t>
    </dgm:pt>
    <dgm:pt modelId="{BB929FA8-6F46-4C48-AFA6-B1800579EEC0}">
      <dgm:prSet phldrT="[Text]" custT="1"/>
      <dgm:spPr/>
      <dgm:t>
        <a:bodyPr/>
        <a:lstStyle/>
        <a:p>
          <a:r>
            <a:rPr lang="en-US" sz="1200" dirty="0" smtClean="0"/>
            <a:t>State Units on Aging, Area Agencies on Aging, Local Nutrition Service Providers</a:t>
          </a:r>
          <a:endParaRPr lang="en-US" sz="1200" dirty="0"/>
        </a:p>
      </dgm:t>
    </dgm:pt>
    <dgm:pt modelId="{19C6B9AC-2F9C-48DC-89FC-31A55179147C}" type="parTrans" cxnId="{BA17F7FF-B823-47FC-90DE-55A6DD80FE6E}">
      <dgm:prSet/>
      <dgm:spPr/>
      <dgm:t>
        <a:bodyPr/>
        <a:lstStyle/>
        <a:p>
          <a:endParaRPr lang="en-US"/>
        </a:p>
      </dgm:t>
    </dgm:pt>
    <dgm:pt modelId="{6D816605-1B77-4B1B-BEFD-633A1E400D90}" type="sibTrans" cxnId="{BA17F7FF-B823-47FC-90DE-55A6DD80FE6E}">
      <dgm:prSet/>
      <dgm:spPr/>
      <dgm:t>
        <a:bodyPr/>
        <a:lstStyle/>
        <a:p>
          <a:endParaRPr lang="en-US"/>
        </a:p>
      </dgm:t>
    </dgm:pt>
    <dgm:pt modelId="{906CF634-FBA1-47E4-9840-915FF50CAFF3}">
      <dgm:prSet phldrT="[Text]" custT="1"/>
      <dgm:spPr/>
      <dgm:t>
        <a:bodyPr/>
        <a:lstStyle/>
        <a:p>
          <a:r>
            <a:rPr lang="en-US" sz="1200" dirty="0" smtClean="0"/>
            <a:t>Part of a comprehensive  &amp; coordinated  home and community based service system</a:t>
          </a:r>
          <a:endParaRPr lang="en-US" sz="1200" dirty="0"/>
        </a:p>
      </dgm:t>
    </dgm:pt>
    <dgm:pt modelId="{B31E0F8D-F027-40F9-8AA1-DB294DDAA308}" type="parTrans" cxnId="{CC27AF37-7985-47B0-9D71-F00D50AD4D29}">
      <dgm:prSet/>
      <dgm:spPr/>
      <dgm:t>
        <a:bodyPr/>
        <a:lstStyle/>
        <a:p>
          <a:endParaRPr lang="en-US"/>
        </a:p>
      </dgm:t>
    </dgm:pt>
    <dgm:pt modelId="{E413BA4A-492C-464B-B509-5B1342E1120F}" type="sibTrans" cxnId="{CC27AF37-7985-47B0-9D71-F00D50AD4D29}">
      <dgm:prSet/>
      <dgm:spPr/>
      <dgm:t>
        <a:bodyPr/>
        <a:lstStyle/>
        <a:p>
          <a:endParaRPr lang="en-US"/>
        </a:p>
      </dgm:t>
    </dgm:pt>
    <dgm:pt modelId="{EBEF0143-A225-42C3-A0EF-7AE1B628DE6A}">
      <dgm:prSet phldrT="[Text]"/>
      <dgm:spPr/>
      <dgm:t>
        <a:bodyPr/>
        <a:lstStyle/>
        <a:p>
          <a:r>
            <a:rPr lang="en-US" b="1" dirty="0" smtClean="0">
              <a:solidFill>
                <a:schemeClr val="bg1"/>
              </a:solidFill>
            </a:rPr>
            <a:t>Health Care System</a:t>
          </a:r>
          <a:endParaRPr lang="en-US" b="1" dirty="0">
            <a:solidFill>
              <a:schemeClr val="bg1"/>
            </a:solidFill>
          </a:endParaRPr>
        </a:p>
      </dgm:t>
    </dgm:pt>
    <dgm:pt modelId="{F70CD8AC-613E-4B03-A28D-C87282FC72EC}" type="parTrans" cxnId="{E00FA770-CC93-4A93-9F59-F771194A87B8}">
      <dgm:prSet/>
      <dgm:spPr/>
      <dgm:t>
        <a:bodyPr/>
        <a:lstStyle/>
        <a:p>
          <a:endParaRPr lang="en-US"/>
        </a:p>
      </dgm:t>
    </dgm:pt>
    <dgm:pt modelId="{F4243230-969A-427C-9A1C-A9E5E75D771F}" type="sibTrans" cxnId="{E00FA770-CC93-4A93-9F59-F771194A87B8}">
      <dgm:prSet/>
      <dgm:spPr/>
      <dgm:t>
        <a:bodyPr/>
        <a:lstStyle/>
        <a:p>
          <a:endParaRPr lang="en-US"/>
        </a:p>
      </dgm:t>
    </dgm:pt>
    <dgm:pt modelId="{992C167D-09BD-42D3-9384-938FC6F27455}">
      <dgm:prSet phldrT="[Text]" custT="1"/>
      <dgm:spPr/>
      <dgm:t>
        <a:bodyPr/>
        <a:lstStyle/>
        <a:p>
          <a:r>
            <a:rPr lang="en-US" sz="1200" dirty="0" smtClean="0"/>
            <a:t>Direct Health Care system, physicians, hospitals, nursing homes, rehabilitation centers ,</a:t>
          </a:r>
          <a:endParaRPr lang="en-US" sz="1200" dirty="0"/>
        </a:p>
      </dgm:t>
    </dgm:pt>
    <dgm:pt modelId="{49E58F8F-411C-4AF0-A511-4CA2DDB8A45C}" type="parTrans" cxnId="{77D97239-CE85-4F3F-9B72-A008E9DAB5F4}">
      <dgm:prSet/>
      <dgm:spPr/>
      <dgm:t>
        <a:bodyPr/>
        <a:lstStyle/>
        <a:p>
          <a:endParaRPr lang="en-US"/>
        </a:p>
      </dgm:t>
    </dgm:pt>
    <dgm:pt modelId="{E3A7CBF0-5725-40E1-A4EF-2660C915BBF7}" type="sibTrans" cxnId="{77D97239-CE85-4F3F-9B72-A008E9DAB5F4}">
      <dgm:prSet/>
      <dgm:spPr/>
      <dgm:t>
        <a:bodyPr/>
        <a:lstStyle/>
        <a:p>
          <a:endParaRPr lang="en-US"/>
        </a:p>
      </dgm:t>
    </dgm:pt>
    <dgm:pt modelId="{220EA3E7-CAE1-438C-A8DD-B311B4F4FA55}">
      <dgm:prSet phldrT="[Text]" custT="1"/>
      <dgm:spPr/>
      <dgm:t>
        <a:bodyPr/>
        <a:lstStyle/>
        <a:p>
          <a:r>
            <a:rPr lang="en-US" sz="1200" dirty="0" smtClean="0"/>
            <a:t>SNAP, SNAP-ED, TEFAP, CSFP, CACFP, SFMNP</a:t>
          </a:r>
          <a:endParaRPr lang="en-US" sz="1200" dirty="0"/>
        </a:p>
      </dgm:t>
    </dgm:pt>
    <dgm:pt modelId="{FECFB2F3-93F9-49AA-A091-511FBF340AB9}" type="parTrans" cxnId="{9D56E69A-FDA1-4561-B728-7A3521A8179A}">
      <dgm:prSet/>
      <dgm:spPr/>
      <dgm:t>
        <a:bodyPr/>
        <a:lstStyle/>
        <a:p>
          <a:endParaRPr lang="en-US"/>
        </a:p>
      </dgm:t>
    </dgm:pt>
    <dgm:pt modelId="{8A24F2D1-9EC0-41AE-B49A-5C22698E9700}" type="sibTrans" cxnId="{9D56E69A-FDA1-4561-B728-7A3521A8179A}">
      <dgm:prSet/>
      <dgm:spPr/>
      <dgm:t>
        <a:bodyPr/>
        <a:lstStyle/>
        <a:p>
          <a:endParaRPr lang="en-US"/>
        </a:p>
      </dgm:t>
    </dgm:pt>
    <dgm:pt modelId="{94719DE7-3BA9-4872-B013-A1E83F357CC8}">
      <dgm:prSet phldrT="[Text]" custT="1"/>
      <dgm:spPr/>
      <dgm:t>
        <a:bodyPr/>
        <a:lstStyle/>
        <a:p>
          <a:r>
            <a:rPr lang="en-US" sz="1200" dirty="0" smtClean="0"/>
            <a:t>Food stamps, food banks/pantries, soup kitchens, community gardens</a:t>
          </a:r>
          <a:endParaRPr lang="en-US" sz="1200" dirty="0"/>
        </a:p>
      </dgm:t>
    </dgm:pt>
    <dgm:pt modelId="{E0387741-E865-45B5-99D0-77A21F6DC274}" type="parTrans" cxnId="{E1B88350-D3B5-40BA-AEA8-768683646E6C}">
      <dgm:prSet/>
      <dgm:spPr/>
      <dgm:t>
        <a:bodyPr/>
        <a:lstStyle/>
        <a:p>
          <a:endParaRPr lang="en-US"/>
        </a:p>
      </dgm:t>
    </dgm:pt>
    <dgm:pt modelId="{962D0F97-5A79-448C-8009-8228BF803429}" type="sibTrans" cxnId="{E1B88350-D3B5-40BA-AEA8-768683646E6C}">
      <dgm:prSet/>
      <dgm:spPr/>
      <dgm:t>
        <a:bodyPr/>
        <a:lstStyle/>
        <a:p>
          <a:endParaRPr lang="en-US"/>
        </a:p>
      </dgm:t>
    </dgm:pt>
    <dgm:pt modelId="{9C831D41-947A-47C5-B779-EDC13B74605A}">
      <dgm:prSet/>
      <dgm:spPr/>
      <dgm:t>
        <a:bodyPr/>
        <a:lstStyle/>
        <a:p>
          <a:r>
            <a:rPr lang="en-US" b="1" dirty="0" smtClean="0">
              <a:solidFill>
                <a:schemeClr val="bg1"/>
              </a:solidFill>
            </a:rPr>
            <a:t>Home &amp; Community Based Service System</a:t>
          </a:r>
          <a:endParaRPr lang="en-US" b="1" dirty="0">
            <a:solidFill>
              <a:schemeClr val="bg1"/>
            </a:solidFill>
          </a:endParaRPr>
        </a:p>
      </dgm:t>
    </dgm:pt>
    <dgm:pt modelId="{598A1611-B853-4A6E-A77D-F6FDD176D5A8}" type="parTrans" cxnId="{850D0277-A836-448A-BF4B-8F6637A95A27}">
      <dgm:prSet/>
      <dgm:spPr/>
      <dgm:t>
        <a:bodyPr/>
        <a:lstStyle/>
        <a:p>
          <a:endParaRPr lang="en-US"/>
        </a:p>
      </dgm:t>
    </dgm:pt>
    <dgm:pt modelId="{06AB6DAE-96A8-46F5-852B-25FA1B4C8518}" type="sibTrans" cxnId="{850D0277-A836-448A-BF4B-8F6637A95A27}">
      <dgm:prSet/>
      <dgm:spPr/>
      <dgm:t>
        <a:bodyPr/>
        <a:lstStyle/>
        <a:p>
          <a:endParaRPr lang="en-US"/>
        </a:p>
      </dgm:t>
    </dgm:pt>
    <dgm:pt modelId="{03DF5E2A-BC49-41D4-839C-88CDB8AEEDF0}">
      <dgm:prSet custT="1"/>
      <dgm:spPr/>
      <dgm:t>
        <a:bodyPr/>
        <a:lstStyle/>
        <a:p>
          <a:r>
            <a:rPr lang="en-US" sz="1200" dirty="0" smtClean="0"/>
            <a:t>Medicaid Waiver Programs, Managed Care Organizations</a:t>
          </a:r>
          <a:endParaRPr lang="en-US" sz="1200" dirty="0"/>
        </a:p>
      </dgm:t>
    </dgm:pt>
    <dgm:pt modelId="{4EA338A7-45E7-4609-A7EF-AEEF16E31218}" type="parTrans" cxnId="{C1ECDD73-918F-43F3-8E2B-884A042104CC}">
      <dgm:prSet/>
      <dgm:spPr/>
      <dgm:t>
        <a:bodyPr/>
        <a:lstStyle/>
        <a:p>
          <a:endParaRPr lang="en-US"/>
        </a:p>
      </dgm:t>
    </dgm:pt>
    <dgm:pt modelId="{608B7D44-CA87-4AB0-A690-1F6333510EAA}" type="sibTrans" cxnId="{C1ECDD73-918F-43F3-8E2B-884A042104CC}">
      <dgm:prSet/>
      <dgm:spPr/>
      <dgm:t>
        <a:bodyPr/>
        <a:lstStyle/>
        <a:p>
          <a:endParaRPr lang="en-US"/>
        </a:p>
      </dgm:t>
    </dgm:pt>
    <dgm:pt modelId="{D099FC1E-A67A-4267-9B94-5A6FBD6B74EB}">
      <dgm:prSet/>
      <dgm:spPr/>
      <dgm:t>
        <a:bodyPr/>
        <a:lstStyle/>
        <a:p>
          <a:r>
            <a:rPr lang="en-US" b="1" dirty="0" smtClean="0">
              <a:solidFill>
                <a:schemeClr val="bg1"/>
              </a:solidFill>
            </a:rPr>
            <a:t>Public Health System</a:t>
          </a:r>
          <a:endParaRPr lang="en-US" b="1" dirty="0">
            <a:solidFill>
              <a:schemeClr val="bg1"/>
            </a:solidFill>
          </a:endParaRPr>
        </a:p>
      </dgm:t>
    </dgm:pt>
    <dgm:pt modelId="{ACF98962-E093-4E76-AD91-FFD7068265F1}" type="parTrans" cxnId="{A60A0FB3-234B-47D3-93DC-BD84863F22F0}">
      <dgm:prSet/>
      <dgm:spPr/>
      <dgm:t>
        <a:bodyPr/>
        <a:lstStyle/>
        <a:p>
          <a:endParaRPr lang="en-US"/>
        </a:p>
      </dgm:t>
    </dgm:pt>
    <dgm:pt modelId="{9891E069-AEA8-4EF3-92B3-473CEB716BB2}" type="sibTrans" cxnId="{A60A0FB3-234B-47D3-93DC-BD84863F22F0}">
      <dgm:prSet/>
      <dgm:spPr/>
      <dgm:t>
        <a:bodyPr/>
        <a:lstStyle/>
        <a:p>
          <a:endParaRPr lang="en-US"/>
        </a:p>
      </dgm:t>
    </dgm:pt>
    <dgm:pt modelId="{001A45D0-9873-403C-89FE-C3706121F7BD}">
      <dgm:prSet custT="1"/>
      <dgm:spPr/>
      <dgm:t>
        <a:bodyPr/>
        <a:lstStyle/>
        <a:p>
          <a:r>
            <a:rPr lang="en-US" sz="1200" dirty="0" smtClean="0"/>
            <a:t>State/county/city health departments</a:t>
          </a:r>
          <a:endParaRPr lang="en-US" sz="1200" dirty="0"/>
        </a:p>
      </dgm:t>
    </dgm:pt>
    <dgm:pt modelId="{19CFD396-23C2-4223-8CAB-658ECE8A81FD}" type="parTrans" cxnId="{D992F4FF-1C64-4C49-9C65-B93EBFBC2984}">
      <dgm:prSet/>
      <dgm:spPr/>
      <dgm:t>
        <a:bodyPr/>
        <a:lstStyle/>
        <a:p>
          <a:endParaRPr lang="en-US"/>
        </a:p>
      </dgm:t>
    </dgm:pt>
    <dgm:pt modelId="{550CC00C-42DB-4D6A-A2C4-0FE20C7E97E2}" type="sibTrans" cxnId="{D992F4FF-1C64-4C49-9C65-B93EBFBC2984}">
      <dgm:prSet/>
      <dgm:spPr/>
      <dgm:t>
        <a:bodyPr/>
        <a:lstStyle/>
        <a:p>
          <a:endParaRPr lang="en-US"/>
        </a:p>
      </dgm:t>
    </dgm:pt>
    <dgm:pt modelId="{FC9B3814-E56B-4551-8EF1-4642D8BE0E6B}">
      <dgm:prSet custT="1"/>
      <dgm:spPr/>
      <dgm:t>
        <a:bodyPr/>
        <a:lstStyle/>
        <a:p>
          <a:r>
            <a:rPr lang="en-US" sz="1200" dirty="0" smtClean="0"/>
            <a:t>State/county funded systems &amp; services</a:t>
          </a:r>
          <a:endParaRPr lang="en-US" sz="1200" dirty="0"/>
        </a:p>
      </dgm:t>
    </dgm:pt>
    <dgm:pt modelId="{ECF20633-F2F5-4FF6-A9CF-FA73D2F3D82D}" type="parTrans" cxnId="{D6B649E2-1575-48EB-BE71-E55CDEE87DE9}">
      <dgm:prSet/>
      <dgm:spPr/>
      <dgm:t>
        <a:bodyPr/>
        <a:lstStyle/>
        <a:p>
          <a:endParaRPr lang="en-US"/>
        </a:p>
      </dgm:t>
    </dgm:pt>
    <dgm:pt modelId="{CEB2165B-D74D-4B6E-A03E-187D91746000}" type="sibTrans" cxnId="{D6B649E2-1575-48EB-BE71-E55CDEE87DE9}">
      <dgm:prSet/>
      <dgm:spPr/>
      <dgm:t>
        <a:bodyPr/>
        <a:lstStyle/>
        <a:p>
          <a:endParaRPr lang="en-US"/>
        </a:p>
      </dgm:t>
    </dgm:pt>
    <dgm:pt modelId="{00E7A7FA-80AE-4896-8D54-D0F74E6D4B47}">
      <dgm:prSet custT="1"/>
      <dgm:spPr/>
      <dgm:t>
        <a:bodyPr/>
        <a:lstStyle/>
        <a:p>
          <a:r>
            <a:rPr lang="en-US" sz="1200" dirty="0" smtClean="0"/>
            <a:t>Chronic disease self management programs, BRFSS</a:t>
          </a:r>
          <a:endParaRPr lang="en-US" sz="1200" dirty="0"/>
        </a:p>
      </dgm:t>
    </dgm:pt>
    <dgm:pt modelId="{DFD48619-FA02-4786-B609-3D3A89F809A3}" type="parTrans" cxnId="{C7C4D9D6-3CAD-4B2A-AF72-74A4B5556FF3}">
      <dgm:prSet/>
      <dgm:spPr/>
      <dgm:t>
        <a:bodyPr/>
        <a:lstStyle/>
        <a:p>
          <a:endParaRPr lang="en-US"/>
        </a:p>
      </dgm:t>
    </dgm:pt>
    <dgm:pt modelId="{F2FB6F3D-63BC-41A8-A50E-AA10331C51A5}" type="sibTrans" cxnId="{C7C4D9D6-3CAD-4B2A-AF72-74A4B5556FF3}">
      <dgm:prSet/>
      <dgm:spPr/>
      <dgm:t>
        <a:bodyPr/>
        <a:lstStyle/>
        <a:p>
          <a:endParaRPr lang="en-US"/>
        </a:p>
      </dgm:t>
    </dgm:pt>
    <dgm:pt modelId="{7F6A847D-9469-42B3-BB22-7EBE8767E648}">
      <dgm:prSet custT="1"/>
      <dgm:spPr/>
      <dgm:t>
        <a:bodyPr/>
        <a:lstStyle/>
        <a:p>
          <a:r>
            <a:rPr lang="en-US" sz="1200" dirty="0" smtClean="0"/>
            <a:t>Food safety &amp; sanitation, nutrition &amp; health education</a:t>
          </a:r>
          <a:endParaRPr lang="en-US" sz="1200" dirty="0"/>
        </a:p>
      </dgm:t>
    </dgm:pt>
    <dgm:pt modelId="{0659DEB3-25EF-451B-B842-77D08EE4CC12}" type="parTrans" cxnId="{51E0EBB0-6ECC-4530-A99F-EFBA6288CDF2}">
      <dgm:prSet/>
      <dgm:spPr/>
      <dgm:t>
        <a:bodyPr/>
        <a:lstStyle/>
        <a:p>
          <a:endParaRPr lang="en-US"/>
        </a:p>
      </dgm:t>
    </dgm:pt>
    <dgm:pt modelId="{44F26098-3ECA-433D-9E5C-77C8B5ED7BFB}" type="sibTrans" cxnId="{51E0EBB0-6ECC-4530-A99F-EFBA6288CDF2}">
      <dgm:prSet/>
      <dgm:spPr/>
      <dgm:t>
        <a:bodyPr/>
        <a:lstStyle/>
        <a:p>
          <a:endParaRPr lang="en-US"/>
        </a:p>
      </dgm:t>
    </dgm:pt>
    <dgm:pt modelId="{9917A627-2930-4427-9916-F3389FA80700}">
      <dgm:prSet phldrT="[Text]"/>
      <dgm:spPr/>
      <dgm:t>
        <a:bodyPr/>
        <a:lstStyle/>
        <a:p>
          <a:r>
            <a:rPr lang="en-US" b="1" dirty="0" smtClean="0">
              <a:solidFill>
                <a:schemeClr val="bg1"/>
              </a:solidFill>
            </a:rPr>
            <a:t>Food Assistance System, Programs Funded by USDA</a:t>
          </a:r>
          <a:endParaRPr lang="en-US" b="1" dirty="0">
            <a:solidFill>
              <a:schemeClr val="bg1"/>
            </a:solidFill>
          </a:endParaRPr>
        </a:p>
      </dgm:t>
    </dgm:pt>
    <dgm:pt modelId="{82D26991-6FDF-48B0-BA49-A36C7ED46BC8}" type="sibTrans" cxnId="{D8432B6F-F0EC-4B36-8492-00C18D463A0B}">
      <dgm:prSet/>
      <dgm:spPr/>
      <dgm:t>
        <a:bodyPr/>
        <a:lstStyle/>
        <a:p>
          <a:endParaRPr lang="en-US"/>
        </a:p>
      </dgm:t>
    </dgm:pt>
    <dgm:pt modelId="{63FA0860-CCEE-4B06-98A5-F4586FE5E76A}" type="parTrans" cxnId="{D8432B6F-F0EC-4B36-8492-00C18D463A0B}">
      <dgm:prSet/>
      <dgm:spPr/>
      <dgm:t>
        <a:bodyPr/>
        <a:lstStyle/>
        <a:p>
          <a:endParaRPr lang="en-US"/>
        </a:p>
      </dgm:t>
    </dgm:pt>
    <dgm:pt modelId="{A8BC652D-1531-4026-AEE7-C5922F1A4C52}">
      <dgm:prSet phldrT="[Text]" custT="1"/>
      <dgm:spPr/>
      <dgm:t>
        <a:bodyPr/>
        <a:lstStyle/>
        <a:p>
          <a:r>
            <a:rPr lang="en-US" sz="1200" dirty="0" smtClean="0"/>
            <a:t>Fee for Service based on fair market value</a:t>
          </a:r>
          <a:endParaRPr lang="en-US" sz="1200" dirty="0"/>
        </a:p>
      </dgm:t>
    </dgm:pt>
    <dgm:pt modelId="{882280BC-C441-4505-B40F-5B74F30AA97B}" type="parTrans" cxnId="{11C1C31D-43BC-46E0-9616-B72773E41034}">
      <dgm:prSet/>
      <dgm:spPr/>
      <dgm:t>
        <a:bodyPr/>
        <a:lstStyle/>
        <a:p>
          <a:endParaRPr lang="en-US"/>
        </a:p>
      </dgm:t>
    </dgm:pt>
    <dgm:pt modelId="{9245BFAC-5618-4D1B-9C20-A483A1844C94}" type="sibTrans" cxnId="{11C1C31D-43BC-46E0-9616-B72773E41034}">
      <dgm:prSet/>
      <dgm:spPr/>
      <dgm:t>
        <a:bodyPr/>
        <a:lstStyle/>
        <a:p>
          <a:endParaRPr lang="en-US"/>
        </a:p>
      </dgm:t>
    </dgm:pt>
    <dgm:pt modelId="{0B77381D-5BD9-42A1-BF4C-8166CDE77486}">
      <dgm:prSet phldrT="[Text]" custT="1"/>
      <dgm:spPr/>
      <dgm:t>
        <a:bodyPr/>
        <a:lstStyle/>
        <a:p>
          <a:r>
            <a:rPr lang="en-US" sz="1800" b="1" dirty="0" smtClean="0">
              <a:solidFill>
                <a:schemeClr val="bg1"/>
              </a:solidFill>
            </a:rPr>
            <a:t>Private Pay Systems</a:t>
          </a:r>
          <a:endParaRPr lang="en-US" sz="1800" b="1" dirty="0">
            <a:solidFill>
              <a:schemeClr val="bg1"/>
            </a:solidFill>
          </a:endParaRPr>
        </a:p>
      </dgm:t>
    </dgm:pt>
    <dgm:pt modelId="{34CB05C1-46CF-44D1-B8B0-D45B1E7B879C}" type="parTrans" cxnId="{2B0043D7-3457-4040-A62D-40D2983D5584}">
      <dgm:prSet/>
      <dgm:spPr/>
      <dgm:t>
        <a:bodyPr/>
        <a:lstStyle/>
        <a:p>
          <a:endParaRPr lang="en-US"/>
        </a:p>
      </dgm:t>
    </dgm:pt>
    <dgm:pt modelId="{8F54D3A1-FA97-4373-8692-2E188159BB60}" type="sibTrans" cxnId="{2B0043D7-3457-4040-A62D-40D2983D5584}">
      <dgm:prSet/>
      <dgm:spPr/>
      <dgm:t>
        <a:bodyPr/>
        <a:lstStyle/>
        <a:p>
          <a:endParaRPr lang="en-US"/>
        </a:p>
      </dgm:t>
    </dgm:pt>
    <dgm:pt modelId="{438F297F-E2E8-4429-9FCF-9E48D3657F2C}">
      <dgm:prSet phldrT="[Text]" custT="1"/>
      <dgm:spPr/>
      <dgm:t>
        <a:bodyPr/>
        <a:lstStyle/>
        <a:p>
          <a:r>
            <a:rPr lang="en-US" sz="1200" dirty="0" smtClean="0"/>
            <a:t>Insurance companies, managed care companies</a:t>
          </a:r>
          <a:endParaRPr lang="en-US" sz="1200" dirty="0"/>
        </a:p>
      </dgm:t>
    </dgm:pt>
    <dgm:pt modelId="{B4F0D586-8107-4A7B-BC16-802E50D02143}" type="parTrans" cxnId="{B2492EBF-EA50-46DF-9CF3-03D9B259D26B}">
      <dgm:prSet/>
      <dgm:spPr/>
      <dgm:t>
        <a:bodyPr/>
        <a:lstStyle/>
        <a:p>
          <a:endParaRPr lang="en-US"/>
        </a:p>
      </dgm:t>
    </dgm:pt>
    <dgm:pt modelId="{6EE764B2-1FCB-4545-A0B8-0B5F0D9FDC25}" type="sibTrans" cxnId="{B2492EBF-EA50-46DF-9CF3-03D9B259D26B}">
      <dgm:prSet/>
      <dgm:spPr/>
      <dgm:t>
        <a:bodyPr/>
        <a:lstStyle/>
        <a:p>
          <a:endParaRPr lang="en-US"/>
        </a:p>
      </dgm:t>
    </dgm:pt>
    <dgm:pt modelId="{A76361AE-1703-448E-B2B3-56A9290426E6}">
      <dgm:prSet phldrT="[Text]" custT="1"/>
      <dgm:spPr/>
      <dgm:t>
        <a:bodyPr/>
        <a:lstStyle/>
        <a:p>
          <a:r>
            <a:rPr lang="en-US" sz="1200" dirty="0" smtClean="0"/>
            <a:t>Private case management</a:t>
          </a:r>
          <a:endParaRPr lang="en-US" sz="1200" dirty="0"/>
        </a:p>
      </dgm:t>
    </dgm:pt>
    <dgm:pt modelId="{B3DA518B-1CA5-4D1F-A2E6-F8F7F5C6FDDD}" type="parTrans" cxnId="{850C0C94-2F69-4763-9417-3320947337D2}">
      <dgm:prSet/>
      <dgm:spPr/>
      <dgm:t>
        <a:bodyPr/>
        <a:lstStyle/>
        <a:p>
          <a:endParaRPr lang="en-US"/>
        </a:p>
      </dgm:t>
    </dgm:pt>
    <dgm:pt modelId="{12C4310E-3BA0-4BD1-B8D6-086B25BA7A7E}" type="sibTrans" cxnId="{850C0C94-2F69-4763-9417-3320947337D2}">
      <dgm:prSet/>
      <dgm:spPr/>
      <dgm:t>
        <a:bodyPr/>
        <a:lstStyle/>
        <a:p>
          <a:endParaRPr lang="en-US"/>
        </a:p>
      </dgm:t>
    </dgm:pt>
    <dgm:pt modelId="{F23F0005-544C-49C1-86FE-92F60BE0B27B}">
      <dgm:prSet phldrT="[Text]" custT="1"/>
      <dgm:spPr/>
      <dgm:t>
        <a:bodyPr/>
        <a:lstStyle/>
        <a:p>
          <a:r>
            <a:rPr lang="en-US" sz="1800" b="1" dirty="0" smtClean="0">
              <a:solidFill>
                <a:schemeClr val="bg1"/>
              </a:solidFill>
            </a:rPr>
            <a:t>Private Industry</a:t>
          </a:r>
          <a:endParaRPr lang="en-US" sz="1800" b="1" dirty="0">
            <a:solidFill>
              <a:schemeClr val="bg1"/>
            </a:solidFill>
          </a:endParaRPr>
        </a:p>
      </dgm:t>
    </dgm:pt>
    <dgm:pt modelId="{56E84054-84CA-4A1D-84BA-307254800D72}" type="parTrans" cxnId="{46989668-DC6F-4F3E-8687-D169F57E1B47}">
      <dgm:prSet/>
      <dgm:spPr/>
      <dgm:t>
        <a:bodyPr/>
        <a:lstStyle/>
        <a:p>
          <a:endParaRPr lang="en-US"/>
        </a:p>
      </dgm:t>
    </dgm:pt>
    <dgm:pt modelId="{470D316F-D83B-4145-8677-1C694E6BAF4A}" type="sibTrans" cxnId="{46989668-DC6F-4F3E-8687-D169F57E1B47}">
      <dgm:prSet/>
      <dgm:spPr/>
      <dgm:t>
        <a:bodyPr/>
        <a:lstStyle/>
        <a:p>
          <a:endParaRPr lang="en-US"/>
        </a:p>
      </dgm:t>
    </dgm:pt>
    <dgm:pt modelId="{568CA26A-DB35-4B9A-8327-3AFE7E87FEC6}">
      <dgm:prSet phldrT="[Text]" custT="1"/>
      <dgm:spPr/>
      <dgm:t>
        <a:bodyPr/>
        <a:lstStyle/>
        <a:p>
          <a:r>
            <a:rPr lang="en-US" sz="1200" dirty="0" smtClean="0">
              <a:solidFill>
                <a:schemeClr val="tx1"/>
              </a:solidFill>
            </a:rPr>
            <a:t>Restaurants, carryout, fast food, healthy fast food</a:t>
          </a:r>
          <a:endParaRPr lang="en-US" sz="1200" dirty="0">
            <a:solidFill>
              <a:schemeClr val="tx1"/>
            </a:solidFill>
          </a:endParaRPr>
        </a:p>
      </dgm:t>
    </dgm:pt>
    <dgm:pt modelId="{D6E53767-5C16-42FA-B4ED-8019375C64A5}" type="parTrans" cxnId="{D3732F09-5BB1-4D44-9F31-05020D29047F}">
      <dgm:prSet/>
      <dgm:spPr/>
      <dgm:t>
        <a:bodyPr/>
        <a:lstStyle/>
        <a:p>
          <a:endParaRPr lang="en-US"/>
        </a:p>
      </dgm:t>
    </dgm:pt>
    <dgm:pt modelId="{CC9F1493-1B6C-4EC1-8FC8-933ACDA252AC}" type="sibTrans" cxnId="{D3732F09-5BB1-4D44-9F31-05020D29047F}">
      <dgm:prSet/>
      <dgm:spPr/>
      <dgm:t>
        <a:bodyPr/>
        <a:lstStyle/>
        <a:p>
          <a:endParaRPr lang="en-US"/>
        </a:p>
      </dgm:t>
    </dgm:pt>
    <dgm:pt modelId="{77C43743-DE97-4896-9D87-397AB9F707FC}">
      <dgm:prSet phldrT="[Text]" custT="1"/>
      <dgm:spPr/>
      <dgm:t>
        <a:bodyPr/>
        <a:lstStyle/>
        <a:p>
          <a:r>
            <a:rPr lang="en-US" sz="1200" dirty="0" smtClean="0">
              <a:solidFill>
                <a:schemeClr val="tx1"/>
              </a:solidFill>
            </a:rPr>
            <a:t>Frozen /other packaged meals, grocery stores, home delivery by post</a:t>
          </a:r>
          <a:endParaRPr lang="en-US" sz="1200" dirty="0">
            <a:solidFill>
              <a:schemeClr val="tx1"/>
            </a:solidFill>
          </a:endParaRPr>
        </a:p>
      </dgm:t>
    </dgm:pt>
    <dgm:pt modelId="{C7CA7E5E-DCC3-44B5-9054-8030B982953D}" type="parTrans" cxnId="{23CC833E-B76B-47F2-87E9-9B5B0CFD6E5B}">
      <dgm:prSet/>
      <dgm:spPr/>
      <dgm:t>
        <a:bodyPr/>
        <a:lstStyle/>
        <a:p>
          <a:endParaRPr lang="en-US"/>
        </a:p>
      </dgm:t>
    </dgm:pt>
    <dgm:pt modelId="{BA35A983-71F6-4563-9EA2-F9E7D3722221}" type="sibTrans" cxnId="{23CC833E-B76B-47F2-87E9-9B5B0CFD6E5B}">
      <dgm:prSet/>
      <dgm:spPr/>
      <dgm:t>
        <a:bodyPr/>
        <a:lstStyle/>
        <a:p>
          <a:endParaRPr lang="en-US"/>
        </a:p>
      </dgm:t>
    </dgm:pt>
    <dgm:pt modelId="{09A3A410-BC52-4A40-A734-75772EF460E9}">
      <dgm:prSet phldrT="[Text]" custT="1"/>
      <dgm:spPr/>
      <dgm:t>
        <a:bodyPr/>
        <a:lstStyle/>
        <a:p>
          <a:r>
            <a:rPr lang="en-US" sz="1200" dirty="0" smtClean="0"/>
            <a:t>Transition care, Medical Nutrition Therapy</a:t>
          </a:r>
          <a:endParaRPr lang="en-US" sz="1200" dirty="0"/>
        </a:p>
      </dgm:t>
    </dgm:pt>
    <dgm:pt modelId="{CA6C334F-F1E8-44C2-811A-61654003408F}" type="parTrans" cxnId="{6EFF4602-DF3D-458F-B760-5C5A8C575DAD}">
      <dgm:prSet/>
      <dgm:spPr/>
      <dgm:t>
        <a:bodyPr/>
        <a:lstStyle/>
        <a:p>
          <a:endParaRPr lang="en-US"/>
        </a:p>
      </dgm:t>
    </dgm:pt>
    <dgm:pt modelId="{196F954F-BDA2-4091-89CA-CA58106C948E}" type="sibTrans" cxnId="{6EFF4602-DF3D-458F-B760-5C5A8C575DAD}">
      <dgm:prSet/>
      <dgm:spPr/>
      <dgm:t>
        <a:bodyPr/>
        <a:lstStyle/>
        <a:p>
          <a:endParaRPr lang="en-US"/>
        </a:p>
      </dgm:t>
    </dgm:pt>
    <dgm:pt modelId="{5E6A883D-51FC-410B-A956-CBDCECF286EA}" type="pres">
      <dgm:prSet presAssocID="{54E91F60-5B54-4683-B3AD-4DF1744FADFE}" presName="Name0" presStyleCnt="0">
        <dgm:presLayoutVars>
          <dgm:dir/>
          <dgm:animLvl val="lvl"/>
          <dgm:resizeHandles val="exact"/>
        </dgm:presLayoutVars>
      </dgm:prSet>
      <dgm:spPr/>
      <dgm:t>
        <a:bodyPr/>
        <a:lstStyle/>
        <a:p>
          <a:endParaRPr lang="en-US"/>
        </a:p>
      </dgm:t>
    </dgm:pt>
    <dgm:pt modelId="{66B64C99-F6D9-4D26-A5CA-3E699B55DBF3}" type="pres">
      <dgm:prSet presAssocID="{C827799C-818F-4F53-8D49-5343B433026C}" presName="linNode" presStyleCnt="0"/>
      <dgm:spPr/>
    </dgm:pt>
    <dgm:pt modelId="{0A482342-8781-4DDC-AB43-6F7D5D4DB5FD}" type="pres">
      <dgm:prSet presAssocID="{C827799C-818F-4F53-8D49-5343B433026C}" presName="parentText" presStyleLbl="node1" presStyleIdx="0" presStyleCnt="7">
        <dgm:presLayoutVars>
          <dgm:chMax val="1"/>
          <dgm:bulletEnabled val="1"/>
        </dgm:presLayoutVars>
      </dgm:prSet>
      <dgm:spPr/>
      <dgm:t>
        <a:bodyPr/>
        <a:lstStyle/>
        <a:p>
          <a:endParaRPr lang="en-US"/>
        </a:p>
      </dgm:t>
    </dgm:pt>
    <dgm:pt modelId="{5DB0FDCD-BD17-4E8B-A80E-8E77736290ED}" type="pres">
      <dgm:prSet presAssocID="{C827799C-818F-4F53-8D49-5343B433026C}" presName="descendantText" presStyleLbl="alignAccFollowNode1" presStyleIdx="0" presStyleCnt="7" custScaleY="149858" custLinFactNeighborX="2881" custLinFactNeighborY="-12578">
        <dgm:presLayoutVars>
          <dgm:bulletEnabled val="1"/>
        </dgm:presLayoutVars>
      </dgm:prSet>
      <dgm:spPr/>
      <dgm:t>
        <a:bodyPr/>
        <a:lstStyle/>
        <a:p>
          <a:endParaRPr lang="en-US"/>
        </a:p>
      </dgm:t>
    </dgm:pt>
    <dgm:pt modelId="{62FC775D-47C5-4AF2-B757-549EC8F70314}" type="pres">
      <dgm:prSet presAssocID="{D7B9F521-1A06-4A9D-97CD-9247797D3858}" presName="sp" presStyleCnt="0"/>
      <dgm:spPr/>
    </dgm:pt>
    <dgm:pt modelId="{ECB9EBC6-9CFB-4EF7-880E-2069E7BA3B8B}" type="pres">
      <dgm:prSet presAssocID="{9C831D41-947A-47C5-B779-EDC13B74605A}" presName="linNode" presStyleCnt="0"/>
      <dgm:spPr/>
    </dgm:pt>
    <dgm:pt modelId="{D45B4DC2-2F23-4A6D-84DD-8FD2D6AC4396}" type="pres">
      <dgm:prSet presAssocID="{9C831D41-947A-47C5-B779-EDC13B74605A}" presName="parentText" presStyleLbl="node1" presStyleIdx="1" presStyleCnt="7">
        <dgm:presLayoutVars>
          <dgm:chMax val="1"/>
          <dgm:bulletEnabled val="1"/>
        </dgm:presLayoutVars>
      </dgm:prSet>
      <dgm:spPr/>
      <dgm:t>
        <a:bodyPr/>
        <a:lstStyle/>
        <a:p>
          <a:endParaRPr lang="en-US"/>
        </a:p>
      </dgm:t>
    </dgm:pt>
    <dgm:pt modelId="{DBEC786F-C8B5-4ED4-BC0D-F538FF415352}" type="pres">
      <dgm:prSet presAssocID="{9C831D41-947A-47C5-B779-EDC13B74605A}" presName="descendantText" presStyleLbl="alignAccFollowNode1" presStyleIdx="1" presStyleCnt="7">
        <dgm:presLayoutVars>
          <dgm:bulletEnabled val="1"/>
        </dgm:presLayoutVars>
      </dgm:prSet>
      <dgm:spPr/>
      <dgm:t>
        <a:bodyPr/>
        <a:lstStyle/>
        <a:p>
          <a:endParaRPr lang="en-US"/>
        </a:p>
      </dgm:t>
    </dgm:pt>
    <dgm:pt modelId="{4D524053-B380-4AEB-BDEC-A2A74132D209}" type="pres">
      <dgm:prSet presAssocID="{06AB6DAE-96A8-46F5-852B-25FA1B4C8518}" presName="sp" presStyleCnt="0"/>
      <dgm:spPr/>
    </dgm:pt>
    <dgm:pt modelId="{4F53790F-14E9-419C-8294-96936A154EA8}" type="pres">
      <dgm:prSet presAssocID="{D099FC1E-A67A-4267-9B94-5A6FBD6B74EB}" presName="linNode" presStyleCnt="0"/>
      <dgm:spPr/>
    </dgm:pt>
    <dgm:pt modelId="{0222CC3C-9E29-4152-9A51-6B890819A647}" type="pres">
      <dgm:prSet presAssocID="{D099FC1E-A67A-4267-9B94-5A6FBD6B74EB}" presName="parentText" presStyleLbl="node1" presStyleIdx="2" presStyleCnt="7">
        <dgm:presLayoutVars>
          <dgm:chMax val="1"/>
          <dgm:bulletEnabled val="1"/>
        </dgm:presLayoutVars>
      </dgm:prSet>
      <dgm:spPr/>
      <dgm:t>
        <a:bodyPr/>
        <a:lstStyle/>
        <a:p>
          <a:endParaRPr lang="en-US"/>
        </a:p>
      </dgm:t>
    </dgm:pt>
    <dgm:pt modelId="{71FA66C0-0FD0-42AE-9FD2-A3B2DBEDCA94}" type="pres">
      <dgm:prSet presAssocID="{D099FC1E-A67A-4267-9B94-5A6FBD6B74EB}" presName="descendantText" presStyleLbl="alignAccFollowNode1" presStyleIdx="2" presStyleCnt="7">
        <dgm:presLayoutVars>
          <dgm:bulletEnabled val="1"/>
        </dgm:presLayoutVars>
      </dgm:prSet>
      <dgm:spPr/>
      <dgm:t>
        <a:bodyPr/>
        <a:lstStyle/>
        <a:p>
          <a:endParaRPr lang="en-US"/>
        </a:p>
      </dgm:t>
    </dgm:pt>
    <dgm:pt modelId="{AA718341-9169-45D8-AAF9-F33A72CD7167}" type="pres">
      <dgm:prSet presAssocID="{9891E069-AEA8-4EF3-92B3-473CEB716BB2}" presName="sp" presStyleCnt="0"/>
      <dgm:spPr/>
    </dgm:pt>
    <dgm:pt modelId="{B2C72F32-C6D4-48B1-A0E6-73958B37470D}" type="pres">
      <dgm:prSet presAssocID="{EBEF0143-A225-42C3-A0EF-7AE1B628DE6A}" presName="linNode" presStyleCnt="0"/>
      <dgm:spPr/>
    </dgm:pt>
    <dgm:pt modelId="{D8CFA583-ACC1-4B0D-A15B-8737537C3A6F}" type="pres">
      <dgm:prSet presAssocID="{EBEF0143-A225-42C3-A0EF-7AE1B628DE6A}" presName="parentText" presStyleLbl="node1" presStyleIdx="3" presStyleCnt="7">
        <dgm:presLayoutVars>
          <dgm:chMax val="1"/>
          <dgm:bulletEnabled val="1"/>
        </dgm:presLayoutVars>
      </dgm:prSet>
      <dgm:spPr/>
      <dgm:t>
        <a:bodyPr/>
        <a:lstStyle/>
        <a:p>
          <a:endParaRPr lang="en-US"/>
        </a:p>
      </dgm:t>
    </dgm:pt>
    <dgm:pt modelId="{5D554805-C548-41F6-9FF2-89D407D03CAA}" type="pres">
      <dgm:prSet presAssocID="{EBEF0143-A225-42C3-A0EF-7AE1B628DE6A}" presName="descendantText" presStyleLbl="alignAccFollowNode1" presStyleIdx="3" presStyleCnt="7">
        <dgm:presLayoutVars>
          <dgm:bulletEnabled val="1"/>
        </dgm:presLayoutVars>
      </dgm:prSet>
      <dgm:spPr/>
      <dgm:t>
        <a:bodyPr/>
        <a:lstStyle/>
        <a:p>
          <a:endParaRPr lang="en-US"/>
        </a:p>
      </dgm:t>
    </dgm:pt>
    <dgm:pt modelId="{28BEA477-84A5-45CA-8733-E7F7ED08BDFB}" type="pres">
      <dgm:prSet presAssocID="{F4243230-969A-427C-9A1C-A9E5E75D771F}" presName="sp" presStyleCnt="0"/>
      <dgm:spPr/>
    </dgm:pt>
    <dgm:pt modelId="{9A667792-4B76-494B-95B8-D4944A265C04}" type="pres">
      <dgm:prSet presAssocID="{9917A627-2930-4427-9916-F3389FA80700}" presName="linNode" presStyleCnt="0"/>
      <dgm:spPr/>
    </dgm:pt>
    <dgm:pt modelId="{8F2E81B7-8AE3-493C-AA22-BF14D3CBB06B}" type="pres">
      <dgm:prSet presAssocID="{9917A627-2930-4427-9916-F3389FA80700}" presName="parentText" presStyleLbl="node1" presStyleIdx="4" presStyleCnt="7">
        <dgm:presLayoutVars>
          <dgm:chMax val="1"/>
          <dgm:bulletEnabled val="1"/>
        </dgm:presLayoutVars>
      </dgm:prSet>
      <dgm:spPr/>
      <dgm:t>
        <a:bodyPr/>
        <a:lstStyle/>
        <a:p>
          <a:endParaRPr lang="en-US"/>
        </a:p>
      </dgm:t>
    </dgm:pt>
    <dgm:pt modelId="{77D014B3-E35A-408F-AA62-3CC6D740CAB2}" type="pres">
      <dgm:prSet presAssocID="{9917A627-2930-4427-9916-F3389FA80700}" presName="descendantText" presStyleLbl="alignAccFollowNode1" presStyleIdx="4" presStyleCnt="7">
        <dgm:presLayoutVars>
          <dgm:bulletEnabled val="1"/>
        </dgm:presLayoutVars>
      </dgm:prSet>
      <dgm:spPr/>
      <dgm:t>
        <a:bodyPr/>
        <a:lstStyle/>
        <a:p>
          <a:endParaRPr lang="en-US"/>
        </a:p>
      </dgm:t>
    </dgm:pt>
    <dgm:pt modelId="{97875BCD-4C1D-4B53-A15E-DBFF65E85222}" type="pres">
      <dgm:prSet presAssocID="{82D26991-6FDF-48B0-BA49-A36C7ED46BC8}" presName="sp" presStyleCnt="0"/>
      <dgm:spPr/>
    </dgm:pt>
    <dgm:pt modelId="{171ADA70-B326-46BC-BB6E-6BCD5837CE9D}" type="pres">
      <dgm:prSet presAssocID="{0B77381D-5BD9-42A1-BF4C-8166CDE77486}" presName="linNode" presStyleCnt="0"/>
      <dgm:spPr/>
    </dgm:pt>
    <dgm:pt modelId="{3C8270AF-4770-4AA1-B4E8-9F23D38BAA41}" type="pres">
      <dgm:prSet presAssocID="{0B77381D-5BD9-42A1-BF4C-8166CDE77486}" presName="parentText" presStyleLbl="node1" presStyleIdx="5" presStyleCnt="7">
        <dgm:presLayoutVars>
          <dgm:chMax val="1"/>
          <dgm:bulletEnabled val="1"/>
        </dgm:presLayoutVars>
      </dgm:prSet>
      <dgm:spPr/>
      <dgm:t>
        <a:bodyPr/>
        <a:lstStyle/>
        <a:p>
          <a:endParaRPr lang="en-US"/>
        </a:p>
      </dgm:t>
    </dgm:pt>
    <dgm:pt modelId="{294157E8-F23E-4290-BE42-E2B2436C9EA8}" type="pres">
      <dgm:prSet presAssocID="{0B77381D-5BD9-42A1-BF4C-8166CDE77486}" presName="descendantText" presStyleLbl="alignAccFollowNode1" presStyleIdx="5" presStyleCnt="7">
        <dgm:presLayoutVars>
          <dgm:bulletEnabled val="1"/>
        </dgm:presLayoutVars>
      </dgm:prSet>
      <dgm:spPr/>
      <dgm:t>
        <a:bodyPr/>
        <a:lstStyle/>
        <a:p>
          <a:endParaRPr lang="en-US"/>
        </a:p>
      </dgm:t>
    </dgm:pt>
    <dgm:pt modelId="{702E2476-646A-4269-97B4-B8976B52D430}" type="pres">
      <dgm:prSet presAssocID="{8F54D3A1-FA97-4373-8692-2E188159BB60}" presName="sp" presStyleCnt="0"/>
      <dgm:spPr/>
    </dgm:pt>
    <dgm:pt modelId="{02FB3C1C-8984-4C9F-916D-199A2BFA1FC2}" type="pres">
      <dgm:prSet presAssocID="{F23F0005-544C-49C1-86FE-92F60BE0B27B}" presName="linNode" presStyleCnt="0"/>
      <dgm:spPr/>
    </dgm:pt>
    <dgm:pt modelId="{73A1FACB-27B6-41A8-85E8-05C31B6322B1}" type="pres">
      <dgm:prSet presAssocID="{F23F0005-544C-49C1-86FE-92F60BE0B27B}" presName="parentText" presStyleLbl="node1" presStyleIdx="6" presStyleCnt="7">
        <dgm:presLayoutVars>
          <dgm:chMax val="1"/>
          <dgm:bulletEnabled val="1"/>
        </dgm:presLayoutVars>
      </dgm:prSet>
      <dgm:spPr/>
      <dgm:t>
        <a:bodyPr/>
        <a:lstStyle/>
        <a:p>
          <a:endParaRPr lang="en-US"/>
        </a:p>
      </dgm:t>
    </dgm:pt>
    <dgm:pt modelId="{F6193E15-9800-4DB8-9412-95B61F8A81CE}" type="pres">
      <dgm:prSet presAssocID="{F23F0005-544C-49C1-86FE-92F60BE0B27B}" presName="descendantText" presStyleLbl="alignAccFollowNode1" presStyleIdx="6" presStyleCnt="7">
        <dgm:presLayoutVars>
          <dgm:bulletEnabled val="1"/>
        </dgm:presLayoutVars>
      </dgm:prSet>
      <dgm:spPr/>
      <dgm:t>
        <a:bodyPr/>
        <a:lstStyle/>
        <a:p>
          <a:endParaRPr lang="en-US"/>
        </a:p>
      </dgm:t>
    </dgm:pt>
  </dgm:ptLst>
  <dgm:cxnLst>
    <dgm:cxn modelId="{BA17F7FF-B823-47FC-90DE-55A6DD80FE6E}" srcId="{C827799C-818F-4F53-8D49-5343B433026C}" destId="{BB929FA8-6F46-4C48-AFA6-B1800579EEC0}" srcOrd="0" destOrd="0" parTransId="{19C6B9AC-2F9C-48DC-89FC-31A55179147C}" sibTransId="{6D816605-1B77-4B1B-BEFD-633A1E400D90}"/>
    <dgm:cxn modelId="{E00FA770-CC93-4A93-9F59-F771194A87B8}" srcId="{54E91F60-5B54-4683-B3AD-4DF1744FADFE}" destId="{EBEF0143-A225-42C3-A0EF-7AE1B628DE6A}" srcOrd="3" destOrd="0" parTransId="{F70CD8AC-613E-4B03-A28D-C87282FC72EC}" sibTransId="{F4243230-969A-427C-9A1C-A9E5E75D771F}"/>
    <dgm:cxn modelId="{B43A5B09-01EB-4D0C-B818-90BA21700FD8}" type="presOf" srcId="{BB929FA8-6F46-4C48-AFA6-B1800579EEC0}" destId="{5DB0FDCD-BD17-4E8B-A80E-8E77736290ED}" srcOrd="0" destOrd="0" presId="urn:microsoft.com/office/officeart/2005/8/layout/vList5"/>
    <dgm:cxn modelId="{5828284A-7B47-43D2-815F-994C0869F5D4}" type="presOf" srcId="{438F297F-E2E8-4429-9FCF-9E48D3657F2C}" destId="{294157E8-F23E-4290-BE42-E2B2436C9EA8}" srcOrd="0" destOrd="1" presId="urn:microsoft.com/office/officeart/2005/8/layout/vList5"/>
    <dgm:cxn modelId="{2A54CAB0-9DFE-42E6-940A-6B69AC881A27}" type="presOf" srcId="{C827799C-818F-4F53-8D49-5343B433026C}" destId="{0A482342-8781-4DDC-AB43-6F7D5D4DB5FD}" srcOrd="0" destOrd="0" presId="urn:microsoft.com/office/officeart/2005/8/layout/vList5"/>
    <dgm:cxn modelId="{CC27AF37-7985-47B0-9D71-F00D50AD4D29}" srcId="{C827799C-818F-4F53-8D49-5343B433026C}" destId="{906CF634-FBA1-47E4-9840-915FF50CAFF3}" srcOrd="1" destOrd="0" parTransId="{B31E0F8D-F027-40F9-8AA1-DB294DDAA308}" sibTransId="{E413BA4A-492C-464B-B509-5B1342E1120F}"/>
    <dgm:cxn modelId="{51E0EBB0-6ECC-4530-A99F-EFBA6288CDF2}" srcId="{D099FC1E-A67A-4267-9B94-5A6FBD6B74EB}" destId="{7F6A847D-9469-42B3-BB22-7EBE8767E648}" srcOrd="2" destOrd="0" parTransId="{0659DEB3-25EF-451B-B842-77D08EE4CC12}" sibTransId="{44F26098-3ECA-433D-9E5C-77C8B5ED7BFB}"/>
    <dgm:cxn modelId="{9D56E69A-FDA1-4561-B728-7A3521A8179A}" srcId="{9917A627-2930-4427-9916-F3389FA80700}" destId="{220EA3E7-CAE1-438C-A8DD-B311B4F4FA55}" srcOrd="0" destOrd="0" parTransId="{FECFB2F3-93F9-49AA-A091-511FBF340AB9}" sibTransId="{8A24F2D1-9EC0-41AE-B49A-5C22698E9700}"/>
    <dgm:cxn modelId="{5410791F-5932-403F-B577-27E670769E46}" type="presOf" srcId="{A8BC652D-1531-4026-AEE7-C5922F1A4C52}" destId="{294157E8-F23E-4290-BE42-E2B2436C9EA8}" srcOrd="0" destOrd="0" presId="urn:microsoft.com/office/officeart/2005/8/layout/vList5"/>
    <dgm:cxn modelId="{E1B88350-D3B5-40BA-AEA8-768683646E6C}" srcId="{9917A627-2930-4427-9916-F3389FA80700}" destId="{94719DE7-3BA9-4872-B013-A1E83F357CC8}" srcOrd="1" destOrd="0" parTransId="{E0387741-E865-45B5-99D0-77A21F6DC274}" sibTransId="{962D0F97-5A79-448C-8009-8228BF803429}"/>
    <dgm:cxn modelId="{8A7E5B30-80DB-4FF3-B516-22CE0B035649}" type="presOf" srcId="{0B77381D-5BD9-42A1-BF4C-8166CDE77486}" destId="{3C8270AF-4770-4AA1-B4E8-9F23D38BAA41}" srcOrd="0" destOrd="0" presId="urn:microsoft.com/office/officeart/2005/8/layout/vList5"/>
    <dgm:cxn modelId="{71F0A1CA-1B21-4E9D-A82B-1DB7072E4888}" type="presOf" srcId="{9C831D41-947A-47C5-B779-EDC13B74605A}" destId="{D45B4DC2-2F23-4A6D-84DD-8FD2D6AC4396}" srcOrd="0" destOrd="0" presId="urn:microsoft.com/office/officeart/2005/8/layout/vList5"/>
    <dgm:cxn modelId="{D3732F09-5BB1-4D44-9F31-05020D29047F}" srcId="{F23F0005-544C-49C1-86FE-92F60BE0B27B}" destId="{568CA26A-DB35-4B9A-8327-3AFE7E87FEC6}" srcOrd="0" destOrd="0" parTransId="{D6E53767-5C16-42FA-B4ED-8019375C64A5}" sibTransId="{CC9F1493-1B6C-4EC1-8FC8-933ACDA252AC}"/>
    <dgm:cxn modelId="{6A562737-0785-4045-B5C7-617C4966AFBE}" type="presOf" srcId="{54E91F60-5B54-4683-B3AD-4DF1744FADFE}" destId="{5E6A883D-51FC-410B-A956-CBDCECF286EA}" srcOrd="0" destOrd="0" presId="urn:microsoft.com/office/officeart/2005/8/layout/vList5"/>
    <dgm:cxn modelId="{D6B649E2-1575-48EB-BE71-E55CDEE87DE9}" srcId="{9C831D41-947A-47C5-B779-EDC13B74605A}" destId="{FC9B3814-E56B-4551-8EF1-4642D8BE0E6B}" srcOrd="1" destOrd="0" parTransId="{ECF20633-F2F5-4FF6-A9CF-FA73D2F3D82D}" sibTransId="{CEB2165B-D74D-4B6E-A03E-187D91746000}"/>
    <dgm:cxn modelId="{C7C4D9D6-3CAD-4B2A-AF72-74A4B5556FF3}" srcId="{D099FC1E-A67A-4267-9B94-5A6FBD6B74EB}" destId="{00E7A7FA-80AE-4896-8D54-D0F74E6D4B47}" srcOrd="1" destOrd="0" parTransId="{DFD48619-FA02-4786-B609-3D3A89F809A3}" sibTransId="{F2FB6F3D-63BC-41A8-A50E-AA10331C51A5}"/>
    <dgm:cxn modelId="{D8432B6F-F0EC-4B36-8492-00C18D463A0B}" srcId="{54E91F60-5B54-4683-B3AD-4DF1744FADFE}" destId="{9917A627-2930-4427-9916-F3389FA80700}" srcOrd="4" destOrd="0" parTransId="{63FA0860-CCEE-4B06-98A5-F4586FE5E76A}" sibTransId="{82D26991-6FDF-48B0-BA49-A36C7ED46BC8}"/>
    <dgm:cxn modelId="{6577295D-41D3-4262-BB33-CB1A13A81B3E}" type="presOf" srcId="{F23F0005-544C-49C1-86FE-92F60BE0B27B}" destId="{73A1FACB-27B6-41A8-85E8-05C31B6322B1}" srcOrd="0" destOrd="0" presId="urn:microsoft.com/office/officeart/2005/8/layout/vList5"/>
    <dgm:cxn modelId="{D992F4FF-1C64-4C49-9C65-B93EBFBC2984}" srcId="{D099FC1E-A67A-4267-9B94-5A6FBD6B74EB}" destId="{001A45D0-9873-403C-89FE-C3706121F7BD}" srcOrd="0" destOrd="0" parTransId="{19CFD396-23C2-4223-8CAB-658ECE8A81FD}" sibTransId="{550CC00C-42DB-4D6A-A2C4-0FE20C7E97E2}"/>
    <dgm:cxn modelId="{DF7E2CE6-04CF-46EB-8004-662667F48D34}" type="presOf" srcId="{00E7A7FA-80AE-4896-8D54-D0F74E6D4B47}" destId="{71FA66C0-0FD0-42AE-9FD2-A3B2DBEDCA94}" srcOrd="0" destOrd="1" presId="urn:microsoft.com/office/officeart/2005/8/layout/vList5"/>
    <dgm:cxn modelId="{E18FE894-D7CF-4952-AD22-9505CEFAE2FC}" type="presOf" srcId="{906CF634-FBA1-47E4-9840-915FF50CAFF3}" destId="{5DB0FDCD-BD17-4E8B-A80E-8E77736290ED}" srcOrd="0" destOrd="1" presId="urn:microsoft.com/office/officeart/2005/8/layout/vList5"/>
    <dgm:cxn modelId="{46989668-DC6F-4F3E-8687-D169F57E1B47}" srcId="{54E91F60-5B54-4683-B3AD-4DF1744FADFE}" destId="{F23F0005-544C-49C1-86FE-92F60BE0B27B}" srcOrd="6" destOrd="0" parTransId="{56E84054-84CA-4A1D-84BA-307254800D72}" sibTransId="{470D316F-D83B-4145-8677-1C694E6BAF4A}"/>
    <dgm:cxn modelId="{B2492EBF-EA50-46DF-9CF3-03D9B259D26B}" srcId="{0B77381D-5BD9-42A1-BF4C-8166CDE77486}" destId="{438F297F-E2E8-4429-9FCF-9E48D3657F2C}" srcOrd="1" destOrd="0" parTransId="{B4F0D586-8107-4A7B-BC16-802E50D02143}" sibTransId="{6EE764B2-1FCB-4545-A0B8-0B5F0D9FDC25}"/>
    <dgm:cxn modelId="{356C1F74-C0AC-43CC-BD08-DD019DCD88C2}" type="presOf" srcId="{EBEF0143-A225-42C3-A0EF-7AE1B628DE6A}" destId="{D8CFA583-ACC1-4B0D-A15B-8737537C3A6F}" srcOrd="0" destOrd="0" presId="urn:microsoft.com/office/officeart/2005/8/layout/vList5"/>
    <dgm:cxn modelId="{23CC833E-B76B-47F2-87E9-9B5B0CFD6E5B}" srcId="{F23F0005-544C-49C1-86FE-92F60BE0B27B}" destId="{77C43743-DE97-4896-9D87-397AB9F707FC}" srcOrd="1" destOrd="0" parTransId="{C7CA7E5E-DCC3-44B5-9054-8030B982953D}" sibTransId="{BA35A983-71F6-4563-9EA2-F9E7D3722221}"/>
    <dgm:cxn modelId="{74BD8D46-BC65-4620-9C76-37EED024FCB7}" type="presOf" srcId="{94719DE7-3BA9-4872-B013-A1E83F357CC8}" destId="{77D014B3-E35A-408F-AA62-3CC6D740CAB2}" srcOrd="0" destOrd="1" presId="urn:microsoft.com/office/officeart/2005/8/layout/vList5"/>
    <dgm:cxn modelId="{E117DE50-1CC1-47E9-8D9F-359C0D3043AD}" type="presOf" srcId="{568CA26A-DB35-4B9A-8327-3AFE7E87FEC6}" destId="{F6193E15-9800-4DB8-9412-95B61F8A81CE}" srcOrd="0" destOrd="0" presId="urn:microsoft.com/office/officeart/2005/8/layout/vList5"/>
    <dgm:cxn modelId="{11C1C31D-43BC-46E0-9616-B72773E41034}" srcId="{0B77381D-5BD9-42A1-BF4C-8166CDE77486}" destId="{A8BC652D-1531-4026-AEE7-C5922F1A4C52}" srcOrd="0" destOrd="0" parTransId="{882280BC-C441-4505-B40F-5B74F30AA97B}" sibTransId="{9245BFAC-5618-4D1B-9C20-A483A1844C94}"/>
    <dgm:cxn modelId="{E473AFF2-0ED7-4B4F-9FBE-01F575275F57}" type="presOf" srcId="{77C43743-DE97-4896-9D87-397AB9F707FC}" destId="{F6193E15-9800-4DB8-9412-95B61F8A81CE}" srcOrd="0" destOrd="1" presId="urn:microsoft.com/office/officeart/2005/8/layout/vList5"/>
    <dgm:cxn modelId="{850C0C94-2F69-4763-9417-3320947337D2}" srcId="{0B77381D-5BD9-42A1-BF4C-8166CDE77486}" destId="{A76361AE-1703-448E-B2B3-56A9290426E6}" srcOrd="2" destOrd="0" parTransId="{B3DA518B-1CA5-4D1F-A2E6-F8F7F5C6FDDD}" sibTransId="{12C4310E-3BA0-4BD1-B8D6-086B25BA7A7E}"/>
    <dgm:cxn modelId="{6EFF4602-DF3D-458F-B760-5C5A8C575DAD}" srcId="{EBEF0143-A225-42C3-A0EF-7AE1B628DE6A}" destId="{09A3A410-BC52-4A40-A734-75772EF460E9}" srcOrd="1" destOrd="0" parTransId="{CA6C334F-F1E8-44C2-811A-61654003408F}" sibTransId="{196F954F-BDA2-4091-89CA-CA58106C948E}"/>
    <dgm:cxn modelId="{F45B7C2D-EE01-48CB-8EB6-3AADEF274407}" type="presOf" srcId="{9917A627-2930-4427-9916-F3389FA80700}" destId="{8F2E81B7-8AE3-493C-AA22-BF14D3CBB06B}" srcOrd="0" destOrd="0" presId="urn:microsoft.com/office/officeart/2005/8/layout/vList5"/>
    <dgm:cxn modelId="{F4051E78-F632-48C0-986D-5C2A942F409D}" type="presOf" srcId="{09A3A410-BC52-4A40-A734-75772EF460E9}" destId="{5D554805-C548-41F6-9FF2-89D407D03CAA}" srcOrd="0" destOrd="1" presId="urn:microsoft.com/office/officeart/2005/8/layout/vList5"/>
    <dgm:cxn modelId="{20DFEFF8-305B-43AB-96EF-3ADD9E885905}" srcId="{54E91F60-5B54-4683-B3AD-4DF1744FADFE}" destId="{C827799C-818F-4F53-8D49-5343B433026C}" srcOrd="0" destOrd="0" parTransId="{4784E8C7-21D6-4DD2-8DE9-C7A4003A421E}" sibTransId="{D7B9F521-1A06-4A9D-97CD-9247797D3858}"/>
    <dgm:cxn modelId="{77D97239-CE85-4F3F-9B72-A008E9DAB5F4}" srcId="{EBEF0143-A225-42C3-A0EF-7AE1B628DE6A}" destId="{992C167D-09BD-42D3-9384-938FC6F27455}" srcOrd="0" destOrd="0" parTransId="{49E58F8F-411C-4AF0-A511-4CA2DDB8A45C}" sibTransId="{E3A7CBF0-5725-40E1-A4EF-2660C915BBF7}"/>
    <dgm:cxn modelId="{A60A0FB3-234B-47D3-93DC-BD84863F22F0}" srcId="{54E91F60-5B54-4683-B3AD-4DF1744FADFE}" destId="{D099FC1E-A67A-4267-9B94-5A6FBD6B74EB}" srcOrd="2" destOrd="0" parTransId="{ACF98962-E093-4E76-AD91-FFD7068265F1}" sibTransId="{9891E069-AEA8-4EF3-92B3-473CEB716BB2}"/>
    <dgm:cxn modelId="{A3CC7043-8B53-4C94-A290-BC2D8B04A103}" type="presOf" srcId="{A76361AE-1703-448E-B2B3-56A9290426E6}" destId="{294157E8-F23E-4290-BE42-E2B2436C9EA8}" srcOrd="0" destOrd="2" presId="urn:microsoft.com/office/officeart/2005/8/layout/vList5"/>
    <dgm:cxn modelId="{E0261F06-5E68-46EC-894B-D7C18339CDA3}" type="presOf" srcId="{D099FC1E-A67A-4267-9B94-5A6FBD6B74EB}" destId="{0222CC3C-9E29-4152-9A51-6B890819A647}" srcOrd="0" destOrd="0" presId="urn:microsoft.com/office/officeart/2005/8/layout/vList5"/>
    <dgm:cxn modelId="{B2251958-DC73-4A7B-A5A0-48A7DE8EE382}" type="presOf" srcId="{220EA3E7-CAE1-438C-A8DD-B311B4F4FA55}" destId="{77D014B3-E35A-408F-AA62-3CC6D740CAB2}" srcOrd="0" destOrd="0" presId="urn:microsoft.com/office/officeart/2005/8/layout/vList5"/>
    <dgm:cxn modelId="{C1ECDD73-918F-43F3-8E2B-884A042104CC}" srcId="{9C831D41-947A-47C5-B779-EDC13B74605A}" destId="{03DF5E2A-BC49-41D4-839C-88CDB8AEEDF0}" srcOrd="0" destOrd="0" parTransId="{4EA338A7-45E7-4609-A7EF-AEEF16E31218}" sibTransId="{608B7D44-CA87-4AB0-A690-1F6333510EAA}"/>
    <dgm:cxn modelId="{D32781A4-2FB0-4E8E-B684-074F91DF0EF2}" type="presOf" srcId="{7F6A847D-9469-42B3-BB22-7EBE8767E648}" destId="{71FA66C0-0FD0-42AE-9FD2-A3B2DBEDCA94}" srcOrd="0" destOrd="2" presId="urn:microsoft.com/office/officeart/2005/8/layout/vList5"/>
    <dgm:cxn modelId="{850D0277-A836-448A-BF4B-8F6637A95A27}" srcId="{54E91F60-5B54-4683-B3AD-4DF1744FADFE}" destId="{9C831D41-947A-47C5-B779-EDC13B74605A}" srcOrd="1" destOrd="0" parTransId="{598A1611-B853-4A6E-A77D-F6FDD176D5A8}" sibTransId="{06AB6DAE-96A8-46F5-852B-25FA1B4C8518}"/>
    <dgm:cxn modelId="{2D32D88E-3A8D-4E86-8611-FD9E91B8BEC7}" type="presOf" srcId="{03DF5E2A-BC49-41D4-839C-88CDB8AEEDF0}" destId="{DBEC786F-C8B5-4ED4-BC0D-F538FF415352}" srcOrd="0" destOrd="0" presId="urn:microsoft.com/office/officeart/2005/8/layout/vList5"/>
    <dgm:cxn modelId="{A4840816-3EB0-41B0-B918-167DAF11E156}" type="presOf" srcId="{001A45D0-9873-403C-89FE-C3706121F7BD}" destId="{71FA66C0-0FD0-42AE-9FD2-A3B2DBEDCA94}" srcOrd="0" destOrd="0" presId="urn:microsoft.com/office/officeart/2005/8/layout/vList5"/>
    <dgm:cxn modelId="{F2187419-DD9B-44A1-A55D-77207A9B6495}" type="presOf" srcId="{992C167D-09BD-42D3-9384-938FC6F27455}" destId="{5D554805-C548-41F6-9FF2-89D407D03CAA}" srcOrd="0" destOrd="0" presId="urn:microsoft.com/office/officeart/2005/8/layout/vList5"/>
    <dgm:cxn modelId="{3F563A34-D768-46BC-A16A-6C7E128CDDED}" type="presOf" srcId="{FC9B3814-E56B-4551-8EF1-4642D8BE0E6B}" destId="{DBEC786F-C8B5-4ED4-BC0D-F538FF415352}" srcOrd="0" destOrd="1" presId="urn:microsoft.com/office/officeart/2005/8/layout/vList5"/>
    <dgm:cxn modelId="{2B0043D7-3457-4040-A62D-40D2983D5584}" srcId="{54E91F60-5B54-4683-B3AD-4DF1744FADFE}" destId="{0B77381D-5BD9-42A1-BF4C-8166CDE77486}" srcOrd="5" destOrd="0" parTransId="{34CB05C1-46CF-44D1-B8B0-D45B1E7B879C}" sibTransId="{8F54D3A1-FA97-4373-8692-2E188159BB60}"/>
    <dgm:cxn modelId="{A872949C-5668-4FE0-8F2A-7D5519C962DB}" type="presParOf" srcId="{5E6A883D-51FC-410B-A956-CBDCECF286EA}" destId="{66B64C99-F6D9-4D26-A5CA-3E699B55DBF3}" srcOrd="0" destOrd="0" presId="urn:microsoft.com/office/officeart/2005/8/layout/vList5"/>
    <dgm:cxn modelId="{9B4274ED-E68E-403C-A1C4-44807283FB16}" type="presParOf" srcId="{66B64C99-F6D9-4D26-A5CA-3E699B55DBF3}" destId="{0A482342-8781-4DDC-AB43-6F7D5D4DB5FD}" srcOrd="0" destOrd="0" presId="urn:microsoft.com/office/officeart/2005/8/layout/vList5"/>
    <dgm:cxn modelId="{CE0BA522-54B8-4580-808F-64B8E57F0E8D}" type="presParOf" srcId="{66B64C99-F6D9-4D26-A5CA-3E699B55DBF3}" destId="{5DB0FDCD-BD17-4E8B-A80E-8E77736290ED}" srcOrd="1" destOrd="0" presId="urn:microsoft.com/office/officeart/2005/8/layout/vList5"/>
    <dgm:cxn modelId="{8A001E86-B0A2-4976-A6A5-055B2F252E12}" type="presParOf" srcId="{5E6A883D-51FC-410B-A956-CBDCECF286EA}" destId="{62FC775D-47C5-4AF2-B757-549EC8F70314}" srcOrd="1" destOrd="0" presId="urn:microsoft.com/office/officeart/2005/8/layout/vList5"/>
    <dgm:cxn modelId="{38348595-BA4B-4943-AE7A-498471918607}" type="presParOf" srcId="{5E6A883D-51FC-410B-A956-CBDCECF286EA}" destId="{ECB9EBC6-9CFB-4EF7-880E-2069E7BA3B8B}" srcOrd="2" destOrd="0" presId="urn:microsoft.com/office/officeart/2005/8/layout/vList5"/>
    <dgm:cxn modelId="{380FC0D0-B535-4CC5-99D2-49B86E929AAC}" type="presParOf" srcId="{ECB9EBC6-9CFB-4EF7-880E-2069E7BA3B8B}" destId="{D45B4DC2-2F23-4A6D-84DD-8FD2D6AC4396}" srcOrd="0" destOrd="0" presId="urn:microsoft.com/office/officeart/2005/8/layout/vList5"/>
    <dgm:cxn modelId="{9A194FE5-D7AA-44F6-B246-53E788261465}" type="presParOf" srcId="{ECB9EBC6-9CFB-4EF7-880E-2069E7BA3B8B}" destId="{DBEC786F-C8B5-4ED4-BC0D-F538FF415352}" srcOrd="1" destOrd="0" presId="urn:microsoft.com/office/officeart/2005/8/layout/vList5"/>
    <dgm:cxn modelId="{B979D2D5-E845-4B5D-BC4C-0710B9B25A9F}" type="presParOf" srcId="{5E6A883D-51FC-410B-A956-CBDCECF286EA}" destId="{4D524053-B380-4AEB-BDEC-A2A74132D209}" srcOrd="3" destOrd="0" presId="urn:microsoft.com/office/officeart/2005/8/layout/vList5"/>
    <dgm:cxn modelId="{6649ACD4-C8CC-48E1-9153-E9608F8BDFCF}" type="presParOf" srcId="{5E6A883D-51FC-410B-A956-CBDCECF286EA}" destId="{4F53790F-14E9-419C-8294-96936A154EA8}" srcOrd="4" destOrd="0" presId="urn:microsoft.com/office/officeart/2005/8/layout/vList5"/>
    <dgm:cxn modelId="{AB7ADD04-85BE-4CDB-BF19-17CB5C89B004}" type="presParOf" srcId="{4F53790F-14E9-419C-8294-96936A154EA8}" destId="{0222CC3C-9E29-4152-9A51-6B890819A647}" srcOrd="0" destOrd="0" presId="urn:microsoft.com/office/officeart/2005/8/layout/vList5"/>
    <dgm:cxn modelId="{A54F1B08-4782-4434-90DB-83EEB07E917B}" type="presParOf" srcId="{4F53790F-14E9-419C-8294-96936A154EA8}" destId="{71FA66C0-0FD0-42AE-9FD2-A3B2DBEDCA94}" srcOrd="1" destOrd="0" presId="urn:microsoft.com/office/officeart/2005/8/layout/vList5"/>
    <dgm:cxn modelId="{76701034-7E48-4FF3-98BA-34BB715B84E7}" type="presParOf" srcId="{5E6A883D-51FC-410B-A956-CBDCECF286EA}" destId="{AA718341-9169-45D8-AAF9-F33A72CD7167}" srcOrd="5" destOrd="0" presId="urn:microsoft.com/office/officeart/2005/8/layout/vList5"/>
    <dgm:cxn modelId="{D278E66F-B6C2-4206-9F5C-576BB42D3DAF}" type="presParOf" srcId="{5E6A883D-51FC-410B-A956-CBDCECF286EA}" destId="{B2C72F32-C6D4-48B1-A0E6-73958B37470D}" srcOrd="6" destOrd="0" presId="urn:microsoft.com/office/officeart/2005/8/layout/vList5"/>
    <dgm:cxn modelId="{DF0637CD-635C-42D8-8525-1DBE5F3F704C}" type="presParOf" srcId="{B2C72F32-C6D4-48B1-A0E6-73958B37470D}" destId="{D8CFA583-ACC1-4B0D-A15B-8737537C3A6F}" srcOrd="0" destOrd="0" presId="urn:microsoft.com/office/officeart/2005/8/layout/vList5"/>
    <dgm:cxn modelId="{8BE4BBE3-54FE-4ADD-A35B-CC3B21980D1B}" type="presParOf" srcId="{B2C72F32-C6D4-48B1-A0E6-73958B37470D}" destId="{5D554805-C548-41F6-9FF2-89D407D03CAA}" srcOrd="1" destOrd="0" presId="urn:microsoft.com/office/officeart/2005/8/layout/vList5"/>
    <dgm:cxn modelId="{4AF67350-EBD6-40BF-9A3A-49C47217A18E}" type="presParOf" srcId="{5E6A883D-51FC-410B-A956-CBDCECF286EA}" destId="{28BEA477-84A5-45CA-8733-E7F7ED08BDFB}" srcOrd="7" destOrd="0" presId="urn:microsoft.com/office/officeart/2005/8/layout/vList5"/>
    <dgm:cxn modelId="{CDC3F82B-B3EB-43AB-B858-84EA12C4A5EC}" type="presParOf" srcId="{5E6A883D-51FC-410B-A956-CBDCECF286EA}" destId="{9A667792-4B76-494B-95B8-D4944A265C04}" srcOrd="8" destOrd="0" presId="urn:microsoft.com/office/officeart/2005/8/layout/vList5"/>
    <dgm:cxn modelId="{119C72CB-B5AB-4FBF-ACA2-2581A7B91279}" type="presParOf" srcId="{9A667792-4B76-494B-95B8-D4944A265C04}" destId="{8F2E81B7-8AE3-493C-AA22-BF14D3CBB06B}" srcOrd="0" destOrd="0" presId="urn:microsoft.com/office/officeart/2005/8/layout/vList5"/>
    <dgm:cxn modelId="{9D19BC34-DA3D-4108-8771-81E40920B56E}" type="presParOf" srcId="{9A667792-4B76-494B-95B8-D4944A265C04}" destId="{77D014B3-E35A-408F-AA62-3CC6D740CAB2}" srcOrd="1" destOrd="0" presId="urn:microsoft.com/office/officeart/2005/8/layout/vList5"/>
    <dgm:cxn modelId="{03CE0B9E-91F7-48AC-946F-A08BE48BD42F}" type="presParOf" srcId="{5E6A883D-51FC-410B-A956-CBDCECF286EA}" destId="{97875BCD-4C1D-4B53-A15E-DBFF65E85222}" srcOrd="9" destOrd="0" presId="urn:microsoft.com/office/officeart/2005/8/layout/vList5"/>
    <dgm:cxn modelId="{C4AFDDA5-030A-49F3-B717-DCB018385EF7}" type="presParOf" srcId="{5E6A883D-51FC-410B-A956-CBDCECF286EA}" destId="{171ADA70-B326-46BC-BB6E-6BCD5837CE9D}" srcOrd="10" destOrd="0" presId="urn:microsoft.com/office/officeart/2005/8/layout/vList5"/>
    <dgm:cxn modelId="{5436114A-BA54-4B65-8862-CAE221A91DAF}" type="presParOf" srcId="{171ADA70-B326-46BC-BB6E-6BCD5837CE9D}" destId="{3C8270AF-4770-4AA1-B4E8-9F23D38BAA41}" srcOrd="0" destOrd="0" presId="urn:microsoft.com/office/officeart/2005/8/layout/vList5"/>
    <dgm:cxn modelId="{661F0C17-526F-42EC-9090-CB86C426395E}" type="presParOf" srcId="{171ADA70-B326-46BC-BB6E-6BCD5837CE9D}" destId="{294157E8-F23E-4290-BE42-E2B2436C9EA8}" srcOrd="1" destOrd="0" presId="urn:microsoft.com/office/officeart/2005/8/layout/vList5"/>
    <dgm:cxn modelId="{67C436D6-FD11-4B7F-A9B5-221A7C6C0AEE}" type="presParOf" srcId="{5E6A883D-51FC-410B-A956-CBDCECF286EA}" destId="{702E2476-646A-4269-97B4-B8976B52D430}" srcOrd="11" destOrd="0" presId="urn:microsoft.com/office/officeart/2005/8/layout/vList5"/>
    <dgm:cxn modelId="{CB8F3C44-7108-40A5-AAF5-773554EE8928}" type="presParOf" srcId="{5E6A883D-51FC-410B-A956-CBDCECF286EA}" destId="{02FB3C1C-8984-4C9F-916D-199A2BFA1FC2}" srcOrd="12" destOrd="0" presId="urn:microsoft.com/office/officeart/2005/8/layout/vList5"/>
    <dgm:cxn modelId="{44D7BAE8-616F-4C9E-80B7-9783AF721FE1}" type="presParOf" srcId="{02FB3C1C-8984-4C9F-916D-199A2BFA1FC2}" destId="{73A1FACB-27B6-41A8-85E8-05C31B6322B1}" srcOrd="0" destOrd="0" presId="urn:microsoft.com/office/officeart/2005/8/layout/vList5"/>
    <dgm:cxn modelId="{84792066-4299-4068-A803-6B7AB23BC944}" type="presParOf" srcId="{02FB3C1C-8984-4C9F-916D-199A2BFA1FC2}" destId="{F6193E15-9800-4DB8-9412-95B61F8A81C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ED67C-30B6-4D1B-8F57-09518F52078D}">
      <dsp:nvSpPr>
        <dsp:cNvPr id="0" name=""/>
        <dsp:cNvSpPr/>
      </dsp:nvSpPr>
      <dsp:spPr>
        <a:xfrm>
          <a:off x="0" y="0"/>
          <a:ext cx="8229600" cy="1387792"/>
        </a:xfrm>
        <a:prstGeom prst="rect">
          <a:avLst/>
        </a:prstGeom>
        <a:solidFill>
          <a:schemeClr val="accent1">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t>Factors</a:t>
          </a:r>
          <a:endParaRPr lang="en-US" sz="5400" kern="1200" dirty="0"/>
        </a:p>
      </dsp:txBody>
      <dsp:txXfrm>
        <a:off x="0" y="0"/>
        <a:ext cx="8229600" cy="1387792"/>
      </dsp:txXfrm>
    </dsp:sp>
    <dsp:sp modelId="{3DDA8983-5994-489E-A152-E414EB4CF871}">
      <dsp:nvSpPr>
        <dsp:cNvPr id="0" name=""/>
        <dsp:cNvSpPr/>
      </dsp:nvSpPr>
      <dsp:spPr>
        <a:xfrm>
          <a:off x="0" y="1387792"/>
          <a:ext cx="1028699" cy="291436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vert270"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baseline="0" dirty="0" smtClean="0"/>
            <a:t>Demographics</a:t>
          </a:r>
          <a:endParaRPr lang="en-US" sz="3500" kern="1200" baseline="0" dirty="0"/>
        </a:p>
      </dsp:txBody>
      <dsp:txXfrm>
        <a:off x="0" y="1387792"/>
        <a:ext cx="1028699" cy="2914364"/>
      </dsp:txXfrm>
    </dsp:sp>
    <dsp:sp modelId="{DB0D0539-84DF-4B62-8CFD-A5C617DDE16C}">
      <dsp:nvSpPr>
        <dsp:cNvPr id="0" name=""/>
        <dsp:cNvSpPr/>
      </dsp:nvSpPr>
      <dsp:spPr>
        <a:xfrm>
          <a:off x="1028700" y="1387792"/>
          <a:ext cx="1028699" cy="291436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vert270"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baseline="0" dirty="0" smtClean="0"/>
            <a:t>Health Status</a:t>
          </a:r>
          <a:endParaRPr lang="en-US" sz="3500" kern="1200" baseline="0" dirty="0"/>
        </a:p>
      </dsp:txBody>
      <dsp:txXfrm>
        <a:off x="1028700" y="1387792"/>
        <a:ext cx="1028699" cy="2914364"/>
      </dsp:txXfrm>
    </dsp:sp>
    <dsp:sp modelId="{91E27746-7104-4DA1-8D6A-2613057D69BF}">
      <dsp:nvSpPr>
        <dsp:cNvPr id="0" name=""/>
        <dsp:cNvSpPr/>
      </dsp:nvSpPr>
      <dsp:spPr>
        <a:xfrm>
          <a:off x="2057400" y="1387792"/>
          <a:ext cx="1028699" cy="291436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vert270"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baseline="0" dirty="0" smtClean="0"/>
            <a:t>Care Systems</a:t>
          </a:r>
          <a:endParaRPr lang="en-US" sz="3500" kern="1200" baseline="0" dirty="0"/>
        </a:p>
      </dsp:txBody>
      <dsp:txXfrm>
        <a:off x="2057400" y="1387792"/>
        <a:ext cx="1028699" cy="2914364"/>
      </dsp:txXfrm>
    </dsp:sp>
    <dsp:sp modelId="{9F2FD057-5C32-4F8D-A3AA-C50879ECD734}">
      <dsp:nvSpPr>
        <dsp:cNvPr id="0" name=""/>
        <dsp:cNvSpPr/>
      </dsp:nvSpPr>
      <dsp:spPr>
        <a:xfrm>
          <a:off x="3086100" y="1387792"/>
          <a:ext cx="1028699" cy="291436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vert270"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baseline="0" dirty="0" smtClean="0"/>
            <a:t>Society</a:t>
          </a:r>
          <a:endParaRPr lang="en-US" sz="3500" kern="1200" baseline="0" dirty="0"/>
        </a:p>
      </dsp:txBody>
      <dsp:txXfrm>
        <a:off x="3086100" y="1387792"/>
        <a:ext cx="1028699" cy="2914364"/>
      </dsp:txXfrm>
    </dsp:sp>
    <dsp:sp modelId="{C5559B1B-E14F-4348-A985-911968D7D986}">
      <dsp:nvSpPr>
        <dsp:cNvPr id="0" name=""/>
        <dsp:cNvSpPr/>
      </dsp:nvSpPr>
      <dsp:spPr>
        <a:xfrm>
          <a:off x="4114800" y="1387792"/>
          <a:ext cx="1028699" cy="291436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vert270"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0" kern="1200" dirty="0" smtClean="0"/>
            <a:t>Science</a:t>
          </a:r>
          <a:endParaRPr lang="en-US" sz="3500" b="0" kern="1200" dirty="0"/>
        </a:p>
      </dsp:txBody>
      <dsp:txXfrm>
        <a:off x="4114800" y="1387792"/>
        <a:ext cx="1028699" cy="2914364"/>
      </dsp:txXfrm>
    </dsp:sp>
    <dsp:sp modelId="{1AE4DEF0-F840-483E-AC6B-CECF677F3844}">
      <dsp:nvSpPr>
        <dsp:cNvPr id="0" name=""/>
        <dsp:cNvSpPr/>
      </dsp:nvSpPr>
      <dsp:spPr>
        <a:xfrm>
          <a:off x="5143500" y="1387792"/>
          <a:ext cx="1028699" cy="291436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vert270"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baseline="0" dirty="0" smtClean="0"/>
            <a:t>Business</a:t>
          </a:r>
          <a:endParaRPr lang="en-US" sz="3500" kern="1200" baseline="0" dirty="0"/>
        </a:p>
      </dsp:txBody>
      <dsp:txXfrm>
        <a:off x="5143500" y="1387792"/>
        <a:ext cx="1028699" cy="2914364"/>
      </dsp:txXfrm>
    </dsp:sp>
    <dsp:sp modelId="{60EA6BB6-A7FB-46F9-A77E-723BB29D168F}">
      <dsp:nvSpPr>
        <dsp:cNvPr id="0" name=""/>
        <dsp:cNvSpPr/>
      </dsp:nvSpPr>
      <dsp:spPr>
        <a:xfrm>
          <a:off x="6172200" y="1387792"/>
          <a:ext cx="1028699" cy="291436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vert270"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baseline="0" dirty="0" smtClean="0"/>
            <a:t>Technology</a:t>
          </a:r>
          <a:endParaRPr lang="en-US" sz="3500" kern="1200" baseline="0" dirty="0"/>
        </a:p>
      </dsp:txBody>
      <dsp:txXfrm>
        <a:off x="6172200" y="1387792"/>
        <a:ext cx="1028699" cy="2914364"/>
      </dsp:txXfrm>
    </dsp:sp>
    <dsp:sp modelId="{FE3F8E02-74EC-4D12-B411-B349D64CA883}">
      <dsp:nvSpPr>
        <dsp:cNvPr id="0" name=""/>
        <dsp:cNvSpPr/>
      </dsp:nvSpPr>
      <dsp:spPr>
        <a:xfrm>
          <a:off x="7200899" y="1387792"/>
          <a:ext cx="1028699" cy="291436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vert270"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baseline="0" dirty="0" smtClean="0"/>
            <a:t>Resources</a:t>
          </a:r>
          <a:endParaRPr lang="en-US" sz="3500" kern="1200" baseline="0" dirty="0"/>
        </a:p>
      </dsp:txBody>
      <dsp:txXfrm>
        <a:off x="7200899" y="1387792"/>
        <a:ext cx="1028699" cy="2914364"/>
      </dsp:txXfrm>
    </dsp:sp>
    <dsp:sp modelId="{4EE106BE-663F-43D1-AE65-70A27C310514}">
      <dsp:nvSpPr>
        <dsp:cNvPr id="0" name=""/>
        <dsp:cNvSpPr/>
      </dsp:nvSpPr>
      <dsp:spPr>
        <a:xfrm>
          <a:off x="0" y="4302156"/>
          <a:ext cx="8229600" cy="323818"/>
        </a:xfrm>
        <a:prstGeom prst="rect">
          <a:avLst/>
        </a:prstGeom>
        <a:solidFill>
          <a:schemeClr val="accent1">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95C69-B735-472B-B63F-6CDF382AC3E5}">
      <dsp:nvSpPr>
        <dsp:cNvPr id="0" name=""/>
        <dsp:cNvSpPr/>
      </dsp:nvSpPr>
      <dsp:spPr>
        <a:xfrm>
          <a:off x="3557252" y="2026"/>
          <a:ext cx="1115094" cy="7248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Planning</a:t>
          </a:r>
          <a:endParaRPr lang="en-US" sz="1400" kern="1200" dirty="0"/>
        </a:p>
      </dsp:txBody>
      <dsp:txXfrm>
        <a:off x="3592634" y="37408"/>
        <a:ext cx="1044330" cy="654047"/>
      </dsp:txXfrm>
    </dsp:sp>
    <dsp:sp modelId="{ADE6D21D-56C2-427C-B5B9-FB642C96F105}">
      <dsp:nvSpPr>
        <dsp:cNvPr id="0" name=""/>
        <dsp:cNvSpPr/>
      </dsp:nvSpPr>
      <dsp:spPr>
        <a:xfrm>
          <a:off x="2408197" y="364432"/>
          <a:ext cx="3413204" cy="3413204"/>
        </a:xfrm>
        <a:custGeom>
          <a:avLst/>
          <a:gdLst/>
          <a:ahLst/>
          <a:cxnLst/>
          <a:rect l="0" t="0" r="0" b="0"/>
          <a:pathLst>
            <a:path>
              <a:moveTo>
                <a:pt x="2271265" y="96121"/>
              </a:moveTo>
              <a:arcTo wR="1706602" hR="1706602" stAng="17359293" swAng="14999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0213322-903A-4ECB-9253-786F64EB0348}">
      <dsp:nvSpPr>
        <dsp:cNvPr id="0" name=""/>
        <dsp:cNvSpPr/>
      </dsp:nvSpPr>
      <dsp:spPr>
        <a:xfrm>
          <a:off x="5035213" y="855327"/>
          <a:ext cx="1115094" cy="7248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Operations</a:t>
          </a:r>
          <a:endParaRPr lang="en-US" sz="1400" kern="1200" dirty="0"/>
        </a:p>
      </dsp:txBody>
      <dsp:txXfrm>
        <a:off x="5070595" y="890709"/>
        <a:ext cx="1044330" cy="654047"/>
      </dsp:txXfrm>
    </dsp:sp>
    <dsp:sp modelId="{15EA6D1B-3630-429C-A521-246A193580DF}">
      <dsp:nvSpPr>
        <dsp:cNvPr id="0" name=""/>
        <dsp:cNvSpPr/>
      </dsp:nvSpPr>
      <dsp:spPr>
        <a:xfrm>
          <a:off x="2473893" y="545414"/>
          <a:ext cx="3413204" cy="3413204"/>
        </a:xfrm>
        <a:custGeom>
          <a:avLst/>
          <a:gdLst/>
          <a:ahLst/>
          <a:cxnLst/>
          <a:rect l="0" t="0" r="0" b="0"/>
          <a:pathLst>
            <a:path>
              <a:moveTo>
                <a:pt x="3278791" y="1042740"/>
              </a:moveTo>
              <a:arcTo wR="1706602" hR="1706602" stAng="20226476" swAng="173919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D510DD-6C29-45A8-9D07-9E272CC1C9ED}">
      <dsp:nvSpPr>
        <dsp:cNvPr id="0" name=""/>
        <dsp:cNvSpPr/>
      </dsp:nvSpPr>
      <dsp:spPr>
        <a:xfrm>
          <a:off x="5201482" y="2441863"/>
          <a:ext cx="1115094" cy="7248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ts val="0"/>
            </a:spcAft>
          </a:pPr>
          <a:r>
            <a:rPr lang="en-US" sz="1100" kern="1200" dirty="0" smtClean="0"/>
            <a:t>Collaboration Coordination/</a:t>
          </a:r>
        </a:p>
        <a:p>
          <a:pPr lvl="0" algn="ctr" defTabSz="488950" rtl="0">
            <a:lnSpc>
              <a:spcPct val="90000"/>
            </a:lnSpc>
            <a:spcBef>
              <a:spcPct val="0"/>
            </a:spcBef>
            <a:spcAft>
              <a:spcPts val="0"/>
            </a:spcAft>
          </a:pPr>
          <a:r>
            <a:rPr lang="en-US" sz="1100" kern="1200" dirty="0" smtClean="0"/>
            <a:t>Coalition</a:t>
          </a:r>
        </a:p>
        <a:p>
          <a:pPr lvl="0" algn="ctr" defTabSz="488950" rtl="0">
            <a:lnSpc>
              <a:spcPct val="90000"/>
            </a:lnSpc>
            <a:spcBef>
              <a:spcPct val="0"/>
            </a:spcBef>
            <a:spcAft>
              <a:spcPts val="0"/>
            </a:spcAft>
          </a:pPr>
          <a:r>
            <a:rPr lang="en-US" sz="1100" kern="1200" dirty="0" smtClean="0"/>
            <a:t>Integration</a:t>
          </a:r>
          <a:endParaRPr lang="en-US" sz="1100" kern="1200" dirty="0"/>
        </a:p>
      </dsp:txBody>
      <dsp:txXfrm>
        <a:off x="5236864" y="2477245"/>
        <a:ext cx="1044330" cy="654047"/>
      </dsp:txXfrm>
    </dsp:sp>
    <dsp:sp modelId="{CD4081A0-85CB-4FEE-9E20-8AA7CB579242}">
      <dsp:nvSpPr>
        <dsp:cNvPr id="0" name=""/>
        <dsp:cNvSpPr/>
      </dsp:nvSpPr>
      <dsp:spPr>
        <a:xfrm>
          <a:off x="2573290" y="312805"/>
          <a:ext cx="3413204" cy="3413204"/>
        </a:xfrm>
        <a:custGeom>
          <a:avLst/>
          <a:gdLst/>
          <a:ahLst/>
          <a:cxnLst/>
          <a:rect l="0" t="0" r="0" b="0"/>
          <a:pathLst>
            <a:path>
              <a:moveTo>
                <a:pt x="2963651" y="2860863"/>
              </a:moveTo>
              <a:arcTo wR="1706602" hR="1706602" stAng="2553546" swAng="189520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21BAE25-A486-4528-B589-13DF940A2CE0}">
      <dsp:nvSpPr>
        <dsp:cNvPr id="0" name=""/>
        <dsp:cNvSpPr/>
      </dsp:nvSpPr>
      <dsp:spPr>
        <a:xfrm>
          <a:off x="3621905" y="3417250"/>
          <a:ext cx="1115094" cy="7248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ts val="0"/>
            </a:spcAft>
          </a:pPr>
          <a:r>
            <a:rPr lang="en-US" sz="1400" kern="1200" dirty="0" smtClean="0"/>
            <a:t>Business</a:t>
          </a:r>
        </a:p>
        <a:p>
          <a:pPr lvl="0" algn="ctr" defTabSz="622300" rtl="0">
            <a:lnSpc>
              <a:spcPct val="90000"/>
            </a:lnSpc>
            <a:spcBef>
              <a:spcPct val="0"/>
            </a:spcBef>
            <a:spcAft>
              <a:spcPts val="0"/>
            </a:spcAft>
          </a:pPr>
          <a:r>
            <a:rPr lang="en-US" sz="1400" kern="1200" dirty="0" smtClean="0"/>
            <a:t>Capacity &amp;</a:t>
          </a:r>
        </a:p>
        <a:p>
          <a:pPr lvl="0" algn="ctr" defTabSz="622300" rtl="0">
            <a:lnSpc>
              <a:spcPct val="90000"/>
            </a:lnSpc>
            <a:spcBef>
              <a:spcPct val="0"/>
            </a:spcBef>
            <a:spcAft>
              <a:spcPts val="0"/>
            </a:spcAft>
          </a:pPr>
          <a:r>
            <a:rPr lang="en-US" sz="1400" kern="1200" dirty="0" smtClean="0"/>
            <a:t>Acumen</a:t>
          </a:r>
          <a:endParaRPr lang="en-US" sz="1400" kern="1200" dirty="0"/>
        </a:p>
      </dsp:txBody>
      <dsp:txXfrm>
        <a:off x="3657287" y="3452632"/>
        <a:ext cx="1044330" cy="654047"/>
      </dsp:txXfrm>
    </dsp:sp>
    <dsp:sp modelId="{4DDEB035-3857-4163-9899-D5CDE7CDC307}">
      <dsp:nvSpPr>
        <dsp:cNvPr id="0" name=""/>
        <dsp:cNvSpPr/>
      </dsp:nvSpPr>
      <dsp:spPr>
        <a:xfrm>
          <a:off x="2300731" y="339184"/>
          <a:ext cx="3413204" cy="3413204"/>
        </a:xfrm>
        <a:custGeom>
          <a:avLst/>
          <a:gdLst/>
          <a:ahLst/>
          <a:cxnLst/>
          <a:rect l="0" t="0" r="0" b="0"/>
          <a:pathLst>
            <a:path>
              <a:moveTo>
                <a:pt x="1310904" y="3366697"/>
              </a:moveTo>
              <a:arcTo wR="1706602" hR="1706602" stAng="6204407" swAng="211809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743C602-6455-4D07-BCBD-B56CD7100011}">
      <dsp:nvSpPr>
        <dsp:cNvPr id="0" name=""/>
        <dsp:cNvSpPr/>
      </dsp:nvSpPr>
      <dsp:spPr>
        <a:xfrm>
          <a:off x="1941216" y="2439200"/>
          <a:ext cx="1115094" cy="7248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ts val="0"/>
            </a:spcAft>
          </a:pPr>
          <a:r>
            <a:rPr lang="en-US" sz="1400" kern="1200" dirty="0" smtClean="0"/>
            <a:t>Funding</a:t>
          </a:r>
        </a:p>
        <a:p>
          <a:pPr lvl="0" algn="ctr" defTabSz="622300" rtl="0">
            <a:lnSpc>
              <a:spcPct val="90000"/>
            </a:lnSpc>
            <a:spcBef>
              <a:spcPct val="0"/>
            </a:spcBef>
            <a:spcAft>
              <a:spcPts val="0"/>
            </a:spcAft>
          </a:pPr>
          <a:r>
            <a:rPr lang="en-US" sz="1400" kern="1200" dirty="0" smtClean="0"/>
            <a:t>Resource </a:t>
          </a:r>
        </a:p>
        <a:p>
          <a:pPr lvl="0" algn="ctr" defTabSz="622300" rtl="0">
            <a:lnSpc>
              <a:spcPct val="90000"/>
            </a:lnSpc>
            <a:spcBef>
              <a:spcPct val="0"/>
            </a:spcBef>
            <a:spcAft>
              <a:spcPts val="0"/>
            </a:spcAft>
          </a:pPr>
          <a:r>
            <a:rPr lang="en-US" sz="1400" kern="1200" dirty="0" smtClean="0"/>
            <a:t>Streams</a:t>
          </a:r>
          <a:endParaRPr lang="en-US" sz="1400" kern="1200" dirty="0"/>
        </a:p>
      </dsp:txBody>
      <dsp:txXfrm>
        <a:off x="1976598" y="2474582"/>
        <a:ext cx="1044330" cy="654047"/>
      </dsp:txXfrm>
    </dsp:sp>
    <dsp:sp modelId="{209227A0-DEE9-46E8-B4B6-A65416394259}">
      <dsp:nvSpPr>
        <dsp:cNvPr id="0" name=""/>
        <dsp:cNvSpPr/>
      </dsp:nvSpPr>
      <dsp:spPr>
        <a:xfrm>
          <a:off x="2363269" y="494687"/>
          <a:ext cx="3413204" cy="3413204"/>
        </a:xfrm>
        <a:custGeom>
          <a:avLst/>
          <a:gdLst/>
          <a:ahLst/>
          <a:cxnLst/>
          <a:rect l="0" t="0" r="0" b="0"/>
          <a:pathLst>
            <a:path>
              <a:moveTo>
                <a:pt x="15480" y="1935945"/>
              </a:moveTo>
              <a:arcTo wR="1706602" hR="1706602" stAng="10336614" swAng="172661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7F34823-0F83-4CCF-B2C5-145344B83179}">
      <dsp:nvSpPr>
        <dsp:cNvPr id="0" name=""/>
        <dsp:cNvSpPr/>
      </dsp:nvSpPr>
      <dsp:spPr>
        <a:xfrm>
          <a:off x="2079291" y="855327"/>
          <a:ext cx="1115094" cy="7248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ts val="0"/>
            </a:spcAft>
          </a:pPr>
          <a:r>
            <a:rPr lang="en-US" sz="1400" kern="1200" dirty="0" smtClean="0"/>
            <a:t>Performance</a:t>
          </a:r>
        </a:p>
        <a:p>
          <a:pPr lvl="0" algn="ctr" defTabSz="622300" rtl="0">
            <a:lnSpc>
              <a:spcPct val="90000"/>
            </a:lnSpc>
            <a:spcBef>
              <a:spcPct val="0"/>
            </a:spcBef>
            <a:spcAft>
              <a:spcPts val="0"/>
            </a:spcAft>
          </a:pPr>
          <a:r>
            <a:rPr lang="en-US" sz="1400" kern="1200" dirty="0" smtClean="0"/>
            <a:t>Evaluation</a:t>
          </a:r>
          <a:endParaRPr lang="en-US" sz="1400" kern="1200" dirty="0"/>
        </a:p>
      </dsp:txBody>
      <dsp:txXfrm>
        <a:off x="2114673" y="890709"/>
        <a:ext cx="1044330" cy="654047"/>
      </dsp:txXfrm>
    </dsp:sp>
    <dsp:sp modelId="{DE442F99-B5D3-4310-B405-8549115F6606}">
      <dsp:nvSpPr>
        <dsp:cNvPr id="0" name=""/>
        <dsp:cNvSpPr/>
      </dsp:nvSpPr>
      <dsp:spPr>
        <a:xfrm>
          <a:off x="2408197" y="364432"/>
          <a:ext cx="3413204" cy="3413204"/>
        </a:xfrm>
        <a:custGeom>
          <a:avLst/>
          <a:gdLst/>
          <a:ahLst/>
          <a:cxnLst/>
          <a:rect l="0" t="0" r="0" b="0"/>
          <a:pathLst>
            <a:path>
              <a:moveTo>
                <a:pt x="514254" y="485619"/>
              </a:moveTo>
              <a:arcTo wR="1706602" hR="1706602" stAng="13540788" swAng="14999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0FDCD-BD17-4E8B-A80E-8E77736290ED}">
      <dsp:nvSpPr>
        <dsp:cNvPr id="0" name=""/>
        <dsp:cNvSpPr/>
      </dsp:nvSpPr>
      <dsp:spPr>
        <a:xfrm rot="5400000">
          <a:off x="5239623" y="-2266685"/>
          <a:ext cx="723291" cy="525666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State Units on Aging, Area Agencies on Aging, Local Nutrition Service Providers</a:t>
          </a:r>
          <a:endParaRPr lang="en-US" sz="1200" kern="1200" dirty="0"/>
        </a:p>
        <a:p>
          <a:pPr marL="114300" lvl="1" indent="-114300" algn="l" defTabSz="533400">
            <a:lnSpc>
              <a:spcPct val="90000"/>
            </a:lnSpc>
            <a:spcBef>
              <a:spcPct val="0"/>
            </a:spcBef>
            <a:spcAft>
              <a:spcPct val="15000"/>
            </a:spcAft>
            <a:buChar char="••"/>
          </a:pPr>
          <a:r>
            <a:rPr lang="en-US" sz="1200" kern="1200" dirty="0" smtClean="0"/>
            <a:t>Part of a comprehensive  &amp; coordinated  home and community based service system</a:t>
          </a:r>
          <a:endParaRPr lang="en-US" sz="1200" kern="1200" dirty="0"/>
        </a:p>
      </dsp:txBody>
      <dsp:txXfrm rot="-5400000">
        <a:off x="2972938" y="35308"/>
        <a:ext cx="5221354" cy="652675"/>
      </dsp:txXfrm>
    </dsp:sp>
    <dsp:sp modelId="{0A482342-8781-4DDC-AB43-6F7D5D4DB5FD}">
      <dsp:nvSpPr>
        <dsp:cNvPr id="0" name=""/>
        <dsp:cNvSpPr/>
      </dsp:nvSpPr>
      <dsp:spPr>
        <a:xfrm>
          <a:off x="0" y="60883"/>
          <a:ext cx="2956872" cy="6033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bg1"/>
              </a:solidFill>
            </a:rPr>
            <a:t>Older Americans Act Service System</a:t>
          </a:r>
          <a:endParaRPr lang="en-US" sz="1700" b="1" kern="1200" dirty="0">
            <a:solidFill>
              <a:schemeClr val="bg1"/>
            </a:solidFill>
          </a:endParaRPr>
        </a:p>
      </dsp:txBody>
      <dsp:txXfrm>
        <a:off x="29451" y="90334"/>
        <a:ext cx="2897970" cy="544412"/>
      </dsp:txXfrm>
    </dsp:sp>
    <dsp:sp modelId="{DBEC786F-C8B5-4ED4-BC0D-F538FF415352}">
      <dsp:nvSpPr>
        <dsp:cNvPr id="0" name=""/>
        <dsp:cNvSpPr/>
      </dsp:nvSpPr>
      <dsp:spPr>
        <a:xfrm rot="5400000">
          <a:off x="5354802" y="-1577461"/>
          <a:ext cx="482651"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Medicaid Waiver Programs, Managed Care Organizations</a:t>
          </a:r>
          <a:endParaRPr lang="en-US" sz="1200" kern="1200" dirty="0"/>
        </a:p>
        <a:p>
          <a:pPr marL="114300" lvl="1" indent="-114300" algn="l" defTabSz="533400">
            <a:lnSpc>
              <a:spcPct val="90000"/>
            </a:lnSpc>
            <a:spcBef>
              <a:spcPct val="0"/>
            </a:spcBef>
            <a:spcAft>
              <a:spcPct val="15000"/>
            </a:spcAft>
            <a:buChar char="••"/>
          </a:pPr>
          <a:r>
            <a:rPr lang="en-US" sz="1200" kern="1200" dirty="0" smtClean="0"/>
            <a:t>State/county funded systems &amp; services</a:t>
          </a:r>
          <a:endParaRPr lang="en-US" sz="1200" kern="1200" dirty="0"/>
        </a:p>
      </dsp:txBody>
      <dsp:txXfrm rot="-5400000">
        <a:off x="2962656" y="838246"/>
        <a:ext cx="5243383" cy="435529"/>
      </dsp:txXfrm>
    </dsp:sp>
    <dsp:sp modelId="{D45B4DC2-2F23-4A6D-84DD-8FD2D6AC4396}">
      <dsp:nvSpPr>
        <dsp:cNvPr id="0" name=""/>
        <dsp:cNvSpPr/>
      </dsp:nvSpPr>
      <dsp:spPr>
        <a:xfrm>
          <a:off x="0" y="754352"/>
          <a:ext cx="2962656" cy="6033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bg1"/>
              </a:solidFill>
            </a:rPr>
            <a:t>Home &amp; Community Based Service System</a:t>
          </a:r>
          <a:endParaRPr lang="en-US" sz="1700" b="1" kern="1200" dirty="0">
            <a:solidFill>
              <a:schemeClr val="bg1"/>
            </a:solidFill>
          </a:endParaRPr>
        </a:p>
      </dsp:txBody>
      <dsp:txXfrm>
        <a:off x="29451" y="783803"/>
        <a:ext cx="2903754" cy="544412"/>
      </dsp:txXfrm>
    </dsp:sp>
    <dsp:sp modelId="{71FA66C0-0FD0-42AE-9FD2-A3B2DBEDCA94}">
      <dsp:nvSpPr>
        <dsp:cNvPr id="0" name=""/>
        <dsp:cNvSpPr/>
      </dsp:nvSpPr>
      <dsp:spPr>
        <a:xfrm rot="5400000">
          <a:off x="5354802" y="-943981"/>
          <a:ext cx="482651"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State/county/city health departments</a:t>
          </a:r>
          <a:endParaRPr lang="en-US" sz="1200" kern="1200" dirty="0"/>
        </a:p>
        <a:p>
          <a:pPr marL="114300" lvl="1" indent="-114300" algn="l" defTabSz="533400">
            <a:lnSpc>
              <a:spcPct val="90000"/>
            </a:lnSpc>
            <a:spcBef>
              <a:spcPct val="0"/>
            </a:spcBef>
            <a:spcAft>
              <a:spcPct val="15000"/>
            </a:spcAft>
            <a:buChar char="••"/>
          </a:pPr>
          <a:r>
            <a:rPr lang="en-US" sz="1200" kern="1200" dirty="0" smtClean="0"/>
            <a:t>Chronic disease self management programs, BRFSS</a:t>
          </a:r>
          <a:endParaRPr lang="en-US" sz="1200" kern="1200" dirty="0"/>
        </a:p>
        <a:p>
          <a:pPr marL="114300" lvl="1" indent="-114300" algn="l" defTabSz="533400">
            <a:lnSpc>
              <a:spcPct val="90000"/>
            </a:lnSpc>
            <a:spcBef>
              <a:spcPct val="0"/>
            </a:spcBef>
            <a:spcAft>
              <a:spcPct val="15000"/>
            </a:spcAft>
            <a:buChar char="••"/>
          </a:pPr>
          <a:r>
            <a:rPr lang="en-US" sz="1200" kern="1200" dirty="0" smtClean="0"/>
            <a:t>Food safety &amp; sanitation, nutrition &amp; health education</a:t>
          </a:r>
          <a:endParaRPr lang="en-US" sz="1200" kern="1200" dirty="0"/>
        </a:p>
      </dsp:txBody>
      <dsp:txXfrm rot="-5400000">
        <a:off x="2962656" y="1471726"/>
        <a:ext cx="5243383" cy="435529"/>
      </dsp:txXfrm>
    </dsp:sp>
    <dsp:sp modelId="{0222CC3C-9E29-4152-9A51-6B890819A647}">
      <dsp:nvSpPr>
        <dsp:cNvPr id="0" name=""/>
        <dsp:cNvSpPr/>
      </dsp:nvSpPr>
      <dsp:spPr>
        <a:xfrm>
          <a:off x="0" y="1387832"/>
          <a:ext cx="2962656" cy="6033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bg1"/>
              </a:solidFill>
            </a:rPr>
            <a:t>Public Health System</a:t>
          </a:r>
          <a:endParaRPr lang="en-US" sz="1700" b="1" kern="1200" dirty="0">
            <a:solidFill>
              <a:schemeClr val="bg1"/>
            </a:solidFill>
          </a:endParaRPr>
        </a:p>
      </dsp:txBody>
      <dsp:txXfrm>
        <a:off x="29451" y="1417283"/>
        <a:ext cx="2903754" cy="544412"/>
      </dsp:txXfrm>
    </dsp:sp>
    <dsp:sp modelId="{5D554805-C548-41F6-9FF2-89D407D03CAA}">
      <dsp:nvSpPr>
        <dsp:cNvPr id="0" name=""/>
        <dsp:cNvSpPr/>
      </dsp:nvSpPr>
      <dsp:spPr>
        <a:xfrm rot="5400000">
          <a:off x="5354802" y="-310501"/>
          <a:ext cx="482651"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Direct Health Care system, physicians, hospitals, nursing homes, rehabilitation centers ,</a:t>
          </a:r>
          <a:endParaRPr lang="en-US" sz="1200" kern="1200" dirty="0"/>
        </a:p>
        <a:p>
          <a:pPr marL="114300" lvl="1" indent="-114300" algn="l" defTabSz="533400">
            <a:lnSpc>
              <a:spcPct val="90000"/>
            </a:lnSpc>
            <a:spcBef>
              <a:spcPct val="0"/>
            </a:spcBef>
            <a:spcAft>
              <a:spcPct val="15000"/>
            </a:spcAft>
            <a:buChar char="••"/>
          </a:pPr>
          <a:r>
            <a:rPr lang="en-US" sz="1200" kern="1200" dirty="0" smtClean="0"/>
            <a:t>Transition care, Medical Nutrition Therapy</a:t>
          </a:r>
          <a:endParaRPr lang="en-US" sz="1200" kern="1200" dirty="0"/>
        </a:p>
      </dsp:txBody>
      <dsp:txXfrm rot="-5400000">
        <a:off x="2962656" y="2105206"/>
        <a:ext cx="5243383" cy="435529"/>
      </dsp:txXfrm>
    </dsp:sp>
    <dsp:sp modelId="{D8CFA583-ACC1-4B0D-A15B-8737537C3A6F}">
      <dsp:nvSpPr>
        <dsp:cNvPr id="0" name=""/>
        <dsp:cNvSpPr/>
      </dsp:nvSpPr>
      <dsp:spPr>
        <a:xfrm>
          <a:off x="0" y="2021313"/>
          <a:ext cx="2962656" cy="6033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bg1"/>
              </a:solidFill>
            </a:rPr>
            <a:t>Health Care System</a:t>
          </a:r>
          <a:endParaRPr lang="en-US" sz="1700" b="1" kern="1200" dirty="0">
            <a:solidFill>
              <a:schemeClr val="bg1"/>
            </a:solidFill>
          </a:endParaRPr>
        </a:p>
      </dsp:txBody>
      <dsp:txXfrm>
        <a:off x="29451" y="2050764"/>
        <a:ext cx="2903754" cy="544412"/>
      </dsp:txXfrm>
    </dsp:sp>
    <dsp:sp modelId="{77D014B3-E35A-408F-AA62-3CC6D740CAB2}">
      <dsp:nvSpPr>
        <dsp:cNvPr id="0" name=""/>
        <dsp:cNvSpPr/>
      </dsp:nvSpPr>
      <dsp:spPr>
        <a:xfrm rot="5400000">
          <a:off x="5354802" y="322978"/>
          <a:ext cx="482651"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SNAP, SNAP-ED, TEFAP, CSFP, CACFP, SFMNP</a:t>
          </a:r>
          <a:endParaRPr lang="en-US" sz="1200" kern="1200" dirty="0"/>
        </a:p>
        <a:p>
          <a:pPr marL="114300" lvl="1" indent="-114300" algn="l" defTabSz="533400">
            <a:lnSpc>
              <a:spcPct val="90000"/>
            </a:lnSpc>
            <a:spcBef>
              <a:spcPct val="0"/>
            </a:spcBef>
            <a:spcAft>
              <a:spcPct val="15000"/>
            </a:spcAft>
            <a:buChar char="••"/>
          </a:pPr>
          <a:r>
            <a:rPr lang="en-US" sz="1200" kern="1200" dirty="0" smtClean="0"/>
            <a:t>Food stamps, food banks/pantries, soup kitchens, community gardens</a:t>
          </a:r>
          <a:endParaRPr lang="en-US" sz="1200" kern="1200" dirty="0"/>
        </a:p>
      </dsp:txBody>
      <dsp:txXfrm rot="-5400000">
        <a:off x="2962656" y="2738686"/>
        <a:ext cx="5243383" cy="435529"/>
      </dsp:txXfrm>
    </dsp:sp>
    <dsp:sp modelId="{8F2E81B7-8AE3-493C-AA22-BF14D3CBB06B}">
      <dsp:nvSpPr>
        <dsp:cNvPr id="0" name=""/>
        <dsp:cNvSpPr/>
      </dsp:nvSpPr>
      <dsp:spPr>
        <a:xfrm>
          <a:off x="0" y="2654793"/>
          <a:ext cx="2962656" cy="6033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bg1"/>
              </a:solidFill>
            </a:rPr>
            <a:t>Food Assistance System, Programs Funded by USDA</a:t>
          </a:r>
          <a:endParaRPr lang="en-US" sz="1700" b="1" kern="1200" dirty="0">
            <a:solidFill>
              <a:schemeClr val="bg1"/>
            </a:solidFill>
          </a:endParaRPr>
        </a:p>
      </dsp:txBody>
      <dsp:txXfrm>
        <a:off x="29451" y="2684244"/>
        <a:ext cx="2903754" cy="544412"/>
      </dsp:txXfrm>
    </dsp:sp>
    <dsp:sp modelId="{294157E8-F23E-4290-BE42-E2B2436C9EA8}">
      <dsp:nvSpPr>
        <dsp:cNvPr id="0" name=""/>
        <dsp:cNvSpPr/>
      </dsp:nvSpPr>
      <dsp:spPr>
        <a:xfrm rot="5400000">
          <a:off x="5354802" y="956458"/>
          <a:ext cx="482651"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Fee for Service based on fair market value</a:t>
          </a:r>
          <a:endParaRPr lang="en-US" sz="1200" kern="1200" dirty="0"/>
        </a:p>
        <a:p>
          <a:pPr marL="114300" lvl="1" indent="-114300" algn="l" defTabSz="533400">
            <a:lnSpc>
              <a:spcPct val="90000"/>
            </a:lnSpc>
            <a:spcBef>
              <a:spcPct val="0"/>
            </a:spcBef>
            <a:spcAft>
              <a:spcPct val="15000"/>
            </a:spcAft>
            <a:buChar char="••"/>
          </a:pPr>
          <a:r>
            <a:rPr lang="en-US" sz="1200" kern="1200" dirty="0" smtClean="0"/>
            <a:t>Insurance companies, managed care companies</a:t>
          </a:r>
          <a:endParaRPr lang="en-US" sz="1200" kern="1200" dirty="0"/>
        </a:p>
        <a:p>
          <a:pPr marL="114300" lvl="1" indent="-114300" algn="l" defTabSz="533400">
            <a:lnSpc>
              <a:spcPct val="90000"/>
            </a:lnSpc>
            <a:spcBef>
              <a:spcPct val="0"/>
            </a:spcBef>
            <a:spcAft>
              <a:spcPct val="15000"/>
            </a:spcAft>
            <a:buChar char="••"/>
          </a:pPr>
          <a:r>
            <a:rPr lang="en-US" sz="1200" kern="1200" dirty="0" smtClean="0"/>
            <a:t>Private case management</a:t>
          </a:r>
          <a:endParaRPr lang="en-US" sz="1200" kern="1200" dirty="0"/>
        </a:p>
      </dsp:txBody>
      <dsp:txXfrm rot="-5400000">
        <a:off x="2962656" y="3372166"/>
        <a:ext cx="5243383" cy="435529"/>
      </dsp:txXfrm>
    </dsp:sp>
    <dsp:sp modelId="{3C8270AF-4770-4AA1-B4E8-9F23D38BAA41}">
      <dsp:nvSpPr>
        <dsp:cNvPr id="0" name=""/>
        <dsp:cNvSpPr/>
      </dsp:nvSpPr>
      <dsp:spPr>
        <a:xfrm>
          <a:off x="0" y="3288273"/>
          <a:ext cx="2962656" cy="6033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Private Pay Systems</a:t>
          </a:r>
          <a:endParaRPr lang="en-US" sz="1800" b="1" kern="1200" dirty="0">
            <a:solidFill>
              <a:schemeClr val="bg1"/>
            </a:solidFill>
          </a:endParaRPr>
        </a:p>
      </dsp:txBody>
      <dsp:txXfrm>
        <a:off x="29451" y="3317724"/>
        <a:ext cx="2903754" cy="544412"/>
      </dsp:txXfrm>
    </dsp:sp>
    <dsp:sp modelId="{F6193E15-9800-4DB8-9412-95B61F8A81CE}">
      <dsp:nvSpPr>
        <dsp:cNvPr id="0" name=""/>
        <dsp:cNvSpPr/>
      </dsp:nvSpPr>
      <dsp:spPr>
        <a:xfrm rot="5400000">
          <a:off x="5354802" y="1589938"/>
          <a:ext cx="482651"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solidFill>
                <a:schemeClr val="tx1"/>
              </a:solidFill>
            </a:rPr>
            <a:t>Restaurants, carryout, fast food, healthy fast food</a:t>
          </a:r>
          <a:endParaRPr lang="en-US" sz="1200" kern="1200" dirty="0">
            <a:solidFill>
              <a:schemeClr val="tx1"/>
            </a:solidFill>
          </a:endParaRPr>
        </a:p>
        <a:p>
          <a:pPr marL="114300" lvl="1" indent="-114300" algn="l" defTabSz="533400">
            <a:lnSpc>
              <a:spcPct val="90000"/>
            </a:lnSpc>
            <a:spcBef>
              <a:spcPct val="0"/>
            </a:spcBef>
            <a:spcAft>
              <a:spcPct val="15000"/>
            </a:spcAft>
            <a:buChar char="••"/>
          </a:pPr>
          <a:r>
            <a:rPr lang="en-US" sz="1200" kern="1200" dirty="0" smtClean="0">
              <a:solidFill>
                <a:schemeClr val="tx1"/>
              </a:solidFill>
            </a:rPr>
            <a:t>Frozen /other packaged meals, grocery stores, home delivery by post</a:t>
          </a:r>
          <a:endParaRPr lang="en-US" sz="1200" kern="1200" dirty="0">
            <a:solidFill>
              <a:schemeClr val="tx1"/>
            </a:solidFill>
          </a:endParaRPr>
        </a:p>
      </dsp:txBody>
      <dsp:txXfrm rot="-5400000">
        <a:off x="2962656" y="4005646"/>
        <a:ext cx="5243383" cy="435529"/>
      </dsp:txXfrm>
    </dsp:sp>
    <dsp:sp modelId="{73A1FACB-27B6-41A8-85E8-05C31B6322B1}">
      <dsp:nvSpPr>
        <dsp:cNvPr id="0" name=""/>
        <dsp:cNvSpPr/>
      </dsp:nvSpPr>
      <dsp:spPr>
        <a:xfrm>
          <a:off x="0" y="3921753"/>
          <a:ext cx="2962656" cy="6033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Private Industry</a:t>
          </a:r>
          <a:endParaRPr lang="en-US" sz="1800" b="1" kern="1200" dirty="0">
            <a:solidFill>
              <a:schemeClr val="bg1"/>
            </a:solidFill>
          </a:endParaRPr>
        </a:p>
      </dsp:txBody>
      <dsp:txXfrm>
        <a:off x="29451" y="3951204"/>
        <a:ext cx="2903754" cy="544412"/>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drawing1.xml><?xml version="1.0" encoding="utf-8"?>
<c:userShapes xmlns:c="http://schemas.openxmlformats.org/drawingml/2006/chart">
  <cdr:relSizeAnchor xmlns:cdr="http://schemas.openxmlformats.org/drawingml/2006/chartDrawing">
    <cdr:from>
      <cdr:x>0.26667</cdr:x>
      <cdr:y>0.41667</cdr:y>
    </cdr:from>
    <cdr:to>
      <cdr:x>0.68334</cdr:x>
      <cdr:y>0.50001</cdr:y>
    </cdr:to>
    <cdr:sp macro="" textlink="">
      <cdr:nvSpPr>
        <cdr:cNvPr id="2" name="TextBox 1"/>
        <cdr:cNvSpPr txBox="1">
          <a:spLocks xmlns:a="http://schemas.openxmlformats.org/drawingml/2006/main" noChangeArrowheads="1"/>
        </cdr:cNvSpPr>
      </cdr:nvSpPr>
      <cdr:spPr bwMode="auto">
        <a:xfrm xmlns:a="http://schemas.openxmlformats.org/drawingml/2006/main">
          <a:off x="1219200" y="1143000"/>
          <a:ext cx="1905015" cy="22861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lstStyle xmlns:a="http://schemas.openxmlformats.org/drawingml/2006/main">
          <a:defPPr>
            <a:defRPr lang="en-US"/>
          </a:defPPr>
          <a:lvl1pPr algn="l" rtl="0" fontAlgn="base">
            <a:spcBef>
              <a:spcPct val="0"/>
            </a:spcBef>
            <a:spcAft>
              <a:spcPct val="0"/>
            </a:spcAft>
            <a:defRPr sz="2400" kern="1200">
              <a:solidFill>
                <a:sysClr val="windowText" lastClr="000000"/>
              </a:solidFill>
              <a:latin typeface="Times New Roman" pitchFamily="18" charset="0"/>
            </a:defRPr>
          </a:lvl1pPr>
          <a:lvl2pPr marL="457200" algn="l" rtl="0" fontAlgn="base">
            <a:spcBef>
              <a:spcPct val="0"/>
            </a:spcBef>
            <a:spcAft>
              <a:spcPct val="0"/>
            </a:spcAft>
            <a:defRPr sz="2400" kern="1200">
              <a:solidFill>
                <a:sysClr val="windowText" lastClr="000000"/>
              </a:solidFill>
              <a:latin typeface="Times New Roman" pitchFamily="18" charset="0"/>
            </a:defRPr>
          </a:lvl2pPr>
          <a:lvl3pPr marL="914400" algn="l" rtl="0" fontAlgn="base">
            <a:spcBef>
              <a:spcPct val="0"/>
            </a:spcBef>
            <a:spcAft>
              <a:spcPct val="0"/>
            </a:spcAft>
            <a:defRPr sz="2400" kern="1200">
              <a:solidFill>
                <a:sysClr val="windowText" lastClr="000000"/>
              </a:solidFill>
              <a:latin typeface="Times New Roman" pitchFamily="18" charset="0"/>
            </a:defRPr>
          </a:lvl3pPr>
          <a:lvl4pPr marL="1371600" algn="l" rtl="0" fontAlgn="base">
            <a:spcBef>
              <a:spcPct val="0"/>
            </a:spcBef>
            <a:spcAft>
              <a:spcPct val="0"/>
            </a:spcAft>
            <a:defRPr sz="2400" kern="1200">
              <a:solidFill>
                <a:sysClr val="windowText" lastClr="000000"/>
              </a:solidFill>
              <a:latin typeface="Times New Roman" pitchFamily="18" charset="0"/>
            </a:defRPr>
          </a:lvl4pPr>
          <a:lvl5pPr marL="1828800" algn="l" rtl="0" fontAlgn="base">
            <a:spcBef>
              <a:spcPct val="0"/>
            </a:spcBef>
            <a:spcAft>
              <a:spcPct val="0"/>
            </a:spcAft>
            <a:defRPr sz="2400" kern="1200">
              <a:solidFill>
                <a:sysClr val="windowText" lastClr="000000"/>
              </a:solidFill>
              <a:latin typeface="Times New Roman" pitchFamily="18" charset="0"/>
            </a:defRPr>
          </a:lvl5pPr>
          <a:lvl6pPr marL="2286000" algn="l" defTabSz="914400" rtl="0" eaLnBrk="1" latinLnBrk="0" hangingPunct="1">
            <a:defRPr sz="2400" kern="1200">
              <a:solidFill>
                <a:sysClr val="windowText" lastClr="000000"/>
              </a:solidFill>
              <a:latin typeface="Times New Roman" pitchFamily="18" charset="0"/>
            </a:defRPr>
          </a:lvl6pPr>
          <a:lvl7pPr marL="2743200" algn="l" defTabSz="914400" rtl="0" eaLnBrk="1" latinLnBrk="0" hangingPunct="1">
            <a:defRPr sz="2400" kern="1200">
              <a:solidFill>
                <a:sysClr val="windowText" lastClr="000000"/>
              </a:solidFill>
              <a:latin typeface="Times New Roman" pitchFamily="18" charset="0"/>
            </a:defRPr>
          </a:lvl7pPr>
          <a:lvl8pPr marL="3200400" algn="l" defTabSz="914400" rtl="0" eaLnBrk="1" latinLnBrk="0" hangingPunct="1">
            <a:defRPr sz="2400" kern="1200">
              <a:solidFill>
                <a:sysClr val="windowText" lastClr="000000"/>
              </a:solidFill>
              <a:latin typeface="Times New Roman" pitchFamily="18" charset="0"/>
            </a:defRPr>
          </a:lvl8pPr>
          <a:lvl9pPr marL="3657600" algn="l" defTabSz="914400" rtl="0" eaLnBrk="1" latinLnBrk="0" hangingPunct="1">
            <a:defRPr sz="2400" kern="1200">
              <a:solidFill>
                <a:sysClr val="windowText" lastClr="000000"/>
              </a:solidFill>
              <a:latin typeface="Times New Roman" pitchFamily="18" charset="0"/>
            </a:defRPr>
          </a:lvl9pPr>
        </a:lstStyle>
        <a:p xmlns:a="http://schemas.openxmlformats.org/drawingml/2006/main">
          <a:pPr>
            <a:defRPr/>
          </a:pPr>
          <a:r>
            <a:rPr lang="en-US" sz="2000" b="1" dirty="0" smtClean="0">
              <a:latin typeface="Calibri"/>
            </a:rPr>
            <a:t>57% </a:t>
          </a:r>
        </a:p>
        <a:p xmlns:a="http://schemas.openxmlformats.org/drawingml/2006/main">
          <a:pPr>
            <a:defRPr/>
          </a:pPr>
          <a:r>
            <a:rPr lang="en-US" sz="2000" b="1" dirty="0" smtClean="0">
              <a:latin typeface="Calibri"/>
            </a:rPr>
            <a:t>Leveraged Funds</a:t>
          </a:r>
          <a:endParaRPr lang="en-US" sz="2000" b="1" dirty="0">
            <a:latin typeface="Calibri"/>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0.70761</cdr:x>
      <cdr:y>0.39394</cdr:y>
    </cdr:from>
    <cdr:to>
      <cdr:x>0.9269</cdr:x>
      <cdr:y>0.55005</cdr:y>
    </cdr:to>
    <cdr:sp macro="" textlink="">
      <cdr:nvSpPr>
        <cdr:cNvPr id="2" name="TextBox 1"/>
        <cdr:cNvSpPr txBox="1"/>
      </cdr:nvSpPr>
      <cdr:spPr>
        <a:xfrm xmlns:a="http://schemas.openxmlformats.org/drawingml/2006/main">
          <a:off x="2212975" y="990600"/>
          <a:ext cx="685800" cy="392546"/>
        </a:xfrm>
        <a:prstGeom xmlns:a="http://schemas.openxmlformats.org/drawingml/2006/main" prst="rect">
          <a:avLst/>
        </a:prstGeom>
        <a:ln xmlns:a="http://schemas.openxmlformats.org/drawingml/2006/main">
          <a:solidFill>
            <a:sysClr val="windowText" lastClr="000000"/>
          </a:solidFill>
        </a:ln>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smtClean="0">
              <a:latin typeface="Arial Rounded MT Bold" pitchFamily="34" charset="0"/>
            </a:rPr>
            <a:t>23</a:t>
          </a:r>
          <a:r>
            <a:rPr lang="en-US" sz="1800" b="1" dirty="0" smtClean="0">
              <a:solidFill>
                <a:sysClr val="windowText" lastClr="000000"/>
              </a:solidFill>
              <a:latin typeface="Arial Rounded MT Bold" pitchFamily="34" charset="0"/>
            </a:rPr>
            <a:t>%</a:t>
          </a:r>
          <a:endParaRPr lang="en-US" sz="1800" b="1" dirty="0">
            <a:solidFill>
              <a:sysClr val="windowText" lastClr="000000"/>
            </a:solidFill>
            <a:latin typeface="Arial Rounded MT Bold" pitchFamily="34" charset="0"/>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0.72222</cdr:x>
      <cdr:y>0.39394</cdr:y>
    </cdr:from>
    <cdr:to>
      <cdr:x>0.97222</cdr:x>
      <cdr:y>0.54545</cdr:y>
    </cdr:to>
    <cdr:sp macro="" textlink="">
      <cdr:nvSpPr>
        <cdr:cNvPr id="2" name="TextBox 1"/>
        <cdr:cNvSpPr txBox="1"/>
      </cdr:nvSpPr>
      <cdr:spPr>
        <a:xfrm xmlns:a="http://schemas.openxmlformats.org/drawingml/2006/main">
          <a:off x="1981200" y="990600"/>
          <a:ext cx="685800" cy="381000"/>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chemeClr val="tx1"/>
              </a:solidFill>
              <a:latin typeface="Arial Rounded MT Bold" pitchFamily="34" charset="0"/>
            </a:rPr>
            <a:t>63%</a:t>
          </a:r>
          <a:endParaRPr lang="en-US" sz="1800" b="1" dirty="0">
            <a:solidFill>
              <a:schemeClr val="tx1"/>
            </a:solidFill>
            <a:latin typeface="Arial Rounded MT Bold" pitchFamily="34" charset="0"/>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0.70833</cdr:x>
      <cdr:y>0.39394</cdr:y>
    </cdr:from>
    <cdr:to>
      <cdr:x>0.95833</cdr:x>
      <cdr:y>0.54545</cdr:y>
    </cdr:to>
    <cdr:sp macro="" textlink="">
      <cdr:nvSpPr>
        <cdr:cNvPr id="2" name="TextBox 1"/>
        <cdr:cNvSpPr txBox="1"/>
      </cdr:nvSpPr>
      <cdr:spPr>
        <a:xfrm xmlns:a="http://schemas.openxmlformats.org/drawingml/2006/main">
          <a:off x="1943100" y="990600"/>
          <a:ext cx="685788" cy="380991"/>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chemeClr val="tx1"/>
              </a:solidFill>
              <a:latin typeface="Arial Rounded MT Bold" pitchFamily="34" charset="0"/>
            </a:rPr>
            <a:t>61%</a:t>
          </a:r>
          <a:endParaRPr lang="en-US" sz="1800" b="1" dirty="0">
            <a:solidFill>
              <a:schemeClr val="tx1"/>
            </a:solidFill>
            <a:latin typeface="Arial Rounded MT Bold" pitchFamily="34" charset="0"/>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0.70761</cdr:x>
      <cdr:y>0.42424</cdr:y>
    </cdr:from>
    <cdr:to>
      <cdr:x>0.9269</cdr:x>
      <cdr:y>0.58035</cdr:y>
    </cdr:to>
    <cdr:sp macro="" textlink="">
      <cdr:nvSpPr>
        <cdr:cNvPr id="2" name="TextBox 1"/>
        <cdr:cNvSpPr txBox="1"/>
      </cdr:nvSpPr>
      <cdr:spPr>
        <a:xfrm xmlns:a="http://schemas.openxmlformats.org/drawingml/2006/main">
          <a:off x="2212975" y="1066801"/>
          <a:ext cx="685802" cy="392554"/>
        </a:xfrm>
        <a:prstGeom xmlns:a="http://schemas.openxmlformats.org/drawingml/2006/main" prst="rect">
          <a:avLst/>
        </a:prstGeom>
        <a:ln xmlns:a="http://schemas.openxmlformats.org/drawingml/2006/main">
          <a:solidFill>
            <a:sysClr val="windowText" lastClr="000000"/>
          </a:solidFill>
        </a:ln>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smtClean="0">
              <a:latin typeface="Arial Rounded MT Bold" pitchFamily="34" charset="0"/>
            </a:rPr>
            <a:t>36</a:t>
          </a:r>
          <a:r>
            <a:rPr lang="en-US" sz="1800" b="1" dirty="0" smtClean="0">
              <a:solidFill>
                <a:sysClr val="windowText" lastClr="000000"/>
              </a:solidFill>
              <a:latin typeface="Arial Rounded MT Bold" pitchFamily="34" charset="0"/>
            </a:rPr>
            <a:t>%</a:t>
          </a:r>
          <a:endParaRPr lang="en-US" sz="1800" b="1" dirty="0">
            <a:solidFill>
              <a:sysClr val="windowText" lastClr="000000"/>
            </a:solidFill>
            <a:latin typeface="Arial Rounded MT Bold"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0.24691</cdr:x>
      <cdr:y>0.41346</cdr:y>
    </cdr:from>
    <cdr:to>
      <cdr:x>0.49817</cdr:x>
      <cdr:y>0.63384</cdr:y>
    </cdr:to>
    <cdr:sp macro="" textlink="">
      <cdr:nvSpPr>
        <cdr:cNvPr id="2" name="TextBox 1"/>
        <cdr:cNvSpPr txBox="1"/>
      </cdr:nvSpPr>
      <cdr:spPr>
        <a:xfrm xmlns:a="http://schemas.openxmlformats.org/drawingml/2006/main">
          <a:off x="1016000" y="1092200"/>
          <a:ext cx="1033885" cy="5821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smtClean="0">
              <a:solidFill>
                <a:schemeClr val="bg1"/>
              </a:solidFill>
            </a:rPr>
            <a:t>40% Congregate</a:t>
          </a:r>
          <a:endParaRPr lang="en-US" sz="1400" b="1" dirty="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0.68056</cdr:x>
      <cdr:y>0.33333</cdr:y>
    </cdr:from>
    <cdr:to>
      <cdr:x>0.94444</cdr:x>
      <cdr:y>0.48485</cdr:y>
    </cdr:to>
    <cdr:sp macro="" textlink="">
      <cdr:nvSpPr>
        <cdr:cNvPr id="2" name="TextBox 1"/>
        <cdr:cNvSpPr txBox="1"/>
      </cdr:nvSpPr>
      <cdr:spPr>
        <a:xfrm xmlns:a="http://schemas.openxmlformats.org/drawingml/2006/main">
          <a:off x="1866900" y="838200"/>
          <a:ext cx="723897" cy="381001"/>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chemeClr val="tx1"/>
              </a:solidFill>
              <a:latin typeface="Arial Rounded MT Bold" pitchFamily="34" charset="0"/>
            </a:rPr>
            <a:t>17%</a:t>
          </a:r>
          <a:endParaRPr lang="en-US" sz="1800" b="1" dirty="0">
            <a:solidFill>
              <a:schemeClr val="tx1"/>
            </a:solidFill>
            <a:latin typeface="Arial Rounded MT Bold"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0.69444</cdr:x>
      <cdr:y>0.36364</cdr:y>
    </cdr:from>
    <cdr:to>
      <cdr:x>0.94444</cdr:x>
      <cdr:y>0.51515</cdr:y>
    </cdr:to>
    <cdr:sp macro="" textlink="">
      <cdr:nvSpPr>
        <cdr:cNvPr id="3" name="TextBox 2"/>
        <cdr:cNvSpPr txBox="1"/>
      </cdr:nvSpPr>
      <cdr:spPr>
        <a:xfrm xmlns:a="http://schemas.openxmlformats.org/drawingml/2006/main">
          <a:off x="1905000" y="914400"/>
          <a:ext cx="685800" cy="381000"/>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US" sz="1800" b="1" dirty="0" smtClean="0">
              <a:latin typeface="Arial Rounded MT Bold" pitchFamily="34" charset="0"/>
            </a:rPr>
            <a:t>45%</a:t>
          </a:r>
          <a:endParaRPr lang="en-US" sz="1800" b="1" dirty="0">
            <a:latin typeface="Arial Rounded MT Bold"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0.72222</cdr:x>
      <cdr:y>0.36364</cdr:y>
    </cdr:from>
    <cdr:to>
      <cdr:x>0.97222</cdr:x>
      <cdr:y>0.51515</cdr:y>
    </cdr:to>
    <cdr:sp macro="" textlink="">
      <cdr:nvSpPr>
        <cdr:cNvPr id="2" name="TextBox 1"/>
        <cdr:cNvSpPr txBox="1"/>
      </cdr:nvSpPr>
      <cdr:spPr>
        <a:xfrm xmlns:a="http://schemas.openxmlformats.org/drawingml/2006/main">
          <a:off x="1981200" y="914400"/>
          <a:ext cx="685806" cy="380996"/>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chemeClr val="tx1"/>
              </a:solidFill>
              <a:latin typeface="Arial Rounded MT Bold" pitchFamily="34" charset="0"/>
            </a:rPr>
            <a:t>55%</a:t>
          </a:r>
          <a:endParaRPr lang="en-US" sz="1800" b="1" dirty="0">
            <a:solidFill>
              <a:schemeClr val="tx1"/>
            </a:solidFill>
            <a:latin typeface="Arial Rounded MT Bold"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0.70833</cdr:x>
      <cdr:y>0.36364</cdr:y>
    </cdr:from>
    <cdr:to>
      <cdr:x>0.95833</cdr:x>
      <cdr:y>0.51515</cdr:y>
    </cdr:to>
    <cdr:sp macro="" textlink="">
      <cdr:nvSpPr>
        <cdr:cNvPr id="2" name="TextBox 1"/>
        <cdr:cNvSpPr txBox="1"/>
      </cdr:nvSpPr>
      <cdr:spPr>
        <a:xfrm xmlns:a="http://schemas.openxmlformats.org/drawingml/2006/main">
          <a:off x="1943100" y="914400"/>
          <a:ext cx="685800" cy="380995"/>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chemeClr val="tx1"/>
              </a:solidFill>
              <a:latin typeface="Arial Rounded MT Bold" pitchFamily="34" charset="0"/>
            </a:rPr>
            <a:t>40%</a:t>
          </a:r>
          <a:endParaRPr lang="en-US" sz="1800" b="1" dirty="0">
            <a:solidFill>
              <a:schemeClr val="tx1"/>
            </a:solidFill>
            <a:latin typeface="Arial Rounded MT Bold" pitchFamily="34"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0.70761</cdr:x>
      <cdr:y>0.39394</cdr:y>
    </cdr:from>
    <cdr:to>
      <cdr:x>0.9269</cdr:x>
      <cdr:y>0.55005</cdr:y>
    </cdr:to>
    <cdr:sp macro="" textlink="">
      <cdr:nvSpPr>
        <cdr:cNvPr id="2" name="TextBox 1"/>
        <cdr:cNvSpPr txBox="1"/>
      </cdr:nvSpPr>
      <cdr:spPr>
        <a:xfrm xmlns:a="http://schemas.openxmlformats.org/drawingml/2006/main">
          <a:off x="2212975" y="990600"/>
          <a:ext cx="685800" cy="392546"/>
        </a:xfrm>
        <a:prstGeom xmlns:a="http://schemas.openxmlformats.org/drawingml/2006/main" prst="rect">
          <a:avLst/>
        </a:prstGeom>
        <a:ln xmlns:a="http://schemas.openxmlformats.org/drawingml/2006/main">
          <a:solidFill>
            <a:sysClr val="windowText" lastClr="000000"/>
          </a:solidFill>
        </a:ln>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smtClean="0">
              <a:latin typeface="Arial Rounded MT Bold" pitchFamily="34" charset="0"/>
            </a:rPr>
            <a:t>84</a:t>
          </a:r>
          <a:r>
            <a:rPr lang="en-US" sz="1800" b="1" dirty="0" smtClean="0">
              <a:solidFill>
                <a:sysClr val="windowText" lastClr="000000"/>
              </a:solidFill>
              <a:latin typeface="Arial Rounded MT Bold" pitchFamily="34" charset="0"/>
            </a:rPr>
            <a:t>%</a:t>
          </a:r>
          <a:endParaRPr lang="en-US" sz="1800" b="1" dirty="0">
            <a:solidFill>
              <a:sysClr val="windowText" lastClr="000000"/>
            </a:solidFill>
            <a:latin typeface="Arial Rounded MT Bold"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0.72222</cdr:x>
      <cdr:y>0.38235</cdr:y>
    </cdr:from>
    <cdr:to>
      <cdr:x>0.97222</cdr:x>
      <cdr:y>0.53387</cdr:y>
    </cdr:to>
    <cdr:sp macro="" textlink="">
      <cdr:nvSpPr>
        <cdr:cNvPr id="2" name="TextBox 1"/>
        <cdr:cNvSpPr txBox="1"/>
      </cdr:nvSpPr>
      <cdr:spPr>
        <a:xfrm xmlns:a="http://schemas.openxmlformats.org/drawingml/2006/main">
          <a:off x="1981200" y="990600"/>
          <a:ext cx="685800" cy="392546"/>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chemeClr val="tx1"/>
              </a:solidFill>
              <a:latin typeface="Arial Rounded MT Bold" pitchFamily="34" charset="0"/>
            </a:rPr>
            <a:t>40%</a:t>
          </a:r>
          <a:endParaRPr lang="en-US" sz="1800" b="1" dirty="0">
            <a:solidFill>
              <a:schemeClr val="tx1"/>
            </a:solidFill>
            <a:latin typeface="Arial Rounded MT Bold" pitchFamily="34"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0.72222</cdr:x>
      <cdr:y>0.39394</cdr:y>
    </cdr:from>
    <cdr:to>
      <cdr:x>0.97222</cdr:x>
      <cdr:y>0.54545</cdr:y>
    </cdr:to>
    <cdr:sp macro="" textlink="">
      <cdr:nvSpPr>
        <cdr:cNvPr id="2" name="TextBox 1"/>
        <cdr:cNvSpPr txBox="1"/>
      </cdr:nvSpPr>
      <cdr:spPr>
        <a:xfrm xmlns:a="http://schemas.openxmlformats.org/drawingml/2006/main">
          <a:off x="1981200" y="990600"/>
          <a:ext cx="685800" cy="381000"/>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chemeClr val="tx1"/>
              </a:solidFill>
              <a:latin typeface="Arial Rounded MT Bold" pitchFamily="34" charset="0"/>
            </a:rPr>
            <a:t>31%</a:t>
          </a:r>
          <a:endParaRPr lang="en-US" sz="1800" b="1" dirty="0">
            <a:solidFill>
              <a:schemeClr val="tx1"/>
            </a:solidFill>
            <a:latin typeface="Arial Rounded MT Bold"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1427" tIns="45713" rIns="91427" bIns="45713" rtlCol="0"/>
          <a:lstStyle>
            <a:lvl1pPr algn="r">
              <a:defRPr sz="1200"/>
            </a:lvl1pPr>
          </a:lstStyle>
          <a:p>
            <a:fld id="{968F1DE4-8795-401A-B6CF-5D77597372E8}" type="datetimeFigureOut">
              <a:rPr lang="en-US" smtClean="0"/>
              <a:pPr/>
              <a:t>2/12/2013</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27" tIns="45713" rIns="91427" bIns="45713" rtlCol="0" anchor="b"/>
          <a:lstStyle>
            <a:lvl1pPr algn="l">
              <a:defRPr sz="1200"/>
            </a:lvl1pPr>
          </a:lstStyle>
          <a:p>
            <a:r>
              <a:rPr lang="en-US" smtClean="0"/>
              <a:t>Jean L. Lloyd, U S Administration on Aging Quality Nutrition Program</a:t>
            </a:r>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27" tIns="45713" rIns="91427" bIns="45713" rtlCol="0" anchor="b"/>
          <a:lstStyle>
            <a:lvl1pPr algn="r">
              <a:defRPr sz="1200"/>
            </a:lvl1pPr>
          </a:lstStyle>
          <a:p>
            <a:fld id="{EB3288E3-CFD7-44B0-BC4C-7D880F4F4765}" type="slidenum">
              <a:rPr lang="en-US" smtClean="0"/>
              <a:pPr/>
              <a:t>‹#›</a:t>
            </a:fld>
            <a:endParaRPr lang="en-US"/>
          </a:p>
        </p:txBody>
      </p:sp>
    </p:spTree>
    <p:extLst>
      <p:ext uri="{BB962C8B-B14F-4D97-AF65-F5344CB8AC3E}">
        <p14:creationId xmlns:p14="http://schemas.microsoft.com/office/powerpoint/2010/main" val="421611229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986C7F94-B1BB-4F6B-A7D4-E37BE4DEABFD}" type="datetimeFigureOut">
              <a:rPr lang="en-US" smtClean="0"/>
              <a:pPr/>
              <a:t>2/12/2013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r>
              <a:rPr lang="en-US" smtClean="0"/>
              <a:t>Jean L. Lloyd, U S Administration on Aging Quality Nutrition Program</a:t>
            </a: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1704EEF6-4C4F-4A07-98DE-8DEA3B85CA2D}" type="slidenum">
              <a:rPr lang="en-US" smtClean="0"/>
              <a:pPr/>
              <a:t>‹#›</a:t>
            </a:fld>
            <a:endParaRPr lang="en-US" dirty="0"/>
          </a:p>
        </p:txBody>
      </p:sp>
    </p:spTree>
    <p:extLst>
      <p:ext uri="{BB962C8B-B14F-4D97-AF65-F5344CB8AC3E}">
        <p14:creationId xmlns:p14="http://schemas.microsoft.com/office/powerpoint/2010/main" val="327033392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tabLst>
                <a:tab pos="660006" algn="l"/>
                <a:tab pos="1321631" algn="l"/>
                <a:tab pos="1983254" algn="l"/>
                <a:tab pos="2644879" algn="l"/>
              </a:tabLst>
              <a:defRPr>
                <a:solidFill>
                  <a:schemeClr val="tx1"/>
                </a:solidFill>
                <a:latin typeface="Verdana" pitchFamily="34" charset="0"/>
              </a:defRPr>
            </a:lvl1pPr>
            <a:lvl2pPr marL="757066" indent="-291179">
              <a:tabLst>
                <a:tab pos="660006" algn="l"/>
                <a:tab pos="1321631" algn="l"/>
                <a:tab pos="1983254" algn="l"/>
                <a:tab pos="2644879" algn="l"/>
              </a:tabLst>
              <a:defRPr>
                <a:solidFill>
                  <a:schemeClr val="tx1"/>
                </a:solidFill>
                <a:latin typeface="Verdana" pitchFamily="34" charset="0"/>
              </a:defRPr>
            </a:lvl2pPr>
            <a:lvl3pPr marL="1164717" indent="-232943">
              <a:tabLst>
                <a:tab pos="660006" algn="l"/>
                <a:tab pos="1321631" algn="l"/>
                <a:tab pos="1983254" algn="l"/>
                <a:tab pos="2644879" algn="l"/>
              </a:tabLst>
              <a:defRPr>
                <a:solidFill>
                  <a:schemeClr val="tx1"/>
                </a:solidFill>
                <a:latin typeface="Verdana" pitchFamily="34" charset="0"/>
              </a:defRPr>
            </a:lvl3pPr>
            <a:lvl4pPr marL="1630604" indent="-232943">
              <a:tabLst>
                <a:tab pos="660006" algn="l"/>
                <a:tab pos="1321631" algn="l"/>
                <a:tab pos="1983254" algn="l"/>
                <a:tab pos="2644879" algn="l"/>
              </a:tabLst>
              <a:defRPr>
                <a:solidFill>
                  <a:schemeClr val="tx1"/>
                </a:solidFill>
                <a:latin typeface="Verdana" pitchFamily="34" charset="0"/>
              </a:defRPr>
            </a:lvl4pPr>
            <a:lvl5pPr marL="2096491" indent="-232943">
              <a:tabLst>
                <a:tab pos="660006" algn="l"/>
                <a:tab pos="1321631" algn="l"/>
                <a:tab pos="1983254" algn="l"/>
                <a:tab pos="2644879" algn="l"/>
              </a:tabLst>
              <a:defRPr>
                <a:solidFill>
                  <a:schemeClr val="tx1"/>
                </a:solidFill>
                <a:latin typeface="Verdana" pitchFamily="34" charset="0"/>
              </a:defRPr>
            </a:lvl5pPr>
            <a:lvl6pPr marL="2562377" indent="-232943" eaLnBrk="0" fontAlgn="base" hangingPunct="0">
              <a:spcBef>
                <a:spcPct val="0"/>
              </a:spcBef>
              <a:spcAft>
                <a:spcPct val="0"/>
              </a:spcAft>
              <a:tabLst>
                <a:tab pos="660006" algn="l"/>
                <a:tab pos="1321631" algn="l"/>
                <a:tab pos="1983254" algn="l"/>
                <a:tab pos="2644879" algn="l"/>
              </a:tabLst>
              <a:defRPr>
                <a:solidFill>
                  <a:schemeClr val="tx1"/>
                </a:solidFill>
                <a:latin typeface="Verdana" pitchFamily="34" charset="0"/>
              </a:defRPr>
            </a:lvl6pPr>
            <a:lvl7pPr marL="3028264" indent="-232943" eaLnBrk="0" fontAlgn="base" hangingPunct="0">
              <a:spcBef>
                <a:spcPct val="0"/>
              </a:spcBef>
              <a:spcAft>
                <a:spcPct val="0"/>
              </a:spcAft>
              <a:tabLst>
                <a:tab pos="660006" algn="l"/>
                <a:tab pos="1321631" algn="l"/>
                <a:tab pos="1983254" algn="l"/>
                <a:tab pos="2644879" algn="l"/>
              </a:tabLst>
              <a:defRPr>
                <a:solidFill>
                  <a:schemeClr val="tx1"/>
                </a:solidFill>
                <a:latin typeface="Verdana" pitchFamily="34" charset="0"/>
              </a:defRPr>
            </a:lvl7pPr>
            <a:lvl8pPr marL="3494151" indent="-232943" eaLnBrk="0" fontAlgn="base" hangingPunct="0">
              <a:spcBef>
                <a:spcPct val="0"/>
              </a:spcBef>
              <a:spcAft>
                <a:spcPct val="0"/>
              </a:spcAft>
              <a:tabLst>
                <a:tab pos="660006" algn="l"/>
                <a:tab pos="1321631" algn="l"/>
                <a:tab pos="1983254" algn="l"/>
                <a:tab pos="2644879" algn="l"/>
              </a:tabLst>
              <a:defRPr>
                <a:solidFill>
                  <a:schemeClr val="tx1"/>
                </a:solidFill>
                <a:latin typeface="Verdana" pitchFamily="34" charset="0"/>
              </a:defRPr>
            </a:lvl8pPr>
            <a:lvl9pPr marL="3960038" indent="-232943" eaLnBrk="0" fontAlgn="base" hangingPunct="0">
              <a:spcBef>
                <a:spcPct val="0"/>
              </a:spcBef>
              <a:spcAft>
                <a:spcPct val="0"/>
              </a:spcAft>
              <a:tabLst>
                <a:tab pos="660006" algn="l"/>
                <a:tab pos="1321631" algn="l"/>
                <a:tab pos="1983254" algn="l"/>
                <a:tab pos="2644879" algn="l"/>
              </a:tabLst>
              <a:defRPr>
                <a:solidFill>
                  <a:schemeClr val="tx1"/>
                </a:solidFill>
                <a:latin typeface="Verdana" pitchFamily="34" charset="0"/>
              </a:defRPr>
            </a:lvl9pPr>
          </a:lstStyle>
          <a:p>
            <a:pPr eaLnBrk="1"/>
            <a:fld id="{4A8EF129-ED07-4FB5-A334-E34136A938D4}" type="slidenum">
              <a:rPr lang="en-US">
                <a:latin typeface="Arial" pitchFamily="34" charset="0"/>
                <a:ea typeface="MS PGothic" pitchFamily="34" charset="-128"/>
                <a:cs typeface="Arial" pitchFamily="34" charset="0"/>
              </a:rPr>
              <a:pPr eaLnBrk="1"/>
              <a:t>2</a:t>
            </a:fld>
            <a:endParaRPr lang="en-US">
              <a:latin typeface="Arial" pitchFamily="34" charset="0"/>
              <a:ea typeface="MS PGothic" pitchFamily="34" charset="-128"/>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Century Gothic" pitchFamily="34" charset="0"/>
              </a:rPr>
              <a:t>Since 2007, the contribution per meal has consistently decreased for congregate </a:t>
            </a:r>
          </a:p>
          <a:p>
            <a:r>
              <a:rPr lang="en-US" dirty="0" smtClean="0">
                <a:latin typeface="Century Gothic" pitchFamily="34" charset="0"/>
              </a:rPr>
              <a:t>and home delivered meals.  </a:t>
            </a:r>
          </a:p>
          <a:p>
            <a:endParaRPr lang="en-US" dirty="0" smtClean="0">
              <a:latin typeface="Century Gothic" pitchFamily="34" charset="0"/>
            </a:endParaRPr>
          </a:p>
          <a:p>
            <a:r>
              <a:rPr lang="en-US" dirty="0" smtClean="0">
                <a:latin typeface="Century Gothic" pitchFamily="34" charset="0"/>
              </a:rPr>
              <a:t>Contributions for congregate have decreased $0.14/meal and for home delivered</a:t>
            </a:r>
          </a:p>
          <a:p>
            <a:r>
              <a:rPr lang="en-US" dirty="0" smtClean="0">
                <a:latin typeface="Century Gothic" pitchFamily="34" charset="0"/>
              </a:rPr>
              <a:t>$0.17/meal.</a:t>
            </a:r>
          </a:p>
          <a:p>
            <a:endParaRPr lang="en-US" dirty="0"/>
          </a:p>
        </p:txBody>
      </p:sp>
      <p:sp>
        <p:nvSpPr>
          <p:cNvPr id="4" name="Header Placeholder 3"/>
          <p:cNvSpPr>
            <a:spLocks noGrp="1"/>
          </p:cNvSpPr>
          <p:nvPr>
            <p:ph type="hdr" sz="quarter" idx="10"/>
          </p:nvPr>
        </p:nvSpPr>
        <p:spPr/>
        <p:txBody>
          <a:bodyPr/>
          <a:lstStyle/>
          <a:p>
            <a:r>
              <a:rPr lang="en-US" dirty="0" smtClean="0"/>
              <a:t>Surviving a Changing Environment</a:t>
            </a:r>
            <a:endParaRPr lang="en-US" dirty="0"/>
          </a:p>
        </p:txBody>
      </p:sp>
      <p:sp>
        <p:nvSpPr>
          <p:cNvPr id="5" name="Date Placeholder 4"/>
          <p:cNvSpPr>
            <a:spLocks noGrp="1"/>
          </p:cNvSpPr>
          <p:nvPr>
            <p:ph type="dt" idx="11"/>
          </p:nvPr>
        </p:nvSpPr>
        <p:spPr/>
        <p:txBody>
          <a:bodyPr/>
          <a:lstStyle/>
          <a:p>
            <a:r>
              <a:rPr lang="en-US" dirty="0" smtClean="0"/>
              <a:t>MOWAA Annual Conference and Expo-2012</a:t>
            </a:r>
            <a:endParaRPr lang="en-US" dirty="0"/>
          </a:p>
        </p:txBody>
      </p:sp>
      <p:sp>
        <p:nvSpPr>
          <p:cNvPr id="6" name="Slide Number Placeholder 5"/>
          <p:cNvSpPr>
            <a:spLocks noGrp="1"/>
          </p:cNvSpPr>
          <p:nvPr>
            <p:ph type="sldNum" sz="quarter" idx="12"/>
          </p:nvPr>
        </p:nvSpPr>
        <p:spPr/>
        <p:txBody>
          <a:bodyPr/>
          <a:lstStyle/>
          <a:p>
            <a:fld id="{B1E4769D-C006-429B-ABB5-EE735DA3E264}" type="slidenum">
              <a:rPr lang="en-US" smtClean="0"/>
              <a:pPr/>
              <a:t>50</a:t>
            </a:fld>
            <a:endParaRPr lang="en-US" dirty="0"/>
          </a:p>
        </p:txBody>
      </p:sp>
      <p:sp>
        <p:nvSpPr>
          <p:cNvPr id="7" name="Footer Placeholder 6"/>
          <p:cNvSpPr>
            <a:spLocks noGrp="1"/>
          </p:cNvSpPr>
          <p:nvPr>
            <p:ph type="ftr" sz="quarter" idx="13"/>
          </p:nvPr>
        </p:nvSpPr>
        <p:spPr/>
        <p:txBody>
          <a:bodyPr/>
          <a:lstStyle/>
          <a:p>
            <a:r>
              <a:rPr lang="en-US" smtClean="0"/>
              <a:t>Jean L. Lloyd, U S Administration on Aging Quality Nutrition Program</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04EEF6-4C4F-4A07-98DE-8DEA3B85CA2D}" type="slidenum">
              <a:rPr lang="en-US" smtClean="0"/>
              <a:pPr/>
              <a:t>64</a:t>
            </a:fld>
            <a:endParaRPr lang="en-US" dirty="0"/>
          </a:p>
        </p:txBody>
      </p:sp>
      <p:sp>
        <p:nvSpPr>
          <p:cNvPr id="5" name="Footer Placeholder 4"/>
          <p:cNvSpPr>
            <a:spLocks noGrp="1"/>
          </p:cNvSpPr>
          <p:nvPr>
            <p:ph type="ftr" sz="quarter" idx="11"/>
          </p:nvPr>
        </p:nvSpPr>
        <p:spPr/>
        <p:txBody>
          <a:bodyPr/>
          <a:lstStyle/>
          <a:p>
            <a:r>
              <a:rPr lang="en-US" smtClean="0"/>
              <a:t>Jean L. Lloyd, U S Administration on Aging Quality Nutrition Program</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tabLst>
                <a:tab pos="660006" algn="l"/>
                <a:tab pos="1321631" algn="l"/>
                <a:tab pos="1983254" algn="l"/>
                <a:tab pos="2644879" algn="l"/>
              </a:tabLst>
              <a:defRPr>
                <a:solidFill>
                  <a:schemeClr val="tx1"/>
                </a:solidFill>
                <a:latin typeface="Verdana" pitchFamily="34" charset="0"/>
              </a:defRPr>
            </a:lvl1pPr>
            <a:lvl2pPr marL="757066" indent="-291179">
              <a:tabLst>
                <a:tab pos="660006" algn="l"/>
                <a:tab pos="1321631" algn="l"/>
                <a:tab pos="1983254" algn="l"/>
                <a:tab pos="2644879" algn="l"/>
              </a:tabLst>
              <a:defRPr>
                <a:solidFill>
                  <a:schemeClr val="tx1"/>
                </a:solidFill>
                <a:latin typeface="Verdana" pitchFamily="34" charset="0"/>
              </a:defRPr>
            </a:lvl2pPr>
            <a:lvl3pPr marL="1164717" indent="-232943">
              <a:tabLst>
                <a:tab pos="660006" algn="l"/>
                <a:tab pos="1321631" algn="l"/>
                <a:tab pos="1983254" algn="l"/>
                <a:tab pos="2644879" algn="l"/>
              </a:tabLst>
              <a:defRPr>
                <a:solidFill>
                  <a:schemeClr val="tx1"/>
                </a:solidFill>
                <a:latin typeface="Verdana" pitchFamily="34" charset="0"/>
              </a:defRPr>
            </a:lvl3pPr>
            <a:lvl4pPr marL="1630604" indent="-232943">
              <a:tabLst>
                <a:tab pos="660006" algn="l"/>
                <a:tab pos="1321631" algn="l"/>
                <a:tab pos="1983254" algn="l"/>
                <a:tab pos="2644879" algn="l"/>
              </a:tabLst>
              <a:defRPr>
                <a:solidFill>
                  <a:schemeClr val="tx1"/>
                </a:solidFill>
                <a:latin typeface="Verdana" pitchFamily="34" charset="0"/>
              </a:defRPr>
            </a:lvl4pPr>
            <a:lvl5pPr marL="2096491" indent="-232943">
              <a:tabLst>
                <a:tab pos="660006" algn="l"/>
                <a:tab pos="1321631" algn="l"/>
                <a:tab pos="1983254" algn="l"/>
                <a:tab pos="2644879" algn="l"/>
              </a:tabLst>
              <a:defRPr>
                <a:solidFill>
                  <a:schemeClr val="tx1"/>
                </a:solidFill>
                <a:latin typeface="Verdana" pitchFamily="34" charset="0"/>
              </a:defRPr>
            </a:lvl5pPr>
            <a:lvl6pPr marL="2562377" indent="-232943" eaLnBrk="0" fontAlgn="base" hangingPunct="0">
              <a:spcBef>
                <a:spcPct val="0"/>
              </a:spcBef>
              <a:spcAft>
                <a:spcPct val="0"/>
              </a:spcAft>
              <a:tabLst>
                <a:tab pos="660006" algn="l"/>
                <a:tab pos="1321631" algn="l"/>
                <a:tab pos="1983254" algn="l"/>
                <a:tab pos="2644879" algn="l"/>
              </a:tabLst>
              <a:defRPr>
                <a:solidFill>
                  <a:schemeClr val="tx1"/>
                </a:solidFill>
                <a:latin typeface="Verdana" pitchFamily="34" charset="0"/>
              </a:defRPr>
            </a:lvl6pPr>
            <a:lvl7pPr marL="3028264" indent="-232943" eaLnBrk="0" fontAlgn="base" hangingPunct="0">
              <a:spcBef>
                <a:spcPct val="0"/>
              </a:spcBef>
              <a:spcAft>
                <a:spcPct val="0"/>
              </a:spcAft>
              <a:tabLst>
                <a:tab pos="660006" algn="l"/>
                <a:tab pos="1321631" algn="l"/>
                <a:tab pos="1983254" algn="l"/>
                <a:tab pos="2644879" algn="l"/>
              </a:tabLst>
              <a:defRPr>
                <a:solidFill>
                  <a:schemeClr val="tx1"/>
                </a:solidFill>
                <a:latin typeface="Verdana" pitchFamily="34" charset="0"/>
              </a:defRPr>
            </a:lvl7pPr>
            <a:lvl8pPr marL="3494151" indent="-232943" eaLnBrk="0" fontAlgn="base" hangingPunct="0">
              <a:spcBef>
                <a:spcPct val="0"/>
              </a:spcBef>
              <a:spcAft>
                <a:spcPct val="0"/>
              </a:spcAft>
              <a:tabLst>
                <a:tab pos="660006" algn="l"/>
                <a:tab pos="1321631" algn="l"/>
                <a:tab pos="1983254" algn="l"/>
                <a:tab pos="2644879" algn="l"/>
              </a:tabLst>
              <a:defRPr>
                <a:solidFill>
                  <a:schemeClr val="tx1"/>
                </a:solidFill>
                <a:latin typeface="Verdana" pitchFamily="34" charset="0"/>
              </a:defRPr>
            </a:lvl8pPr>
            <a:lvl9pPr marL="3960038" indent="-232943" eaLnBrk="0" fontAlgn="base" hangingPunct="0">
              <a:spcBef>
                <a:spcPct val="0"/>
              </a:spcBef>
              <a:spcAft>
                <a:spcPct val="0"/>
              </a:spcAft>
              <a:tabLst>
                <a:tab pos="660006" algn="l"/>
                <a:tab pos="1321631" algn="l"/>
                <a:tab pos="1983254" algn="l"/>
                <a:tab pos="2644879" algn="l"/>
              </a:tabLst>
              <a:defRPr>
                <a:solidFill>
                  <a:schemeClr val="tx1"/>
                </a:solidFill>
                <a:latin typeface="Verdana" pitchFamily="34" charset="0"/>
              </a:defRPr>
            </a:lvl9pPr>
          </a:lstStyle>
          <a:p>
            <a:pPr eaLnBrk="1"/>
            <a:fld id="{4A8EF129-ED07-4FB5-A334-E34136A938D4}" type="slidenum">
              <a:rPr lang="en-US">
                <a:latin typeface="Arial" pitchFamily="34" charset="0"/>
                <a:ea typeface="MS PGothic" pitchFamily="34" charset="-128"/>
                <a:cs typeface="Arial" pitchFamily="34" charset="0"/>
              </a:rPr>
              <a:pPr eaLnBrk="1"/>
              <a:t>83</a:t>
            </a:fld>
            <a:endParaRPr lang="en-US">
              <a:latin typeface="Arial" pitchFamily="34" charset="0"/>
              <a:ea typeface="MS PGothic" pitchFamily="34" charset="-128"/>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04EEF6-4C4F-4A07-98DE-8DEA3B85CA2D}" type="slidenum">
              <a:rPr lang="en-US" smtClean="0"/>
              <a:pPr/>
              <a:t>86</a:t>
            </a:fld>
            <a:endParaRPr lang="en-US" dirty="0"/>
          </a:p>
        </p:txBody>
      </p:sp>
      <p:sp>
        <p:nvSpPr>
          <p:cNvPr id="5" name="Footer Placeholder 4"/>
          <p:cNvSpPr>
            <a:spLocks noGrp="1"/>
          </p:cNvSpPr>
          <p:nvPr>
            <p:ph type="ftr" sz="quarter" idx="11"/>
          </p:nvPr>
        </p:nvSpPr>
        <p:spPr/>
        <p:txBody>
          <a:bodyPr/>
          <a:lstStyle/>
          <a:p>
            <a:r>
              <a:rPr lang="en-US" smtClean="0"/>
              <a:t>Jean L. Lloyd, U S Administration on Aging Quality Nutrition Program</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tabLst>
                <a:tab pos="660006" algn="l"/>
                <a:tab pos="1321631" algn="l"/>
                <a:tab pos="1983254" algn="l"/>
                <a:tab pos="2644879" algn="l"/>
              </a:tabLst>
              <a:defRPr>
                <a:solidFill>
                  <a:schemeClr val="tx1"/>
                </a:solidFill>
                <a:latin typeface="Verdana" pitchFamily="34" charset="0"/>
              </a:defRPr>
            </a:lvl1pPr>
            <a:lvl2pPr marL="757066" indent="-291179">
              <a:tabLst>
                <a:tab pos="660006" algn="l"/>
                <a:tab pos="1321631" algn="l"/>
                <a:tab pos="1983254" algn="l"/>
                <a:tab pos="2644879" algn="l"/>
              </a:tabLst>
              <a:defRPr>
                <a:solidFill>
                  <a:schemeClr val="tx1"/>
                </a:solidFill>
                <a:latin typeface="Verdana" pitchFamily="34" charset="0"/>
              </a:defRPr>
            </a:lvl2pPr>
            <a:lvl3pPr marL="1164717" indent="-232943">
              <a:tabLst>
                <a:tab pos="660006" algn="l"/>
                <a:tab pos="1321631" algn="l"/>
                <a:tab pos="1983254" algn="l"/>
                <a:tab pos="2644879" algn="l"/>
              </a:tabLst>
              <a:defRPr>
                <a:solidFill>
                  <a:schemeClr val="tx1"/>
                </a:solidFill>
                <a:latin typeface="Verdana" pitchFamily="34" charset="0"/>
              </a:defRPr>
            </a:lvl3pPr>
            <a:lvl4pPr marL="1630604" indent="-232943">
              <a:tabLst>
                <a:tab pos="660006" algn="l"/>
                <a:tab pos="1321631" algn="l"/>
                <a:tab pos="1983254" algn="l"/>
                <a:tab pos="2644879" algn="l"/>
              </a:tabLst>
              <a:defRPr>
                <a:solidFill>
                  <a:schemeClr val="tx1"/>
                </a:solidFill>
                <a:latin typeface="Verdana" pitchFamily="34" charset="0"/>
              </a:defRPr>
            </a:lvl4pPr>
            <a:lvl5pPr marL="2096491" indent="-232943">
              <a:tabLst>
                <a:tab pos="660006" algn="l"/>
                <a:tab pos="1321631" algn="l"/>
                <a:tab pos="1983254" algn="l"/>
                <a:tab pos="2644879" algn="l"/>
              </a:tabLst>
              <a:defRPr>
                <a:solidFill>
                  <a:schemeClr val="tx1"/>
                </a:solidFill>
                <a:latin typeface="Verdana" pitchFamily="34" charset="0"/>
              </a:defRPr>
            </a:lvl5pPr>
            <a:lvl6pPr marL="2562377" indent="-232943" eaLnBrk="0" fontAlgn="base" hangingPunct="0">
              <a:spcBef>
                <a:spcPct val="0"/>
              </a:spcBef>
              <a:spcAft>
                <a:spcPct val="0"/>
              </a:spcAft>
              <a:tabLst>
                <a:tab pos="660006" algn="l"/>
                <a:tab pos="1321631" algn="l"/>
                <a:tab pos="1983254" algn="l"/>
                <a:tab pos="2644879" algn="l"/>
              </a:tabLst>
              <a:defRPr>
                <a:solidFill>
                  <a:schemeClr val="tx1"/>
                </a:solidFill>
                <a:latin typeface="Verdana" pitchFamily="34" charset="0"/>
              </a:defRPr>
            </a:lvl6pPr>
            <a:lvl7pPr marL="3028264" indent="-232943" eaLnBrk="0" fontAlgn="base" hangingPunct="0">
              <a:spcBef>
                <a:spcPct val="0"/>
              </a:spcBef>
              <a:spcAft>
                <a:spcPct val="0"/>
              </a:spcAft>
              <a:tabLst>
                <a:tab pos="660006" algn="l"/>
                <a:tab pos="1321631" algn="l"/>
                <a:tab pos="1983254" algn="l"/>
                <a:tab pos="2644879" algn="l"/>
              </a:tabLst>
              <a:defRPr>
                <a:solidFill>
                  <a:schemeClr val="tx1"/>
                </a:solidFill>
                <a:latin typeface="Verdana" pitchFamily="34" charset="0"/>
              </a:defRPr>
            </a:lvl7pPr>
            <a:lvl8pPr marL="3494151" indent="-232943" eaLnBrk="0" fontAlgn="base" hangingPunct="0">
              <a:spcBef>
                <a:spcPct val="0"/>
              </a:spcBef>
              <a:spcAft>
                <a:spcPct val="0"/>
              </a:spcAft>
              <a:tabLst>
                <a:tab pos="660006" algn="l"/>
                <a:tab pos="1321631" algn="l"/>
                <a:tab pos="1983254" algn="l"/>
                <a:tab pos="2644879" algn="l"/>
              </a:tabLst>
              <a:defRPr>
                <a:solidFill>
                  <a:schemeClr val="tx1"/>
                </a:solidFill>
                <a:latin typeface="Verdana" pitchFamily="34" charset="0"/>
              </a:defRPr>
            </a:lvl8pPr>
            <a:lvl9pPr marL="3960038" indent="-232943" eaLnBrk="0" fontAlgn="base" hangingPunct="0">
              <a:spcBef>
                <a:spcPct val="0"/>
              </a:spcBef>
              <a:spcAft>
                <a:spcPct val="0"/>
              </a:spcAft>
              <a:tabLst>
                <a:tab pos="660006" algn="l"/>
                <a:tab pos="1321631" algn="l"/>
                <a:tab pos="1983254" algn="l"/>
                <a:tab pos="2644879" algn="l"/>
              </a:tabLst>
              <a:defRPr>
                <a:solidFill>
                  <a:schemeClr val="tx1"/>
                </a:solidFill>
                <a:latin typeface="Verdana" pitchFamily="34" charset="0"/>
              </a:defRPr>
            </a:lvl9pPr>
          </a:lstStyle>
          <a:p>
            <a:pPr eaLnBrk="1"/>
            <a:fld id="{06188CFB-F26D-45ED-91D3-76354BEAAC0C}" type="slidenum">
              <a:rPr lang="en-US">
                <a:latin typeface="Arial" pitchFamily="34" charset="0"/>
                <a:ea typeface="MS PGothic" pitchFamily="34" charset="-128"/>
                <a:cs typeface="Lucida Sans Unicode" pitchFamily="34" charset="0"/>
              </a:rPr>
              <a:pPr eaLnBrk="1"/>
              <a:t>3</a:t>
            </a:fld>
            <a:endParaRPr lang="en-US">
              <a:latin typeface="Arial" pitchFamily="34" charset="0"/>
              <a:ea typeface="MS PGothic" pitchFamily="34" charset="-128"/>
              <a:cs typeface="Lucida Sans Unicode"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Surviving a Changing Environment</a:t>
            </a:r>
            <a:endParaRPr lang="en-US" dirty="0"/>
          </a:p>
        </p:txBody>
      </p:sp>
      <p:sp>
        <p:nvSpPr>
          <p:cNvPr id="5" name="Date Placeholder 4"/>
          <p:cNvSpPr>
            <a:spLocks noGrp="1"/>
          </p:cNvSpPr>
          <p:nvPr>
            <p:ph type="dt" idx="11"/>
          </p:nvPr>
        </p:nvSpPr>
        <p:spPr/>
        <p:txBody>
          <a:bodyPr/>
          <a:lstStyle/>
          <a:p>
            <a:r>
              <a:rPr lang="en-US" dirty="0" smtClean="0"/>
              <a:t>MOWAA Annual Conference and Expo-2012</a:t>
            </a:r>
            <a:endParaRPr lang="en-US" dirty="0"/>
          </a:p>
        </p:txBody>
      </p:sp>
      <p:sp>
        <p:nvSpPr>
          <p:cNvPr id="6" name="Slide Number Placeholder 5"/>
          <p:cNvSpPr>
            <a:spLocks noGrp="1"/>
          </p:cNvSpPr>
          <p:nvPr>
            <p:ph type="sldNum" sz="quarter" idx="12"/>
          </p:nvPr>
        </p:nvSpPr>
        <p:spPr/>
        <p:txBody>
          <a:bodyPr/>
          <a:lstStyle/>
          <a:p>
            <a:fld id="{B1E4769D-C006-429B-ABB5-EE735DA3E264}" type="slidenum">
              <a:rPr lang="en-US" smtClean="0"/>
              <a:pPr/>
              <a:t>10</a:t>
            </a:fld>
            <a:endParaRPr lang="en-US" dirty="0"/>
          </a:p>
        </p:txBody>
      </p:sp>
      <p:sp>
        <p:nvSpPr>
          <p:cNvPr id="7" name="Footer Placeholder 6"/>
          <p:cNvSpPr>
            <a:spLocks noGrp="1"/>
          </p:cNvSpPr>
          <p:nvPr>
            <p:ph type="ftr" sz="quarter" idx="13"/>
          </p:nvPr>
        </p:nvSpPr>
        <p:spPr/>
        <p:txBody>
          <a:bodyPr/>
          <a:lstStyle/>
          <a:p>
            <a:r>
              <a:rPr lang="en-US" smtClean="0"/>
              <a:t>Jean L. Lloyd, U S Administration on Aging Quality Nutrition Program</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Surviving a Changing Environment</a:t>
            </a:r>
            <a:endParaRPr lang="en-US" dirty="0"/>
          </a:p>
        </p:txBody>
      </p:sp>
      <p:sp>
        <p:nvSpPr>
          <p:cNvPr id="5" name="Date Placeholder 4"/>
          <p:cNvSpPr>
            <a:spLocks noGrp="1"/>
          </p:cNvSpPr>
          <p:nvPr>
            <p:ph type="dt" idx="11"/>
          </p:nvPr>
        </p:nvSpPr>
        <p:spPr/>
        <p:txBody>
          <a:bodyPr/>
          <a:lstStyle/>
          <a:p>
            <a:r>
              <a:rPr lang="en-US" dirty="0" smtClean="0"/>
              <a:t>MOWAA Annual Conference and Expo-2012</a:t>
            </a:r>
            <a:endParaRPr lang="en-US" dirty="0"/>
          </a:p>
        </p:txBody>
      </p:sp>
      <p:sp>
        <p:nvSpPr>
          <p:cNvPr id="6" name="Slide Number Placeholder 5"/>
          <p:cNvSpPr>
            <a:spLocks noGrp="1"/>
          </p:cNvSpPr>
          <p:nvPr>
            <p:ph type="sldNum" sz="quarter" idx="12"/>
          </p:nvPr>
        </p:nvSpPr>
        <p:spPr/>
        <p:txBody>
          <a:bodyPr/>
          <a:lstStyle/>
          <a:p>
            <a:fld id="{B1E4769D-C006-429B-ABB5-EE735DA3E264}" type="slidenum">
              <a:rPr lang="en-US" smtClean="0"/>
              <a:pPr/>
              <a:t>11</a:t>
            </a:fld>
            <a:endParaRPr lang="en-US" dirty="0"/>
          </a:p>
        </p:txBody>
      </p:sp>
      <p:sp>
        <p:nvSpPr>
          <p:cNvPr id="7" name="Footer Placeholder 6"/>
          <p:cNvSpPr>
            <a:spLocks noGrp="1"/>
          </p:cNvSpPr>
          <p:nvPr>
            <p:ph type="ftr" sz="quarter" idx="13"/>
          </p:nvPr>
        </p:nvSpPr>
        <p:spPr/>
        <p:txBody>
          <a:bodyPr/>
          <a:lstStyle/>
          <a:p>
            <a:r>
              <a:rPr lang="en-US" smtClean="0"/>
              <a:t>Jean L. Lloyd, U S Administration on Aging Quality Nutrition Program</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Jean L. Lloyd, U S Administration on Aging Quality Nutrition Program</a:t>
            </a:r>
            <a:endParaRPr lang="en-US" dirty="0"/>
          </a:p>
        </p:txBody>
      </p:sp>
      <p:sp>
        <p:nvSpPr>
          <p:cNvPr id="5" name="Slide Number Placeholder 4"/>
          <p:cNvSpPr>
            <a:spLocks noGrp="1"/>
          </p:cNvSpPr>
          <p:nvPr>
            <p:ph type="sldNum" sz="quarter" idx="11"/>
          </p:nvPr>
        </p:nvSpPr>
        <p:spPr/>
        <p:txBody>
          <a:bodyPr/>
          <a:lstStyle/>
          <a:p>
            <a:fld id="{1704EEF6-4C4F-4A07-98DE-8DEA3B85CA2D}" type="slidenum">
              <a:rPr lang="en-US" smtClean="0"/>
              <a:pPr/>
              <a:t>25</a:t>
            </a:fld>
            <a:endParaRPr lang="en-US" dirty="0"/>
          </a:p>
        </p:txBody>
      </p:sp>
    </p:spTree>
    <p:extLst>
      <p:ext uri="{BB962C8B-B14F-4D97-AF65-F5344CB8AC3E}">
        <p14:creationId xmlns:p14="http://schemas.microsoft.com/office/powerpoint/2010/main" val="3413647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04EEF6-4C4F-4A07-98DE-8DEA3B85CA2D}" type="slidenum">
              <a:rPr lang="en-US" smtClean="0"/>
              <a:pPr/>
              <a:t>27</a:t>
            </a:fld>
            <a:endParaRPr lang="en-US"/>
          </a:p>
        </p:txBody>
      </p:sp>
      <p:sp>
        <p:nvSpPr>
          <p:cNvPr id="5" name="Footer Placeholder 4"/>
          <p:cNvSpPr>
            <a:spLocks noGrp="1"/>
          </p:cNvSpPr>
          <p:nvPr>
            <p:ph type="ftr" sz="quarter" idx="11"/>
          </p:nvPr>
        </p:nvSpPr>
        <p:spPr/>
        <p:txBody>
          <a:bodyPr/>
          <a:lstStyle/>
          <a:p>
            <a:r>
              <a:rPr lang="en-US" smtClean="0"/>
              <a:t>Jean L. Lloyd, U S Administration on Aging Quality Nutrition Program</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OAA is not alone.  We should coordinate,</a:t>
            </a:r>
            <a:r>
              <a:rPr lang="en-US" baseline="0" dirty="0" smtClean="0"/>
              <a:t> collaborate and leverage our programs to serve the unmet need.</a:t>
            </a:r>
            <a:endParaRPr lang="en-US" dirty="0"/>
          </a:p>
        </p:txBody>
      </p:sp>
      <p:sp>
        <p:nvSpPr>
          <p:cNvPr id="4" name="Slide Number Placeholder 3"/>
          <p:cNvSpPr>
            <a:spLocks noGrp="1"/>
          </p:cNvSpPr>
          <p:nvPr>
            <p:ph type="sldNum" sz="quarter" idx="10"/>
          </p:nvPr>
        </p:nvSpPr>
        <p:spPr/>
        <p:txBody>
          <a:bodyPr/>
          <a:lstStyle/>
          <a:p>
            <a:fld id="{42CA7A68-CE26-4939-85A0-85CB76EBC06F}" type="slidenum">
              <a:rPr lang="en-US" smtClean="0"/>
              <a:pPr/>
              <a:t>36</a:t>
            </a:fld>
            <a:endParaRPr lang="en-US" dirty="0"/>
          </a:p>
        </p:txBody>
      </p:sp>
      <p:sp>
        <p:nvSpPr>
          <p:cNvPr id="5" name="Footer Placeholder 4"/>
          <p:cNvSpPr>
            <a:spLocks noGrp="1"/>
          </p:cNvSpPr>
          <p:nvPr>
            <p:ph type="ftr" sz="quarter" idx="11"/>
          </p:nvPr>
        </p:nvSpPr>
        <p:spPr/>
        <p:txBody>
          <a:bodyPr/>
          <a:lstStyle/>
          <a:p>
            <a:r>
              <a:rPr lang="en-US" smtClean="0"/>
              <a:t>Jean L. Lloyd, U S Administration on Aging Quality Nutrition Program</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E4F6FAA-D811-41BC-A9B1-89CD645531C9}" type="slidenum">
              <a:rPr lang="en-US"/>
              <a:pPr/>
              <a:t>43</a:t>
            </a:fld>
            <a:endParaRPr lang="en-US"/>
          </a:p>
        </p:txBody>
      </p:sp>
      <p:sp>
        <p:nvSpPr>
          <p:cNvPr id="1195010" name="Rectangle 2"/>
          <p:cNvSpPr>
            <a:spLocks noGrp="1" noRot="1" noChangeAspect="1" noChangeArrowheads="1" noTextEdit="1"/>
          </p:cNvSpPr>
          <p:nvPr>
            <p:ph type="sldImg"/>
          </p:nvPr>
        </p:nvSpPr>
        <p:spPr>
          <a:ln/>
        </p:spPr>
      </p:sp>
      <p:sp>
        <p:nvSpPr>
          <p:cNvPr id="1195011" name="Rectangle 3"/>
          <p:cNvSpPr>
            <a:spLocks noGrp="1" noChangeArrowheads="1"/>
          </p:cNvSpPr>
          <p:nvPr>
            <p:ph type="body" idx="1"/>
          </p:nvPr>
        </p:nvSpPr>
        <p:spPr/>
        <p:txBody>
          <a:bodyPr/>
          <a:lstStyle/>
          <a:p>
            <a:endParaRPr lang="en-US" dirty="0"/>
          </a:p>
        </p:txBody>
      </p:sp>
      <p:sp>
        <p:nvSpPr>
          <p:cNvPr id="6" name="Date Placeholder 5"/>
          <p:cNvSpPr>
            <a:spLocks noGrp="1"/>
          </p:cNvSpPr>
          <p:nvPr>
            <p:ph type="dt" idx="10"/>
          </p:nvPr>
        </p:nvSpPr>
        <p:spPr/>
        <p:txBody>
          <a:bodyPr/>
          <a:lstStyle/>
          <a:p>
            <a:r>
              <a:rPr lang="en-US" smtClean="0"/>
              <a:t>MOWAA Annual Conference and Expo-2012</a:t>
            </a:r>
            <a:endParaRPr lang="en-US" dirty="0"/>
          </a:p>
        </p:txBody>
      </p:sp>
      <p:sp>
        <p:nvSpPr>
          <p:cNvPr id="8" name="Header Placeholder 7"/>
          <p:cNvSpPr>
            <a:spLocks noGrp="1"/>
          </p:cNvSpPr>
          <p:nvPr>
            <p:ph type="hdr" sz="quarter" idx="12"/>
          </p:nvPr>
        </p:nvSpPr>
        <p:spPr/>
        <p:txBody>
          <a:bodyPr/>
          <a:lstStyle/>
          <a:p>
            <a:r>
              <a:rPr lang="en-US" smtClean="0"/>
              <a:t>Surviving a Changing Environment</a:t>
            </a:r>
            <a:endParaRPr lang="en-US"/>
          </a:p>
        </p:txBody>
      </p:sp>
      <p:sp>
        <p:nvSpPr>
          <p:cNvPr id="7" name="Footer Placeholder 6"/>
          <p:cNvSpPr>
            <a:spLocks noGrp="1"/>
          </p:cNvSpPr>
          <p:nvPr>
            <p:ph type="ftr" sz="quarter" idx="13"/>
          </p:nvPr>
        </p:nvSpPr>
        <p:spPr/>
        <p:txBody>
          <a:bodyPr/>
          <a:lstStyle/>
          <a:p>
            <a:r>
              <a:rPr lang="en-US" smtClean="0"/>
              <a:t>Jean L. Lloyd, U S Administration on Aging Quality Nutrition Program</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FC009-B67A-4131-8E21-0F478B1F1E4A}" type="slidenum">
              <a:rPr lang="en-US"/>
              <a:pPr/>
              <a:t>46</a:t>
            </a:fld>
            <a:endParaRPr lang="en-US" dirty="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b="1" dirty="0"/>
              <a:t>Your Clients</a:t>
            </a:r>
            <a:r>
              <a:rPr lang="en-US" dirty="0"/>
              <a:t> – Should be viewed as those in need, not those in need with NO MONEY.</a:t>
            </a:r>
          </a:p>
          <a:p>
            <a:r>
              <a:rPr lang="en-US" b="1" dirty="0"/>
              <a:t>Your “Niche”</a:t>
            </a:r>
            <a:r>
              <a:rPr lang="en-US" dirty="0"/>
              <a:t> – You need to determine Who needs your services, What you will offer them that is different, unique and desirable from other providers.</a:t>
            </a:r>
          </a:p>
          <a:p>
            <a:r>
              <a:rPr lang="en-US" b="1" dirty="0"/>
              <a:t>Your Stakeholders</a:t>
            </a:r>
            <a:r>
              <a:rPr lang="en-US" dirty="0"/>
              <a:t> – Think outside of the box.  There are MANY stakeholders who would benefit from the service you provide.  The client has family, friends and others who can be asked to provide financial assistance.  </a:t>
            </a:r>
            <a:r>
              <a:rPr lang="en-US" b="1" dirty="0"/>
              <a:t>Many family members will participate in paying for services for their loved ones, but no-one asks!</a:t>
            </a:r>
            <a:r>
              <a:rPr lang="en-US" dirty="0"/>
              <a:t> </a:t>
            </a:r>
          </a:p>
        </p:txBody>
      </p:sp>
      <p:sp>
        <p:nvSpPr>
          <p:cNvPr id="5" name="Footer Placeholder 4"/>
          <p:cNvSpPr>
            <a:spLocks noGrp="1"/>
          </p:cNvSpPr>
          <p:nvPr>
            <p:ph type="ftr" sz="quarter" idx="10"/>
          </p:nvPr>
        </p:nvSpPr>
        <p:spPr/>
        <p:txBody>
          <a:bodyPr/>
          <a:lstStyle/>
          <a:p>
            <a:r>
              <a:rPr lang="en-US" smtClean="0"/>
              <a:t>Jean L. Lloyd, U S Administration on Aging Quality Nutrition Program</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58681"/>
            <a:ext cx="7772400" cy="1130492"/>
          </a:xfrm>
        </p:spPr>
        <p:txBody>
          <a:bodyPr anchor="ctr" anchorCtr="0">
            <a:noAutofit/>
          </a:bodyPr>
          <a:lstStyle>
            <a:lvl1pPr algn="ctr">
              <a:defRPr sz="550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734975"/>
            <a:ext cx="7772400" cy="553038"/>
          </a:xfrm>
        </p:spPr>
        <p:txBody>
          <a:bodyPr/>
          <a:lstStyle>
            <a:lvl1pPr marL="0" indent="0" algn="ctr">
              <a:buNone/>
              <a:defRPr>
                <a:solidFill>
                  <a:srgbClr val="00529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666301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1867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13860"/>
            <a:ext cx="8229600" cy="2499153"/>
          </a:xfrm>
        </p:spPr>
        <p:txBody>
          <a:bodyPr/>
          <a:lstStyle>
            <a:lvl1pPr>
              <a:defRPr sz="25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2"/>
          <p:cNvSpPr>
            <a:spLocks noGrp="1"/>
          </p:cNvSpPr>
          <p:nvPr>
            <p:ph type="pic" idx="10"/>
          </p:nvPr>
        </p:nvSpPr>
        <p:spPr>
          <a:xfrm>
            <a:off x="457200" y="4546388"/>
            <a:ext cx="2697480" cy="2025258"/>
          </a:xfrm>
        </p:spPr>
        <p:txBody>
          <a:bodyPr>
            <a:normAutofit/>
          </a:bodyPr>
          <a:lstStyle>
            <a:lvl1pPr marL="0" indent="0">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Picture Placeholder 2"/>
          <p:cNvSpPr>
            <a:spLocks noGrp="1"/>
          </p:cNvSpPr>
          <p:nvPr>
            <p:ph type="pic" idx="11"/>
          </p:nvPr>
        </p:nvSpPr>
        <p:spPr>
          <a:xfrm>
            <a:off x="3221845" y="4546388"/>
            <a:ext cx="2697480" cy="2025258"/>
          </a:xfrm>
        </p:spPr>
        <p:txBody>
          <a:bodyPr>
            <a:normAutofit/>
          </a:bodyPr>
          <a:lstStyle>
            <a:lvl1pPr marL="0" indent="0">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Picture Placeholder 2"/>
          <p:cNvSpPr>
            <a:spLocks noGrp="1"/>
          </p:cNvSpPr>
          <p:nvPr>
            <p:ph type="pic" idx="12"/>
          </p:nvPr>
        </p:nvSpPr>
        <p:spPr>
          <a:xfrm>
            <a:off x="5989320" y="4546388"/>
            <a:ext cx="2697480" cy="2025258"/>
          </a:xfrm>
        </p:spPr>
        <p:txBody>
          <a:bodyPr>
            <a:normAutofit/>
          </a:bodyPr>
          <a:lstStyle>
            <a:lvl1pPr marL="0" indent="0">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13958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9496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a:t>
            </a:r>
            <a:r>
              <a:rPr lang="en-US" dirty="0" err="1" smtClean="0"/>
              <a:t>styl</a:t>
            </a:r>
            <a:endParaRPr lang="en-US" dirty="0"/>
          </a:p>
        </p:txBody>
      </p:sp>
      <p:sp>
        <p:nvSpPr>
          <p:cNvPr id="3" name="Content Placeholder 2"/>
          <p:cNvSpPr>
            <a:spLocks noGrp="1"/>
          </p:cNvSpPr>
          <p:nvPr>
            <p:ph sz="half" idx="1"/>
          </p:nvPr>
        </p:nvSpPr>
        <p:spPr>
          <a:xfrm>
            <a:off x="457200" y="1831921"/>
            <a:ext cx="4038600" cy="42942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31921"/>
            <a:ext cx="4038600" cy="42942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068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05015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82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63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5486400" y="6492877"/>
            <a:ext cx="3657600" cy="365125"/>
          </a:xfrm>
          <a:prstGeom prst="rect">
            <a:avLst/>
          </a:prstGeom>
        </p:spPr>
        <p:txBody>
          <a:bodyPr rtlCol="0"/>
          <a:lstStyle>
            <a:lvl1pPr fontAlgn="auto">
              <a:spcBef>
                <a:spcPts val="0"/>
              </a:spcBef>
              <a:spcAft>
                <a:spcPts val="0"/>
              </a:spcAft>
              <a:defRPr b="1" cap="none">
                <a:solidFill>
                  <a:schemeClr val="tx1"/>
                </a:solidFill>
                <a:latin typeface="Century Gothic"/>
                <a:ea typeface="+mn-ea"/>
                <a:cs typeface="Century Gothic"/>
              </a:defRPr>
            </a:lvl1pPr>
          </a:lstStyle>
          <a:p>
            <a:pPr>
              <a:defRPr/>
            </a:pPr>
            <a:endParaRPr lang="en-US" dirty="0"/>
          </a:p>
        </p:txBody>
      </p:sp>
      <p:sp>
        <p:nvSpPr>
          <p:cNvPr id="9" name="Slide Number Placeholder 8"/>
          <p:cNvSpPr>
            <a:spLocks noGrp="1"/>
          </p:cNvSpPr>
          <p:nvPr>
            <p:ph type="sldNum" sz="quarter" idx="12"/>
          </p:nvPr>
        </p:nvSpPr>
        <p:spPr>
          <a:xfrm>
            <a:off x="8610600" y="2"/>
            <a:ext cx="5334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a:defRPr/>
            </a:pPr>
            <a:fld id="{495320D0-B61C-4DCD-A655-F1CC970A55E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2957"/>
            <a:ext cx="8229600" cy="60957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984094"/>
            <a:ext cx="8229600" cy="414206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88767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4" r:id="rId6"/>
    <p:sldLayoutId id="2147483655" r:id="rId7"/>
    <p:sldLayoutId id="2147483661" r:id="rId8"/>
    <p:sldLayoutId id="2147483662" r:id="rId9"/>
  </p:sldLayoutIdLst>
  <p:hf hdr="0" ftr="0" dt="0"/>
  <p:txStyles>
    <p:titleStyle>
      <a:lvl1pPr algn="l" defTabSz="457200" rtl="0" eaLnBrk="1" latinLnBrk="0" hangingPunct="1">
        <a:spcBef>
          <a:spcPct val="0"/>
        </a:spcBef>
        <a:buNone/>
        <a:defRPr sz="3800" kern="1200">
          <a:solidFill>
            <a:srgbClr val="00529B"/>
          </a:solidFill>
          <a:latin typeface="+mj-lt"/>
          <a:ea typeface="+mj-ea"/>
          <a:cs typeface="+mj-cs"/>
        </a:defRPr>
      </a:lvl1pPr>
    </p:titleStyle>
    <p:bodyStyle>
      <a:lvl1pPr marL="342900" indent="-342900" algn="l" defTabSz="457200" rtl="0" eaLnBrk="1" latinLnBrk="0" hangingPunct="1">
        <a:spcBef>
          <a:spcPct val="20000"/>
        </a:spcBef>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aoa.gov/AoARoot/Aging_Statistics/Profile/index.asp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aarp.org/research/ppi/" TargetMode="External"/><Relationship Id="rId2" Type="http://schemas.openxmlformats.org/officeDocument/2006/relationships/hyperlink" Target="http://www.aoa.gov/AoARoot/Aging_Statistics/Profile/index.aspx"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www.growthink.com/about-u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www.idph.state.ia.us/INN/ChefCharles.aspx"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bostonabcd.org/services.aspx"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hyperlink" Target="http://mealsonwheels.org/mow/default.aspx"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www.agidnet.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hyperlink" Target="http://www.aoa.gov/AoARoot/Program_Results/SPR/Index.asp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aoa.gov/AoARoot/Program_Results/SPR/Index.aspx" TargetMode="External"/></Relationships>
</file>

<file path=ppt/slides/_rels/slide51.xml.rels><?xml version="1.0" encoding="UTF-8" standalone="yes"?>
<Relationships xmlns="http://schemas.openxmlformats.org/package/2006/relationships"><Relationship Id="rId2" Type="http://schemas.openxmlformats.org/officeDocument/2006/relationships/hyperlink" Target="http://www.aoa.gov/AoARoot/Program_Results/SPR/Index.aspx"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http://www.ncoa.org/get-involved/funding-sustainability/"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www.ncoa.org/get-involved/funding-sustainability/"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www.ncoa.org/get-involved/funding-sustainability/"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lifecarealliance.org/"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www.gao.gov/"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www.gao.gov/"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www.gao.gov/"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www.agidnet.or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2" Type="http://schemas.openxmlformats.org/officeDocument/2006/relationships/hyperlink" Target="http://www.agidnet.org/"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www.agidnet.or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bodyandsoul.nih.gov/downloads/dl/Food/Red.tif" TargetMode="Externa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28.jpeg"/><Relationship Id="rId4" Type="http://schemas.openxmlformats.org/officeDocument/2006/relationships/image" Target="../media/image27.jpeg"/></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9.wm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hyperlink" Target="http://www.aoa.gov/AoARoot/AoA_Programs/OAA/index.aspx"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9.xml"/><Relationship Id="rId4" Type="http://schemas.openxmlformats.org/officeDocument/2006/relationships/chart" Target="../charts/chart8.xml"/></Relationships>
</file>

<file path=ppt/slides/_rels/slide7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9.xml"/><Relationship Id="rId4" Type="http://schemas.openxmlformats.org/officeDocument/2006/relationships/chart" Target="../charts/chart11.xml"/></Relationships>
</file>

<file path=ppt/slides/_rels/slide7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9.xml"/><Relationship Id="rId4" Type="http://schemas.openxmlformats.org/officeDocument/2006/relationships/chart" Target="../charts/chart14.xml"/></Relationships>
</file>

<file path=ppt/slides/_rels/slide7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9.xml"/><Relationship Id="rId4" Type="http://schemas.openxmlformats.org/officeDocument/2006/relationships/chart" Target="../charts/chart17.xml"/></Relationships>
</file>

<file path=ppt/slides/_rels/slide77.xml.rels><?xml version="1.0" encoding="UTF-8" standalone="yes"?>
<Relationships xmlns="http://schemas.openxmlformats.org/package/2006/relationships"><Relationship Id="rId2" Type="http://schemas.openxmlformats.org/officeDocument/2006/relationships/hyperlink" Target="http://www.agidnet.org/"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www.agidnet.org/"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hyperlink" Target="http://onlinelibrary.wiley.com/doi/10.1111/1475-6773.12015/abstract"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nutritionandaging.org/summit" TargetMode="External"/><Relationship Id="rId2" Type="http://schemas.openxmlformats.org/officeDocument/2006/relationships/hyperlink" Target="http://nutritionandaging.org/"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nutritionandaging.org/momentu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2" Type="http://schemas.openxmlformats.org/officeDocument/2006/relationships/hyperlink" Target="http://nutritionandaging.org/guide-quality-program"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aoa.gov/" TargetMode="Externa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6916"/>
            <a:ext cx="9143999" cy="1297185"/>
          </a:xfrm>
        </p:spPr>
        <p:txBody>
          <a:bodyPr>
            <a:normAutofit fontScale="90000"/>
          </a:bodyPr>
          <a:lstStyle/>
          <a:p>
            <a:pPr marL="457200" algn="ctr"/>
            <a:r>
              <a:rPr lang="en-US" sz="3100" b="1" dirty="0" smtClean="0">
                <a:solidFill>
                  <a:schemeClr val="tx2"/>
                </a:solidFill>
                <a:latin typeface="Arial" pitchFamily="34" charset="0"/>
                <a:cs typeface="Arial" pitchFamily="34" charset="0"/>
              </a:rPr>
              <a:t/>
            </a:r>
            <a:br>
              <a:rPr lang="en-US" sz="3100" b="1" dirty="0" smtClean="0">
                <a:solidFill>
                  <a:schemeClr val="tx2"/>
                </a:solidFill>
                <a:latin typeface="Arial" pitchFamily="34" charset="0"/>
                <a:cs typeface="Arial" pitchFamily="34" charset="0"/>
              </a:rPr>
            </a:br>
            <a:r>
              <a:rPr lang="en-US" sz="4400" b="1" dirty="0" smtClean="0">
                <a:solidFill>
                  <a:schemeClr val="tx2"/>
                </a:solidFill>
                <a:latin typeface="+mn-lt"/>
                <a:cs typeface="Arial" pitchFamily="34" charset="0"/>
              </a:rPr>
              <a:t>What Are The Components </a:t>
            </a:r>
            <a:r>
              <a:rPr lang="en-US" sz="4400" b="1" dirty="0" smtClean="0">
                <a:solidFill>
                  <a:schemeClr val="tx2"/>
                </a:solidFill>
                <a:latin typeface="+mn-lt"/>
                <a:cs typeface="Arial" pitchFamily="34" charset="0"/>
              </a:rPr>
              <a:t/>
            </a:r>
            <a:br>
              <a:rPr lang="en-US" sz="4400" b="1" dirty="0" smtClean="0">
                <a:solidFill>
                  <a:schemeClr val="tx2"/>
                </a:solidFill>
                <a:latin typeface="+mn-lt"/>
                <a:cs typeface="Arial" pitchFamily="34" charset="0"/>
              </a:rPr>
            </a:br>
            <a:r>
              <a:rPr lang="en-US" sz="4400" b="1" dirty="0" smtClean="0">
                <a:solidFill>
                  <a:schemeClr val="tx2"/>
                </a:solidFill>
                <a:latin typeface="+mn-lt"/>
                <a:cs typeface="Arial" pitchFamily="34" charset="0"/>
              </a:rPr>
              <a:t>of </a:t>
            </a:r>
            <a:r>
              <a:rPr lang="en-US" sz="4400" b="1" dirty="0" smtClean="0">
                <a:solidFill>
                  <a:schemeClr val="tx2"/>
                </a:solidFill>
                <a:latin typeface="+mn-lt"/>
                <a:cs typeface="Arial" pitchFamily="34" charset="0"/>
              </a:rPr>
              <a:t>a Quality Nutrition Program? </a:t>
            </a:r>
            <a:r>
              <a:rPr lang="en-US" sz="4400" dirty="0">
                <a:latin typeface="+mn-lt"/>
              </a:rPr>
              <a:t/>
            </a:r>
            <a:br>
              <a:rPr lang="en-US" sz="4400" dirty="0">
                <a:latin typeface="+mn-lt"/>
              </a:rPr>
            </a:br>
            <a:endParaRPr lang="en-US" sz="4400" dirty="0">
              <a:latin typeface="+mn-lt"/>
            </a:endParaRPr>
          </a:p>
        </p:txBody>
      </p:sp>
      <p:sp>
        <p:nvSpPr>
          <p:cNvPr id="3" name="Content Placeholder 2"/>
          <p:cNvSpPr>
            <a:spLocks noGrp="1"/>
          </p:cNvSpPr>
          <p:nvPr>
            <p:ph idx="1"/>
          </p:nvPr>
        </p:nvSpPr>
        <p:spPr>
          <a:xfrm>
            <a:off x="457200" y="3270751"/>
            <a:ext cx="8118389" cy="2855412"/>
          </a:xfrm>
        </p:spPr>
        <p:txBody>
          <a:bodyPr>
            <a:normAutofit fontScale="92500" lnSpcReduction="10000"/>
          </a:bodyPr>
          <a:lstStyle/>
          <a:p>
            <a:pPr marL="0" indent="0" algn="ctr">
              <a:buNone/>
              <a:defRPr/>
            </a:pPr>
            <a:endParaRPr lang="en-US" sz="2800" b="1" dirty="0" smtClean="0">
              <a:solidFill>
                <a:schemeClr val="tx2"/>
              </a:solidFill>
              <a:latin typeface="Arial" pitchFamily="34" charset="0"/>
              <a:cs typeface="Arial" pitchFamily="34" charset="0"/>
            </a:endParaRPr>
          </a:p>
          <a:p>
            <a:pPr marL="0" indent="0" algn="ctr">
              <a:buNone/>
              <a:defRPr/>
            </a:pPr>
            <a:r>
              <a:rPr lang="en-US" sz="2800" b="1" dirty="0" smtClean="0">
                <a:solidFill>
                  <a:schemeClr val="tx2"/>
                </a:solidFill>
                <a:latin typeface="Arial" pitchFamily="34" charset="0"/>
                <a:cs typeface="Arial" pitchFamily="34" charset="0"/>
              </a:rPr>
              <a:t>WELCOME TO THIS WEBINAR </a:t>
            </a:r>
            <a:r>
              <a:rPr lang="en-US" dirty="0">
                <a:solidFill>
                  <a:schemeClr val="tx2"/>
                </a:solidFill>
                <a:latin typeface="Arial" pitchFamily="34" charset="0"/>
                <a:cs typeface="Arial" pitchFamily="34" charset="0"/>
              </a:rPr>
              <a:t/>
            </a:r>
            <a:br>
              <a:rPr lang="en-US" dirty="0">
                <a:solidFill>
                  <a:schemeClr val="tx2"/>
                </a:solidFill>
                <a:latin typeface="Arial" pitchFamily="34" charset="0"/>
                <a:cs typeface="Arial" pitchFamily="34" charset="0"/>
              </a:rPr>
            </a:br>
            <a:endParaRPr lang="en-US" dirty="0" smtClean="0">
              <a:solidFill>
                <a:schemeClr val="tx2"/>
              </a:solidFill>
              <a:latin typeface="Arial" pitchFamily="34" charset="0"/>
              <a:cs typeface="Arial" pitchFamily="34" charset="0"/>
            </a:endParaRPr>
          </a:p>
          <a:p>
            <a:pPr marL="0" indent="0" algn="ctr">
              <a:buNone/>
              <a:defRPr/>
            </a:pPr>
            <a:r>
              <a:rPr lang="en-US" dirty="0" smtClean="0">
                <a:solidFill>
                  <a:schemeClr val="tx2"/>
                </a:solidFill>
                <a:latin typeface="Arial" pitchFamily="34" charset="0"/>
                <a:cs typeface="Arial" pitchFamily="34" charset="0"/>
              </a:rPr>
              <a:t>We will begin at 3:30 PM EST</a:t>
            </a:r>
          </a:p>
          <a:p>
            <a:pPr marL="0" indent="0" algn="ctr">
              <a:buNone/>
              <a:defRPr/>
            </a:pPr>
            <a:endParaRPr lang="en-US" dirty="0">
              <a:solidFill>
                <a:schemeClr val="tx2"/>
              </a:solidFill>
              <a:latin typeface="Arial" pitchFamily="34" charset="0"/>
              <a:cs typeface="Arial" pitchFamily="34" charset="0"/>
            </a:endParaRPr>
          </a:p>
          <a:p>
            <a:pPr marL="0" indent="0" algn="ctr">
              <a:buNone/>
              <a:defRPr/>
            </a:pPr>
            <a:r>
              <a:rPr lang="en-US" dirty="0">
                <a:solidFill>
                  <a:schemeClr val="tx2"/>
                </a:solidFill>
                <a:latin typeface="Arial" pitchFamily="34" charset="0"/>
                <a:cs typeface="Arial" pitchFamily="34" charset="0"/>
              </a:rPr>
              <a:t>Presenters: Jean Lloyd, </a:t>
            </a:r>
          </a:p>
          <a:p>
            <a:pPr marL="0" indent="0" algn="ctr">
              <a:buNone/>
              <a:defRPr/>
            </a:pPr>
            <a:r>
              <a:rPr lang="en-US" dirty="0">
                <a:solidFill>
                  <a:schemeClr val="tx2"/>
                </a:solidFill>
                <a:latin typeface="Arial" pitchFamily="34" charset="0"/>
                <a:cs typeface="Arial" pitchFamily="34" charset="0"/>
              </a:rPr>
              <a:t>Facilitators: Linda Netterville and Magda Hageman-</a:t>
            </a:r>
            <a:r>
              <a:rPr lang="en-US" dirty="0" err="1">
                <a:solidFill>
                  <a:schemeClr val="tx2"/>
                </a:solidFill>
                <a:latin typeface="Arial" pitchFamily="34" charset="0"/>
                <a:cs typeface="Arial" pitchFamily="34" charset="0"/>
              </a:rPr>
              <a:t>Apol</a:t>
            </a:r>
            <a:endParaRPr lang="en-US" dirty="0">
              <a:solidFill>
                <a:schemeClr val="tx2"/>
              </a:solidFill>
              <a:latin typeface="Arial" pitchFamily="34" charset="0"/>
              <a:cs typeface="Arial" pitchFamily="34" charset="0"/>
            </a:endParaRPr>
          </a:p>
          <a:p>
            <a:pPr marL="0" indent="0" algn="ctr">
              <a:buNone/>
              <a:defRPr/>
            </a:pPr>
            <a:endParaRPr lang="en-US" dirty="0">
              <a:solidFill>
                <a:schemeClr val="tx2"/>
              </a:solidFill>
              <a:latin typeface="Arial" pitchFamily="34" charset="0"/>
              <a:cs typeface="Arial" pitchFamily="34"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582034"/>
            <a:ext cx="3433763" cy="187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673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smtClean="0"/>
              <a:t>Changing Environment</a:t>
            </a:r>
            <a:endParaRPr lang="en-US" sz="4400" dirty="0"/>
          </a:p>
        </p:txBody>
      </p:sp>
      <p:graphicFrame>
        <p:nvGraphicFramePr>
          <p:cNvPr id="4" name="Content Placeholder 3"/>
          <p:cNvGraphicFramePr>
            <a:graphicFrameLocks noGrp="1"/>
          </p:cNvGraphicFramePr>
          <p:nvPr>
            <p:ph idx="1"/>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p:txBody>
          <a:bodyPr>
            <a:normAutofit fontScale="90000"/>
          </a:bodyPr>
          <a:lstStyle/>
          <a:p>
            <a:r>
              <a:rPr lang="en-US" dirty="0" smtClean="0"/>
              <a:t>Demographics</a:t>
            </a:r>
            <a:endParaRPr lang="en-US" dirty="0"/>
          </a:p>
        </p:txBody>
      </p:sp>
      <p:sp>
        <p:nvSpPr>
          <p:cNvPr id="570371" name="Rectangle 3"/>
          <p:cNvSpPr>
            <a:spLocks noGrp="1" noChangeArrowheads="1"/>
          </p:cNvSpPr>
          <p:nvPr>
            <p:ph type="body" idx="1"/>
          </p:nvPr>
        </p:nvSpPr>
        <p:spPr/>
        <p:txBody>
          <a:bodyPr>
            <a:normAutofit fontScale="92500" lnSpcReduction="10000"/>
          </a:bodyPr>
          <a:lstStyle/>
          <a:p>
            <a:pPr>
              <a:lnSpc>
                <a:spcPct val="90000"/>
              </a:lnSpc>
            </a:pPr>
            <a:r>
              <a:rPr lang="en-US" sz="2000" dirty="0"/>
              <a:t>More older </a:t>
            </a:r>
            <a:r>
              <a:rPr lang="en-US" sz="2000" dirty="0" smtClean="0"/>
              <a:t>people</a:t>
            </a:r>
          </a:p>
          <a:p>
            <a:pPr>
              <a:lnSpc>
                <a:spcPct val="90000"/>
              </a:lnSpc>
            </a:pPr>
            <a:r>
              <a:rPr lang="en-US" sz="2000" dirty="0" smtClean="0"/>
              <a:t>More older people, living longer</a:t>
            </a:r>
          </a:p>
          <a:p>
            <a:pPr>
              <a:lnSpc>
                <a:spcPct val="90000"/>
              </a:lnSpc>
            </a:pPr>
            <a:r>
              <a:rPr lang="en-US" sz="2000" dirty="0" smtClean="0"/>
              <a:t>More women than men</a:t>
            </a:r>
            <a:endParaRPr lang="en-US" sz="2000" dirty="0"/>
          </a:p>
          <a:p>
            <a:pPr>
              <a:lnSpc>
                <a:spcPct val="90000"/>
              </a:lnSpc>
            </a:pPr>
            <a:r>
              <a:rPr lang="en-US" sz="2000" dirty="0"/>
              <a:t>More healthy older people</a:t>
            </a:r>
          </a:p>
          <a:p>
            <a:pPr lvl="1">
              <a:lnSpc>
                <a:spcPct val="90000"/>
              </a:lnSpc>
            </a:pPr>
            <a:r>
              <a:rPr lang="en-US" sz="2000" dirty="0"/>
              <a:t>Baby boomers</a:t>
            </a:r>
          </a:p>
          <a:p>
            <a:pPr lvl="1">
              <a:lnSpc>
                <a:spcPct val="90000"/>
              </a:lnSpc>
            </a:pPr>
            <a:r>
              <a:rPr lang="en-US" sz="2000" dirty="0"/>
              <a:t>Diverse expectations</a:t>
            </a:r>
          </a:p>
          <a:p>
            <a:pPr>
              <a:lnSpc>
                <a:spcPct val="90000"/>
              </a:lnSpc>
            </a:pPr>
            <a:r>
              <a:rPr lang="en-US" sz="2000" dirty="0"/>
              <a:t>More frail older people</a:t>
            </a:r>
          </a:p>
          <a:p>
            <a:pPr lvl="1">
              <a:lnSpc>
                <a:spcPct val="90000"/>
              </a:lnSpc>
            </a:pPr>
            <a:r>
              <a:rPr lang="en-US" sz="2000" dirty="0"/>
              <a:t>More </a:t>
            </a:r>
            <a:r>
              <a:rPr lang="en-US" sz="2000" dirty="0" smtClean="0"/>
              <a:t>homebound</a:t>
            </a:r>
          </a:p>
          <a:p>
            <a:pPr lvl="1">
              <a:lnSpc>
                <a:spcPct val="90000"/>
              </a:lnSpc>
            </a:pPr>
            <a:r>
              <a:rPr lang="en-US" sz="2000" dirty="0" smtClean="0"/>
              <a:t>More homebound, nursing home level of care</a:t>
            </a:r>
          </a:p>
          <a:p>
            <a:pPr lvl="1">
              <a:lnSpc>
                <a:spcPct val="90000"/>
              </a:lnSpc>
            </a:pPr>
            <a:r>
              <a:rPr lang="en-US" sz="2000" dirty="0" smtClean="0"/>
              <a:t>More potential for malnutrition</a:t>
            </a:r>
            <a:endParaRPr lang="en-US" sz="2000" dirty="0"/>
          </a:p>
          <a:p>
            <a:pPr>
              <a:lnSpc>
                <a:spcPct val="90000"/>
              </a:lnSpc>
            </a:pPr>
            <a:r>
              <a:rPr lang="en-US" sz="2000" dirty="0"/>
              <a:t>More </a:t>
            </a:r>
            <a:r>
              <a:rPr lang="en-US" sz="2000" dirty="0" smtClean="0"/>
              <a:t>minorities, diverse racial/ethnic composition</a:t>
            </a:r>
          </a:p>
          <a:p>
            <a:pPr lvl="1">
              <a:lnSpc>
                <a:spcPct val="90000"/>
              </a:lnSpc>
            </a:pPr>
            <a:r>
              <a:rPr lang="en-US" sz="2000" dirty="0" smtClean="0"/>
              <a:t>Diverse expectations</a:t>
            </a:r>
          </a:p>
          <a:p>
            <a:pPr lvl="1">
              <a:lnSpc>
                <a:spcPct val="90000"/>
              </a:lnSpc>
            </a:pPr>
            <a:r>
              <a:rPr lang="en-US" sz="2000" dirty="0" smtClean="0"/>
              <a:t>In states that were previously more homogeneous</a:t>
            </a:r>
            <a:endParaRPr lang="en-US" sz="2000" dirty="0"/>
          </a:p>
          <a:p>
            <a:pPr>
              <a:lnSpc>
                <a:spcPct val="90000"/>
              </a:lnSpc>
            </a:pPr>
            <a:r>
              <a:rPr lang="en-US" sz="2000" dirty="0"/>
              <a:t>More </a:t>
            </a:r>
            <a:r>
              <a:rPr lang="en-US" sz="2000" dirty="0" smtClean="0"/>
              <a:t>home and community based services, </a:t>
            </a:r>
            <a:r>
              <a:rPr lang="en-US" sz="2000" dirty="0"/>
              <a:t>less </a:t>
            </a:r>
            <a:r>
              <a:rPr lang="en-US" sz="2000" dirty="0" smtClean="0"/>
              <a:t>facility based care</a:t>
            </a:r>
            <a:endParaRPr lang="en-US" sz="2000" dirty="0"/>
          </a:p>
          <a:p>
            <a:pPr>
              <a:lnSpc>
                <a:spcPct val="90000"/>
              </a:lnSpc>
            </a:pPr>
            <a:endParaRPr lang="en-US" sz="2000" dirty="0"/>
          </a:p>
        </p:txBody>
      </p:sp>
      <p:sp>
        <p:nvSpPr>
          <p:cNvPr id="4" name="TextBox 3"/>
          <p:cNvSpPr txBox="1"/>
          <p:nvPr/>
        </p:nvSpPr>
        <p:spPr>
          <a:xfrm>
            <a:off x="219456" y="6126163"/>
            <a:ext cx="7079246" cy="523220"/>
          </a:xfrm>
          <a:prstGeom prst="rect">
            <a:avLst/>
          </a:prstGeom>
          <a:noFill/>
        </p:spPr>
        <p:txBody>
          <a:bodyPr wrap="none" rtlCol="0">
            <a:spAutoFit/>
          </a:bodyPr>
          <a:lstStyle/>
          <a:p>
            <a:r>
              <a:rPr lang="en-US" sz="1400" dirty="0" smtClean="0"/>
              <a:t>Profile of Older Americans, </a:t>
            </a:r>
            <a:r>
              <a:rPr lang="en-US" sz="1400" dirty="0" smtClean="0">
                <a:hlinkClick r:id="rId3"/>
              </a:rPr>
              <a:t>http://www.aoa.gov/AoARoot/Aging_Statistics/Profile/index.aspx</a:t>
            </a:r>
            <a:r>
              <a:rPr lang="en-US" sz="1400" dirty="0" smtClean="0"/>
              <a:t>; </a:t>
            </a:r>
          </a:p>
          <a:p>
            <a:r>
              <a:rPr lang="en-US" sz="1400" dirty="0" smtClean="0"/>
              <a:t>Key Indicators of Well Being, </a:t>
            </a:r>
            <a:r>
              <a:rPr lang="en-US" sz="1400" dirty="0" smtClean="0">
                <a:hlinkClick r:id="rId3"/>
              </a:rPr>
              <a:t>http://www.aoa.gov/AoARoot/Aging_Statistics/Profile/index.aspx</a:t>
            </a:r>
            <a:r>
              <a:rPr lang="en-US" sz="1400" dirty="0" smtClean="0"/>
              <a:t> </a:t>
            </a:r>
            <a:endParaRPr lang="en-US"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Health Status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More young old</a:t>
            </a:r>
          </a:p>
          <a:p>
            <a:pPr lvl="1"/>
            <a:r>
              <a:rPr lang="en-US" dirty="0" smtClean="0"/>
              <a:t>Healthy, active older adults, increased life expectancy, decreased functional impairment</a:t>
            </a:r>
          </a:p>
          <a:p>
            <a:pPr lvl="1"/>
            <a:r>
              <a:rPr lang="en-US" dirty="0" smtClean="0"/>
              <a:t>Managing chronic conditions</a:t>
            </a:r>
          </a:p>
          <a:p>
            <a:pPr lvl="1"/>
            <a:r>
              <a:rPr lang="en-US" dirty="0" smtClean="0"/>
              <a:t>More older adults who transition from hospitals, rehabilitative facilities, and nursing homes back to their own homes</a:t>
            </a:r>
          </a:p>
          <a:p>
            <a:pPr lvl="1">
              <a:buNone/>
            </a:pPr>
            <a:endParaRPr lang="en-US" dirty="0" smtClean="0"/>
          </a:p>
          <a:p>
            <a:r>
              <a:rPr lang="en-US" dirty="0" smtClean="0"/>
              <a:t>More old old</a:t>
            </a:r>
          </a:p>
          <a:p>
            <a:pPr lvl="1"/>
            <a:r>
              <a:rPr lang="en-US" dirty="0" smtClean="0"/>
              <a:t>More older adults who are frail and impaired</a:t>
            </a:r>
          </a:p>
          <a:p>
            <a:pPr lvl="1"/>
            <a:r>
              <a:rPr lang="en-US" dirty="0" smtClean="0"/>
              <a:t>More caregiver burden</a:t>
            </a:r>
          </a:p>
          <a:p>
            <a:pPr lvl="1"/>
            <a:r>
              <a:rPr lang="en-US" dirty="0" smtClean="0"/>
              <a:t>More older adults who transition from hospitals, rehabilitative facilities, and nursing homes back to their own homes</a:t>
            </a:r>
          </a:p>
          <a:p>
            <a:pPr lvl="1"/>
            <a:r>
              <a:rPr lang="en-US" dirty="0" smtClean="0"/>
              <a:t>More older adults living at home who are nursing home level of care</a:t>
            </a:r>
          </a:p>
        </p:txBody>
      </p:sp>
      <p:sp>
        <p:nvSpPr>
          <p:cNvPr id="5" name="TextBox 4"/>
          <p:cNvSpPr txBox="1"/>
          <p:nvPr/>
        </p:nvSpPr>
        <p:spPr>
          <a:xfrm>
            <a:off x="457200" y="5726053"/>
            <a:ext cx="8303940" cy="1015663"/>
          </a:xfrm>
          <a:prstGeom prst="rect">
            <a:avLst/>
          </a:prstGeom>
          <a:noFill/>
        </p:spPr>
        <p:txBody>
          <a:bodyPr wrap="none" rtlCol="0">
            <a:spAutoFit/>
          </a:bodyPr>
          <a:lstStyle/>
          <a:p>
            <a:r>
              <a:rPr lang="en-US" sz="1400" dirty="0" smtClean="0"/>
              <a:t>Profile of Older Americans, </a:t>
            </a:r>
            <a:r>
              <a:rPr lang="en-US" sz="1400" dirty="0" smtClean="0">
                <a:hlinkClick r:id="rId2"/>
              </a:rPr>
              <a:t>http://www.aoa.gov/AoARoot/Aging_Statistics/Profile/index.aspx</a:t>
            </a:r>
            <a:r>
              <a:rPr lang="en-US" sz="1400" dirty="0" smtClean="0"/>
              <a:t>; </a:t>
            </a:r>
          </a:p>
          <a:p>
            <a:r>
              <a:rPr lang="en-US" sz="1400" dirty="0" smtClean="0"/>
              <a:t>Key Indicators of Well Being, </a:t>
            </a:r>
            <a:r>
              <a:rPr lang="en-US" sz="1400" dirty="0" smtClean="0">
                <a:hlinkClick r:id="rId2"/>
              </a:rPr>
              <a:t>http://www.aoa.gov/AoARoot/Aging_Statistics/Profile/index.aspx</a:t>
            </a:r>
            <a:endParaRPr lang="en-US" sz="1400" dirty="0" smtClean="0"/>
          </a:p>
          <a:p>
            <a:r>
              <a:rPr lang="en-US" sz="1400" dirty="0" smtClean="0"/>
              <a:t>AARP Public Policy Institute, Quick Health Facts, Profile of Older Americans, </a:t>
            </a:r>
            <a:r>
              <a:rPr lang="en-US" sz="1400" dirty="0" smtClean="0">
                <a:hlinkClick r:id="rId3"/>
              </a:rPr>
              <a:t>http://www.aarp.org/research/ppi/</a:t>
            </a:r>
            <a:r>
              <a:rPr lang="en-US" sz="1400" dirty="0" smtClean="0"/>
              <a:t> </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Care Systems</a:t>
            </a:r>
            <a:endParaRPr lang="en-US" dirty="0"/>
          </a:p>
        </p:txBody>
      </p:sp>
      <p:sp>
        <p:nvSpPr>
          <p:cNvPr id="3" name="Content Placeholder 2"/>
          <p:cNvSpPr>
            <a:spLocks noGrp="1"/>
          </p:cNvSpPr>
          <p:nvPr>
            <p:ph idx="1"/>
          </p:nvPr>
        </p:nvSpPr>
        <p:spPr/>
        <p:txBody>
          <a:bodyPr>
            <a:normAutofit fontScale="92500" lnSpcReduction="20000"/>
          </a:bodyPr>
          <a:lstStyle/>
          <a:p>
            <a:r>
              <a:rPr lang="en-US" sz="2900" dirty="0" smtClean="0"/>
              <a:t>Health care</a:t>
            </a:r>
          </a:p>
          <a:p>
            <a:pPr lvl="1"/>
            <a:r>
              <a:rPr lang="en-US" sz="2200" dirty="0" smtClean="0"/>
              <a:t>Medicare</a:t>
            </a:r>
          </a:p>
          <a:p>
            <a:pPr lvl="2"/>
            <a:r>
              <a:rPr lang="en-US" sz="1800" dirty="0" smtClean="0"/>
              <a:t>Medical nutrition therapy</a:t>
            </a:r>
          </a:p>
          <a:p>
            <a:pPr lvl="2"/>
            <a:r>
              <a:rPr lang="en-US" sz="1800" dirty="0" smtClean="0"/>
              <a:t>Chronic disease self management</a:t>
            </a:r>
          </a:p>
          <a:p>
            <a:pPr lvl="1"/>
            <a:r>
              <a:rPr lang="en-US" sz="2200" dirty="0" smtClean="0"/>
              <a:t>Affordable Care Act, opportunities for the aging network increasing</a:t>
            </a:r>
          </a:p>
          <a:p>
            <a:pPr lvl="2"/>
            <a:r>
              <a:rPr lang="en-US" sz="1800" dirty="0" smtClean="0"/>
              <a:t>Transition care</a:t>
            </a:r>
          </a:p>
          <a:p>
            <a:pPr lvl="2"/>
            <a:r>
              <a:rPr lang="en-US" sz="1800" dirty="0" smtClean="0"/>
              <a:t>Health homes</a:t>
            </a:r>
          </a:p>
          <a:p>
            <a:pPr lvl="2"/>
            <a:r>
              <a:rPr lang="en-US" sz="1800" dirty="0" smtClean="0"/>
              <a:t>State dual eligible demonstrations </a:t>
            </a:r>
          </a:p>
          <a:p>
            <a:pPr lvl="2"/>
            <a:r>
              <a:rPr lang="en-US" sz="1800" dirty="0" smtClean="0"/>
              <a:t>Community First Choice Option</a:t>
            </a:r>
          </a:p>
          <a:p>
            <a:r>
              <a:rPr lang="en-US" sz="2900" dirty="0" smtClean="0"/>
              <a:t>Public health</a:t>
            </a:r>
          </a:p>
          <a:p>
            <a:pPr lvl="1"/>
            <a:r>
              <a:rPr lang="en-US" sz="2200" dirty="0" smtClean="0"/>
              <a:t>Chronic disease self management</a:t>
            </a:r>
          </a:p>
          <a:p>
            <a:pPr lvl="1"/>
            <a:r>
              <a:rPr lang="en-US" sz="2200" dirty="0" smtClean="0"/>
              <a:t>Immunizations</a:t>
            </a:r>
          </a:p>
          <a:p>
            <a:pPr lvl="1"/>
            <a:r>
              <a:rPr lang="en-US" sz="2200" dirty="0" smtClean="0"/>
              <a:t>Health &amp; nutrition education</a:t>
            </a:r>
          </a:p>
          <a:p>
            <a:pPr>
              <a:buNone/>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Care Systems</a:t>
            </a:r>
            <a:endParaRPr lang="en-US" dirty="0"/>
          </a:p>
        </p:txBody>
      </p:sp>
      <p:sp>
        <p:nvSpPr>
          <p:cNvPr id="3" name="Content Placeholder 2"/>
          <p:cNvSpPr>
            <a:spLocks noGrp="1"/>
          </p:cNvSpPr>
          <p:nvPr>
            <p:ph idx="1"/>
          </p:nvPr>
        </p:nvSpPr>
        <p:spPr>
          <a:xfrm>
            <a:off x="457200" y="1984094"/>
            <a:ext cx="8229600" cy="4517290"/>
          </a:xfrm>
        </p:spPr>
        <p:txBody>
          <a:bodyPr>
            <a:normAutofit fontScale="55000" lnSpcReduction="20000"/>
          </a:bodyPr>
          <a:lstStyle/>
          <a:p>
            <a:r>
              <a:rPr lang="en-US" sz="3200" dirty="0" smtClean="0"/>
              <a:t>Home and community based care</a:t>
            </a:r>
          </a:p>
          <a:p>
            <a:pPr lvl="1"/>
            <a:r>
              <a:rPr lang="en-US" sz="2900" dirty="0" smtClean="0"/>
              <a:t>Older Americans Act</a:t>
            </a:r>
          </a:p>
          <a:p>
            <a:pPr lvl="1"/>
            <a:r>
              <a:rPr lang="en-US" sz="2900" dirty="0" smtClean="0"/>
              <a:t>Federal/State Medicaid waivers</a:t>
            </a:r>
          </a:p>
          <a:p>
            <a:pPr lvl="1">
              <a:buNone/>
            </a:pPr>
            <a:endParaRPr lang="en-US" sz="2600" dirty="0" smtClean="0"/>
          </a:p>
          <a:p>
            <a:r>
              <a:rPr lang="en-US" sz="3200" dirty="0" smtClean="0"/>
              <a:t>Long term services and supports</a:t>
            </a:r>
          </a:p>
          <a:p>
            <a:pPr lvl="1"/>
            <a:r>
              <a:rPr lang="en-US" sz="2900" dirty="0" smtClean="0"/>
              <a:t>Older adults &amp; individuals with disabilities</a:t>
            </a:r>
          </a:p>
          <a:p>
            <a:pPr lvl="1"/>
            <a:r>
              <a:rPr lang="en-US" sz="2900" dirty="0" smtClean="0"/>
              <a:t>Caregiver services</a:t>
            </a:r>
          </a:p>
          <a:p>
            <a:pPr lvl="1"/>
            <a:r>
              <a:rPr lang="en-US" sz="2900" dirty="0" smtClean="0"/>
              <a:t>Cash &amp; Counseling</a:t>
            </a:r>
          </a:p>
          <a:p>
            <a:pPr lvl="1"/>
            <a:r>
              <a:rPr lang="en-US" sz="2900" dirty="0" smtClean="0"/>
              <a:t>Money Follows the Person</a:t>
            </a:r>
          </a:p>
          <a:p>
            <a:pPr lvl="1"/>
            <a:r>
              <a:rPr lang="en-US" sz="2900" dirty="0" smtClean="0"/>
              <a:t>Managed long term services &amp; supports accelerating</a:t>
            </a:r>
          </a:p>
          <a:p>
            <a:pPr lvl="1"/>
            <a:r>
              <a:rPr lang="en-US" sz="2900" dirty="0" smtClean="0"/>
              <a:t>Long term care insurance</a:t>
            </a:r>
            <a:endParaRPr lang="en-US" sz="3300" dirty="0" smtClean="0"/>
          </a:p>
          <a:p>
            <a:pPr lvl="1"/>
            <a:endParaRPr lang="en-US" sz="2600" dirty="0" smtClean="0"/>
          </a:p>
          <a:p>
            <a:r>
              <a:rPr lang="en-US" sz="3200" dirty="0" smtClean="0"/>
              <a:t>Facility based care</a:t>
            </a:r>
          </a:p>
          <a:p>
            <a:pPr lvl="1"/>
            <a:r>
              <a:rPr lang="en-US" sz="2900" dirty="0" smtClean="0"/>
              <a:t>Assisted living</a:t>
            </a:r>
          </a:p>
          <a:p>
            <a:pPr lvl="1"/>
            <a:r>
              <a:rPr lang="en-US" sz="2900" dirty="0" smtClean="0"/>
              <a:t>Board and care homes</a:t>
            </a:r>
          </a:p>
          <a:p>
            <a:pPr lvl="1"/>
            <a:r>
              <a:rPr lang="en-US" sz="2900" dirty="0" smtClean="0"/>
              <a:t>Rehabilitation facilities</a:t>
            </a:r>
          </a:p>
          <a:p>
            <a:pPr lvl="1"/>
            <a:r>
              <a:rPr lang="en-US" sz="2900" dirty="0" smtClean="0"/>
              <a:t>Nursing homes</a:t>
            </a:r>
          </a:p>
          <a:p>
            <a:pPr>
              <a:buNone/>
            </a:pP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Society</a:t>
            </a:r>
            <a:endParaRPr lang="en-US" dirty="0"/>
          </a:p>
        </p:txBody>
      </p:sp>
      <p:sp>
        <p:nvSpPr>
          <p:cNvPr id="3" name="Content Placeholder 2"/>
          <p:cNvSpPr>
            <a:spLocks noGrp="1"/>
          </p:cNvSpPr>
          <p:nvPr>
            <p:ph idx="1"/>
          </p:nvPr>
        </p:nvSpPr>
        <p:spPr/>
        <p:txBody>
          <a:bodyPr/>
          <a:lstStyle/>
          <a:p>
            <a:r>
              <a:rPr lang="en-US" dirty="0" smtClean="0"/>
              <a:t>Expectation that people will be able to live at home </a:t>
            </a:r>
          </a:p>
          <a:p>
            <a:r>
              <a:rPr lang="en-US" dirty="0" smtClean="0"/>
              <a:t>Informal care</a:t>
            </a:r>
          </a:p>
          <a:p>
            <a:pPr lvl="1"/>
            <a:r>
              <a:rPr lang="en-US" sz="2000" dirty="0" smtClean="0"/>
              <a:t>Family caregivers</a:t>
            </a:r>
          </a:p>
          <a:p>
            <a:pPr lvl="1"/>
            <a:r>
              <a:rPr lang="en-US" sz="2000" dirty="0" smtClean="0"/>
              <a:t>Care by neighbors/friends, paid and unpaid</a:t>
            </a:r>
          </a:p>
          <a:p>
            <a:r>
              <a:rPr lang="en-US" dirty="0" smtClean="0"/>
              <a:t>Access, service provision</a:t>
            </a:r>
          </a:p>
          <a:p>
            <a:pPr lvl="1"/>
            <a:r>
              <a:rPr lang="en-US" sz="2000" dirty="0" smtClean="0"/>
              <a:t>Urban, suburban, rural, frontier issues</a:t>
            </a:r>
          </a:p>
          <a:p>
            <a:pPr lvl="1"/>
            <a:r>
              <a:rPr lang="en-US" sz="2000" dirty="0" smtClean="0"/>
              <a:t>Planning for long term care needs</a:t>
            </a:r>
          </a:p>
          <a:p>
            <a:pPr lvl="1"/>
            <a:r>
              <a:rPr lang="en-US" sz="2000" dirty="0" smtClean="0"/>
              <a:t>Aging and disability resource centers</a:t>
            </a:r>
          </a:p>
          <a:p>
            <a:pPr lvl="1"/>
            <a:r>
              <a:rPr lang="en-US" sz="2000" dirty="0" smtClean="0"/>
              <a:t>Public/private sources of service provision</a:t>
            </a:r>
          </a:p>
          <a:p>
            <a:pPr lvl="1"/>
            <a:r>
              <a:rPr lang="en-US" sz="2000" dirty="0" smtClean="0"/>
              <a:t>Private pay/private insurance</a:t>
            </a:r>
          </a:p>
          <a:p>
            <a:pPr lvl="1">
              <a:buNone/>
            </a:pPr>
            <a:endParaRPr lang="en-US" sz="2000" dirty="0"/>
          </a:p>
        </p:txBody>
      </p:sp>
      <p:pic>
        <p:nvPicPr>
          <p:cNvPr id="4" name="Picture 7" descr="essexcounty"/>
          <p:cNvPicPr>
            <a:picLocks noChangeAspect="1" noChangeArrowheads="1"/>
          </p:cNvPicPr>
          <p:nvPr/>
        </p:nvPicPr>
        <p:blipFill>
          <a:blip r:embed="rId2"/>
          <a:srcRect/>
          <a:stretch>
            <a:fillRect/>
          </a:stretch>
        </p:blipFill>
        <p:spPr>
          <a:xfrm>
            <a:off x="6172251" y="4169664"/>
            <a:ext cx="2404821" cy="178155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Society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Increased demand for:</a:t>
            </a:r>
          </a:p>
          <a:p>
            <a:pPr lvl="1"/>
            <a:r>
              <a:rPr lang="en-US" sz="2200" dirty="0" smtClean="0"/>
              <a:t>Services </a:t>
            </a:r>
          </a:p>
          <a:p>
            <a:pPr lvl="1"/>
            <a:r>
              <a:rPr lang="en-US" sz="2200" dirty="0" smtClean="0"/>
              <a:t>Quality services</a:t>
            </a:r>
          </a:p>
          <a:p>
            <a:pPr lvl="1"/>
            <a:r>
              <a:rPr lang="en-US" sz="2200" dirty="0" smtClean="0"/>
              <a:t>Appropriate services: cultural, religious, therapeutic</a:t>
            </a:r>
          </a:p>
          <a:p>
            <a:pPr lvl="1"/>
            <a:r>
              <a:rPr lang="en-US" sz="2200" dirty="0" smtClean="0"/>
              <a:t>Choice, kind, time, location, duration</a:t>
            </a:r>
          </a:p>
          <a:p>
            <a:pPr lvl="1"/>
            <a:r>
              <a:rPr lang="en-US" sz="2200" dirty="0" smtClean="0"/>
              <a:t>Home and community based services</a:t>
            </a:r>
          </a:p>
          <a:p>
            <a:pPr lvl="2">
              <a:buNone/>
            </a:pPr>
            <a:endParaRPr lang="en-US" sz="1800" dirty="0" smtClean="0"/>
          </a:p>
          <a:p>
            <a:r>
              <a:rPr lang="en-US" dirty="0" smtClean="0"/>
              <a:t>Diversity</a:t>
            </a:r>
          </a:p>
          <a:p>
            <a:pPr lvl="1"/>
            <a:r>
              <a:rPr lang="en-US" sz="2000" dirty="0" smtClean="0"/>
              <a:t>Racial/ethnic</a:t>
            </a:r>
          </a:p>
          <a:p>
            <a:pPr lvl="1"/>
            <a:r>
              <a:rPr lang="en-US" sz="2000" dirty="0" smtClean="0"/>
              <a:t>Functionality</a:t>
            </a:r>
          </a:p>
          <a:p>
            <a:pPr lvl="1"/>
            <a:r>
              <a:rPr lang="en-US" sz="2000" dirty="0" smtClean="0"/>
              <a:t>Health</a:t>
            </a:r>
          </a:p>
          <a:p>
            <a:pPr lvl="1"/>
            <a:r>
              <a:rPr lang="en-US" sz="2000" dirty="0" smtClean="0"/>
              <a:t>Age cohorts, different cohorts, different attitudes/expectations</a:t>
            </a:r>
            <a:endParaRPr lang="en-US" sz="2000" dirty="0"/>
          </a:p>
        </p:txBody>
      </p:sp>
      <p:pic>
        <p:nvPicPr>
          <p:cNvPr id="4" name="Picture 7" descr="0008569-031"/>
          <p:cNvPicPr>
            <a:picLocks noChangeAspect="1" noChangeArrowheads="1"/>
          </p:cNvPicPr>
          <p:nvPr/>
        </p:nvPicPr>
        <p:blipFill>
          <a:blip r:embed="rId2"/>
          <a:srcRect/>
          <a:stretch>
            <a:fillRect/>
          </a:stretch>
        </p:blipFill>
        <p:spPr>
          <a:xfrm>
            <a:off x="5986273" y="3849024"/>
            <a:ext cx="2545079" cy="158257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Society</a:t>
            </a:r>
            <a:endParaRPr lang="en-US" dirty="0"/>
          </a:p>
        </p:txBody>
      </p:sp>
      <p:sp>
        <p:nvSpPr>
          <p:cNvPr id="3" name="Content Placeholder 2"/>
          <p:cNvSpPr>
            <a:spLocks noGrp="1"/>
          </p:cNvSpPr>
          <p:nvPr>
            <p:ph idx="1"/>
          </p:nvPr>
        </p:nvSpPr>
        <p:spPr/>
        <p:txBody>
          <a:bodyPr>
            <a:normAutofit/>
          </a:bodyPr>
          <a:lstStyle/>
          <a:p>
            <a:r>
              <a:rPr lang="en-US" dirty="0" smtClean="0"/>
              <a:t>Baby boomers</a:t>
            </a:r>
          </a:p>
          <a:p>
            <a:pPr lvl="1"/>
            <a:r>
              <a:rPr lang="en-US" sz="2200" dirty="0" smtClean="0"/>
              <a:t>Health oriented</a:t>
            </a:r>
          </a:p>
          <a:p>
            <a:pPr lvl="2"/>
            <a:r>
              <a:rPr lang="en-US" sz="1800" dirty="0" smtClean="0"/>
              <a:t>Spend more, consume more health services, visit doctor more</a:t>
            </a:r>
          </a:p>
          <a:p>
            <a:pPr lvl="2"/>
            <a:r>
              <a:rPr lang="en-US" sz="1800" dirty="0" smtClean="0"/>
              <a:t>Due to increased life expectancy, viewed as “healthy”, but have higher rates of hypertension, diabetes, obesity, and high cholesterol than previous generations*</a:t>
            </a:r>
          </a:p>
          <a:p>
            <a:pPr lvl="1"/>
            <a:r>
              <a:rPr lang="en-US" sz="2200" dirty="0" smtClean="0"/>
              <a:t>Work centric</a:t>
            </a:r>
          </a:p>
          <a:p>
            <a:pPr lvl="2"/>
            <a:r>
              <a:rPr lang="en-US" sz="1800" dirty="0" smtClean="0"/>
              <a:t>Continue to work past regular retirement age</a:t>
            </a:r>
          </a:p>
          <a:p>
            <a:pPr lvl="2"/>
            <a:r>
              <a:rPr lang="en-US" sz="1800" dirty="0" smtClean="0"/>
              <a:t>Women in the work force</a:t>
            </a:r>
          </a:p>
          <a:p>
            <a:pPr lvl="1"/>
            <a:r>
              <a:rPr lang="en-US" sz="2200" dirty="0" smtClean="0"/>
              <a:t>Independent</a:t>
            </a:r>
          </a:p>
          <a:p>
            <a:pPr lvl="1"/>
            <a:r>
              <a:rPr lang="en-US" sz="2200" dirty="0" smtClean="0"/>
              <a:t>Change oriented </a:t>
            </a:r>
          </a:p>
        </p:txBody>
      </p:sp>
      <p:sp>
        <p:nvSpPr>
          <p:cNvPr id="4" name="TextBox 3"/>
          <p:cNvSpPr txBox="1"/>
          <p:nvPr/>
        </p:nvSpPr>
        <p:spPr>
          <a:xfrm>
            <a:off x="364834" y="6126163"/>
            <a:ext cx="7382342" cy="307777"/>
          </a:xfrm>
          <a:prstGeom prst="rect">
            <a:avLst/>
          </a:prstGeom>
          <a:noFill/>
        </p:spPr>
        <p:txBody>
          <a:bodyPr wrap="none" rtlCol="0">
            <a:spAutoFit/>
          </a:bodyPr>
          <a:lstStyle/>
          <a:p>
            <a:r>
              <a:rPr lang="en-US" sz="1400" dirty="0" smtClean="0"/>
              <a:t>*King, et al. Status of Baby Boomer’s Health in U.S. Healthiest Generation?. JAMA Intern Med 2013</a:t>
            </a:r>
            <a:endParaRPr lang="en-US"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Science</a:t>
            </a:r>
            <a:endParaRPr lang="en-US" dirty="0"/>
          </a:p>
        </p:txBody>
      </p:sp>
      <p:sp>
        <p:nvSpPr>
          <p:cNvPr id="3" name="Content Placeholder 2"/>
          <p:cNvSpPr>
            <a:spLocks noGrp="1"/>
          </p:cNvSpPr>
          <p:nvPr>
            <p:ph idx="1"/>
          </p:nvPr>
        </p:nvSpPr>
        <p:spPr/>
        <p:txBody>
          <a:bodyPr>
            <a:normAutofit/>
          </a:bodyPr>
          <a:lstStyle/>
          <a:p>
            <a:r>
              <a:rPr lang="en-US" dirty="0" smtClean="0"/>
              <a:t>Nutrition knowledge</a:t>
            </a:r>
          </a:p>
          <a:p>
            <a:pPr lvl="1"/>
            <a:r>
              <a:rPr lang="en-US" sz="2000" u="sng" dirty="0" smtClean="0"/>
              <a:t>Dietary Reference Intakes</a:t>
            </a:r>
            <a:r>
              <a:rPr lang="en-US" sz="2000" dirty="0" smtClean="0"/>
              <a:t> Food &amp; Nutrition Board, Institute of Medicine National Academy of </a:t>
            </a:r>
            <a:r>
              <a:rPr lang="en-US" sz="2000" dirty="0" smtClean="0"/>
              <a:t>Sciences</a:t>
            </a:r>
            <a:endParaRPr lang="en-US" sz="2000" dirty="0" smtClean="0"/>
          </a:p>
          <a:p>
            <a:pPr lvl="1"/>
            <a:r>
              <a:rPr lang="en-US" sz="2000" i="1" dirty="0" smtClean="0"/>
              <a:t>Dietary Guidelines for Americans </a:t>
            </a:r>
            <a:r>
              <a:rPr lang="en-US" sz="2000" dirty="0" smtClean="0"/>
              <a:t>U S Departments of Health &amp; Human Services &amp; </a:t>
            </a:r>
            <a:r>
              <a:rPr lang="en-US" sz="2000" dirty="0" smtClean="0"/>
              <a:t>Agriculture</a:t>
            </a:r>
          </a:p>
          <a:p>
            <a:pPr lvl="1"/>
            <a:r>
              <a:rPr lang="en-US" sz="2000" dirty="0" smtClean="0"/>
              <a:t>Dietary </a:t>
            </a:r>
            <a:r>
              <a:rPr lang="en-US" sz="2000" dirty="0" smtClean="0"/>
              <a:t>Approaches to Stop Hypertension, National Heart Lung Blood Institute of the National Institutes of </a:t>
            </a:r>
            <a:r>
              <a:rPr lang="en-US" sz="2000" dirty="0" smtClean="0"/>
              <a:t>Health</a:t>
            </a:r>
            <a:endParaRPr lang="en-US" sz="2000" dirty="0" smtClean="0"/>
          </a:p>
          <a:p>
            <a:pPr lvl="1"/>
            <a:r>
              <a:rPr lang="en-US" sz="2000" dirty="0" smtClean="0"/>
              <a:t>Total Diet Approach Academy of Nutrition &amp; </a:t>
            </a:r>
            <a:r>
              <a:rPr lang="en-US" sz="2000" dirty="0" smtClean="0"/>
              <a:t>Dietetics</a:t>
            </a:r>
          </a:p>
          <a:p>
            <a:r>
              <a:rPr lang="en-US" dirty="0" smtClean="0"/>
              <a:t>Health </a:t>
            </a:r>
            <a:r>
              <a:rPr lang="en-US" dirty="0" smtClean="0"/>
              <a:t>knowledge</a:t>
            </a:r>
          </a:p>
          <a:p>
            <a:pPr lvl="1"/>
            <a:r>
              <a:rPr lang="en-US" sz="2000" dirty="0" smtClean="0"/>
              <a:t>National Institutes of </a:t>
            </a:r>
            <a:r>
              <a:rPr lang="en-US" sz="2000" dirty="0" smtClean="0"/>
              <a:t>Health </a:t>
            </a:r>
            <a:endParaRPr lang="en-US" sz="2000" dirty="0" smtClean="0"/>
          </a:p>
          <a:p>
            <a:pPr lvl="1"/>
            <a:r>
              <a:rPr lang="en-US" sz="2000" dirty="0" smtClean="0"/>
              <a:t>National Institute on </a:t>
            </a:r>
            <a:r>
              <a:rPr lang="en-US" sz="2000" dirty="0" smtClean="0"/>
              <a:t>Aging </a:t>
            </a:r>
            <a:endParaRPr lang="en-US" sz="2000" dirty="0" smtClean="0"/>
          </a:p>
          <a:p>
            <a:pPr lvl="1"/>
            <a:endParaRPr lang="en-US" sz="2000" dirty="0" smtClean="0"/>
          </a:p>
          <a:p>
            <a:pPr lvl="1"/>
            <a:endParaRPr lang="en-US" sz="2000" dirty="0" smtClean="0"/>
          </a:p>
          <a:p>
            <a:pPr lvl="1"/>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Science</a:t>
            </a:r>
            <a:endParaRPr lang="en-US" dirty="0"/>
          </a:p>
        </p:txBody>
      </p:sp>
      <p:sp>
        <p:nvSpPr>
          <p:cNvPr id="3" name="Content Placeholder 2"/>
          <p:cNvSpPr>
            <a:spLocks noGrp="1"/>
          </p:cNvSpPr>
          <p:nvPr>
            <p:ph idx="1"/>
          </p:nvPr>
        </p:nvSpPr>
        <p:spPr/>
        <p:txBody>
          <a:bodyPr>
            <a:normAutofit lnSpcReduction="10000"/>
          </a:bodyPr>
          <a:lstStyle/>
          <a:p>
            <a:r>
              <a:rPr lang="en-US" dirty="0" smtClean="0"/>
              <a:t>Health promotion, disease prevention, disease management</a:t>
            </a:r>
          </a:p>
          <a:p>
            <a:pPr lvl="1"/>
            <a:r>
              <a:rPr lang="en-US" sz="2000" dirty="0" smtClean="0"/>
              <a:t>Centers for Disease </a:t>
            </a:r>
            <a:r>
              <a:rPr lang="en-US" sz="2000" dirty="0" smtClean="0"/>
              <a:t>Control</a:t>
            </a:r>
            <a:endParaRPr lang="en-US" sz="2000" dirty="0" smtClean="0"/>
          </a:p>
          <a:p>
            <a:pPr lvl="1"/>
            <a:r>
              <a:rPr lang="en-US" sz="2000" dirty="0" smtClean="0"/>
              <a:t>Health </a:t>
            </a:r>
            <a:r>
              <a:rPr lang="en-US" sz="2000" dirty="0" smtClean="0"/>
              <a:t>finder</a:t>
            </a:r>
          </a:p>
          <a:p>
            <a:pPr lvl="1"/>
            <a:r>
              <a:rPr lang="en-US" sz="2000" dirty="0" smtClean="0"/>
              <a:t>Health information</a:t>
            </a:r>
          </a:p>
          <a:p>
            <a:r>
              <a:rPr lang="en-US" dirty="0" smtClean="0"/>
              <a:t>Health data</a:t>
            </a:r>
          </a:p>
          <a:p>
            <a:pPr lvl="1"/>
            <a:r>
              <a:rPr lang="en-US" sz="2000" dirty="0" smtClean="0"/>
              <a:t>Chronic </a:t>
            </a:r>
            <a:r>
              <a:rPr lang="en-US" sz="2000" dirty="0" smtClean="0"/>
              <a:t>condition data </a:t>
            </a:r>
            <a:r>
              <a:rPr lang="en-US" sz="2000" dirty="0" smtClean="0"/>
              <a:t>warehouse  </a:t>
            </a:r>
            <a:endParaRPr lang="en-US" sz="2000" dirty="0" smtClean="0"/>
          </a:p>
          <a:p>
            <a:pPr lvl="1"/>
            <a:r>
              <a:rPr lang="en-US" sz="2000" dirty="0" smtClean="0"/>
              <a:t>Key Indicators of Well </a:t>
            </a:r>
            <a:r>
              <a:rPr lang="en-US" sz="2000" dirty="0" smtClean="0"/>
              <a:t>Being</a:t>
            </a:r>
            <a:endParaRPr lang="en-US" sz="2000" dirty="0" smtClean="0"/>
          </a:p>
          <a:p>
            <a:pPr lvl="1"/>
            <a:r>
              <a:rPr lang="en-US" sz="2000" dirty="0" smtClean="0"/>
              <a:t>Centers for Disease Control and Prevention, </a:t>
            </a:r>
            <a:endParaRPr lang="en-US" sz="2000" dirty="0" smtClean="0"/>
          </a:p>
          <a:p>
            <a:pPr lvl="1"/>
            <a:r>
              <a:rPr lang="en-US" sz="2000" dirty="0" smtClean="0"/>
              <a:t>Agency </a:t>
            </a:r>
            <a:r>
              <a:rPr lang="en-US" sz="2000" dirty="0" smtClean="0"/>
              <a:t>for Health Care Research and </a:t>
            </a:r>
            <a:r>
              <a:rPr lang="en-US" sz="2000" dirty="0" smtClean="0"/>
              <a:t>Quality</a:t>
            </a:r>
            <a:endParaRPr lang="en-US" sz="2000" dirty="0" smtClean="0"/>
          </a:p>
          <a:p>
            <a:pPr lvl="1"/>
            <a:r>
              <a:rPr lang="en-US" sz="2000" dirty="0" smtClean="0"/>
              <a:t>Trust for America’s </a:t>
            </a:r>
            <a:r>
              <a:rPr lang="en-US" sz="2000" dirty="0" smtClean="0"/>
              <a:t>Health</a:t>
            </a:r>
            <a:endParaRPr lang="en-US" sz="2000" dirty="0" smtClean="0"/>
          </a:p>
          <a:p>
            <a:pPr lvl="1"/>
            <a:endParaRPr lang="en-US" sz="2000" dirty="0" smtClean="0"/>
          </a:p>
          <a:p>
            <a:pPr lvl="1"/>
            <a:endParaRPr lang="en-US" dirty="0" smtClean="0"/>
          </a:p>
          <a:p>
            <a:pPr lvl="1"/>
            <a:endParaRPr lang="en-US" sz="2000" dirty="0" smtClean="0"/>
          </a:p>
          <a:p>
            <a:pPr lvl="1"/>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557463" y="1612436"/>
            <a:ext cx="4114800" cy="1371600"/>
          </a:xfrm>
        </p:spPr>
        <p:txBody>
          <a:bodyPr rtlCol="0">
            <a:normAutofit/>
          </a:bodyPr>
          <a:lstStyle/>
          <a:p>
            <a:pPr eaLnBrk="1" fontAlgn="auto" hangingPunct="1">
              <a:spcAft>
                <a:spcPts val="0"/>
              </a:spcAft>
              <a:buSzPct val="45000"/>
              <a:defRPr/>
            </a:pPr>
            <a:r>
              <a:rPr lang="en-US" sz="4800" b="1" dirty="0" smtClean="0">
                <a:cs typeface="Arial" pitchFamily="34" charset="0"/>
              </a:rPr>
              <a:t>Webinar </a:t>
            </a:r>
            <a:r>
              <a:rPr lang="en-US" sz="4800" b="1" dirty="0">
                <a:cs typeface="Arial" pitchFamily="34" charset="0"/>
              </a:rPr>
              <a:t>T</a:t>
            </a:r>
            <a:r>
              <a:rPr lang="en-US" sz="4800" b="1" dirty="0" smtClean="0">
                <a:cs typeface="Arial" pitchFamily="34" charset="0"/>
              </a:rPr>
              <a:t>ips</a:t>
            </a:r>
            <a:endParaRPr lang="en-US" sz="4800" dirty="0" smtClean="0">
              <a:cs typeface="Arial" pitchFamily="34" charset="0"/>
            </a:endParaRPr>
          </a:p>
        </p:txBody>
      </p:sp>
      <p:sp>
        <p:nvSpPr>
          <p:cNvPr id="3075" name="Subtitle 2"/>
          <p:cNvSpPr>
            <a:spLocks noGrp="1"/>
          </p:cNvSpPr>
          <p:nvPr>
            <p:ph idx="1"/>
          </p:nvPr>
        </p:nvSpPr>
        <p:spPr>
          <a:xfrm>
            <a:off x="171450" y="2547589"/>
            <a:ext cx="8648700" cy="4215160"/>
          </a:xfrm>
        </p:spPr>
        <p:txBody>
          <a:bodyPr rtlCol="0">
            <a:normAutofit fontScale="32500" lnSpcReduction="20000"/>
          </a:bodyPr>
          <a:lstStyle/>
          <a:p>
            <a:pPr algn="r" eaLnBrk="1" fontAlgn="auto" hangingPunct="1">
              <a:spcAft>
                <a:spcPts val="1288"/>
              </a:spcAft>
              <a:buSzPct val="45000"/>
              <a:buFont typeface="Times New Roman" pitchFamily="16" charset="0"/>
              <a:buNone/>
              <a:defRPr/>
            </a:pPr>
            <a:endParaRPr lang="en-US" sz="5000" dirty="0" smtClean="0">
              <a:solidFill>
                <a:schemeClr val="tx2"/>
              </a:solidFill>
              <a:latin typeface="Arial" pitchFamily="34" charset="0"/>
              <a:ea typeface="Andale Sans UI"/>
              <a:cs typeface="Arial" pitchFamily="34" charset="0"/>
            </a:endParaRPr>
          </a:p>
          <a:p>
            <a:pPr algn="ctr" eaLnBrk="1" fontAlgn="auto" hangingPunct="1">
              <a:spcAft>
                <a:spcPts val="1288"/>
              </a:spcAft>
              <a:buSzPct val="45000"/>
              <a:buFontTx/>
              <a:buNone/>
              <a:defRPr/>
            </a:pPr>
            <a:r>
              <a:rPr lang="en-US" sz="6000" b="1" dirty="0" smtClean="0">
                <a:latin typeface="Arial" pitchFamily="34" charset="0"/>
                <a:ea typeface="Andale Sans UI"/>
                <a:cs typeface="Arial" pitchFamily="34" charset="0"/>
              </a:rPr>
              <a:t>To hear the presenter, you will need to phone in (toll free):</a:t>
            </a:r>
          </a:p>
          <a:p>
            <a:pPr algn="ctr" eaLnBrk="1" fontAlgn="auto" hangingPunct="1">
              <a:spcAft>
                <a:spcPts val="1288"/>
              </a:spcAft>
              <a:buSzPct val="45000"/>
              <a:buFontTx/>
              <a:buNone/>
              <a:defRPr/>
            </a:pPr>
            <a:r>
              <a:rPr lang="en-US" sz="6000" b="1" dirty="0" smtClean="0">
                <a:latin typeface="Arial" pitchFamily="34" charset="0"/>
                <a:ea typeface="Andale Sans UI"/>
                <a:cs typeface="Arial" pitchFamily="34" charset="0"/>
              </a:rPr>
              <a:t>Dial: 1-866-439-4480          PIN Code: 893 007 32</a:t>
            </a:r>
            <a:r>
              <a:rPr lang="en-US" sz="6000" b="1" dirty="0" smtClean="0">
                <a:latin typeface="Arial" pitchFamily="34" charset="0"/>
                <a:cs typeface="Arial" pitchFamily="34" charset="0"/>
              </a:rPr>
              <a:t> #</a:t>
            </a:r>
            <a:r>
              <a:rPr lang="en-US" sz="6000" b="1" dirty="0" smtClean="0">
                <a:latin typeface="Arial" pitchFamily="34" charset="0"/>
                <a:ea typeface="Andale Sans UI"/>
                <a:cs typeface="Arial" pitchFamily="34" charset="0"/>
              </a:rPr>
              <a:t> </a:t>
            </a:r>
            <a:br>
              <a:rPr lang="en-US" sz="6000" b="1" dirty="0" smtClean="0">
                <a:latin typeface="Arial" pitchFamily="34" charset="0"/>
                <a:ea typeface="Andale Sans UI"/>
                <a:cs typeface="Arial" pitchFamily="34" charset="0"/>
              </a:rPr>
            </a:br>
            <a:r>
              <a:rPr lang="en-US" sz="6000" dirty="0" smtClean="0">
                <a:latin typeface="Arial" pitchFamily="34" charset="0"/>
                <a:ea typeface="Andale Sans UI"/>
                <a:cs typeface="Arial" pitchFamily="34" charset="0"/>
              </a:rPr>
              <a:t/>
            </a:r>
            <a:br>
              <a:rPr lang="en-US" sz="6000" dirty="0" smtClean="0">
                <a:latin typeface="Arial" pitchFamily="34" charset="0"/>
                <a:ea typeface="Andale Sans UI"/>
                <a:cs typeface="Arial" pitchFamily="34" charset="0"/>
              </a:rPr>
            </a:br>
            <a:r>
              <a:rPr lang="en-US" sz="6000" i="1" dirty="0" smtClean="0">
                <a:latin typeface="Arial" pitchFamily="34" charset="0"/>
                <a:ea typeface="Andale Sans UI"/>
                <a:cs typeface="Arial" pitchFamily="34" charset="0"/>
              </a:rPr>
              <a:t>Your phone will muted upon entry so we don’t hear background noise from your office.</a:t>
            </a:r>
          </a:p>
          <a:p>
            <a:pPr algn="ctr" eaLnBrk="1" fontAlgn="auto" hangingPunct="1">
              <a:spcAft>
                <a:spcPts val="1288"/>
              </a:spcAft>
              <a:buSzPct val="45000"/>
              <a:buFont typeface="Times New Roman" pitchFamily="16" charset="0"/>
              <a:buNone/>
              <a:defRPr/>
            </a:pPr>
            <a:endParaRPr lang="en-US" sz="6000" b="1" dirty="0" smtClean="0">
              <a:solidFill>
                <a:schemeClr val="tx2"/>
              </a:solidFill>
              <a:latin typeface="Arial" pitchFamily="34" charset="0"/>
              <a:ea typeface="Andale Sans UI"/>
              <a:cs typeface="Arial" pitchFamily="34" charset="0"/>
            </a:endParaRPr>
          </a:p>
          <a:p>
            <a:pPr algn="ctr" eaLnBrk="1" fontAlgn="auto" hangingPunct="1">
              <a:spcAft>
                <a:spcPts val="1288"/>
              </a:spcAft>
              <a:buSzPct val="45000"/>
              <a:buFont typeface="Times New Roman" pitchFamily="16" charset="0"/>
              <a:buNone/>
              <a:defRPr/>
            </a:pPr>
            <a:r>
              <a:rPr lang="en-US" sz="6000" b="1" dirty="0" smtClean="0">
                <a:latin typeface="Arial" pitchFamily="34" charset="0"/>
                <a:ea typeface="Andale Sans UI"/>
                <a:cs typeface="Arial" pitchFamily="34" charset="0"/>
              </a:rPr>
              <a:t>There will be Q&amp;A opportunities during this webinar. </a:t>
            </a:r>
          </a:p>
          <a:p>
            <a:pPr algn="ctr" eaLnBrk="1" fontAlgn="auto" hangingPunct="1">
              <a:spcAft>
                <a:spcPts val="1288"/>
              </a:spcAft>
              <a:buSzPct val="45000"/>
              <a:buFont typeface="Times New Roman" pitchFamily="16" charset="0"/>
              <a:buNone/>
              <a:defRPr/>
            </a:pPr>
            <a:r>
              <a:rPr lang="en-US" sz="6000" b="1" dirty="0" smtClean="0">
                <a:latin typeface="Arial" pitchFamily="34" charset="0"/>
                <a:ea typeface="Andale Sans UI"/>
                <a:cs typeface="Arial" pitchFamily="34" charset="0"/>
              </a:rPr>
              <a:t>Please submit your questions/comments through the Chat Room.</a:t>
            </a:r>
            <a:r>
              <a:rPr lang="en-US" sz="6000" b="1" dirty="0">
                <a:latin typeface="Arial" pitchFamily="34" charset="0"/>
                <a:ea typeface="Andale Sans UI"/>
                <a:cs typeface="Arial" pitchFamily="34" charset="0"/>
              </a:rPr>
              <a:t/>
            </a:r>
            <a:br>
              <a:rPr lang="en-US" sz="6000" b="1" dirty="0">
                <a:latin typeface="Arial" pitchFamily="34" charset="0"/>
                <a:ea typeface="Andale Sans UI"/>
                <a:cs typeface="Arial" pitchFamily="34" charset="0"/>
              </a:rPr>
            </a:br>
            <a:r>
              <a:rPr lang="en-US" sz="6000" b="1" dirty="0">
                <a:latin typeface="Arial" pitchFamily="34" charset="0"/>
                <a:ea typeface="Andale Sans UI"/>
                <a:cs typeface="Arial" pitchFamily="34" charset="0"/>
              </a:rPr>
              <a:t/>
            </a:r>
            <a:br>
              <a:rPr lang="en-US" sz="6000" b="1" dirty="0">
                <a:latin typeface="Arial" pitchFamily="34" charset="0"/>
                <a:ea typeface="Andale Sans UI"/>
                <a:cs typeface="Arial" pitchFamily="34" charset="0"/>
              </a:rPr>
            </a:br>
            <a:r>
              <a:rPr lang="en-US" sz="6000" dirty="0" smtClean="0">
                <a:latin typeface="Arial" pitchFamily="34" charset="0"/>
                <a:ea typeface="Andale Sans UI"/>
                <a:cs typeface="Arial" pitchFamily="34" charset="0"/>
              </a:rPr>
              <a:t/>
            </a:r>
            <a:br>
              <a:rPr lang="en-US" sz="6000" dirty="0" smtClean="0">
                <a:latin typeface="Arial" pitchFamily="34" charset="0"/>
                <a:ea typeface="Andale Sans UI"/>
                <a:cs typeface="Arial" pitchFamily="34" charset="0"/>
              </a:rPr>
            </a:br>
            <a:r>
              <a:rPr lang="en-US" sz="6000" i="1" dirty="0" smtClean="0">
                <a:latin typeface="Arial" pitchFamily="34" charset="0"/>
                <a:ea typeface="Andale Sans UI"/>
                <a:cs typeface="Arial" pitchFamily="34" charset="0"/>
              </a:rPr>
              <a:t/>
            </a:r>
            <a:br>
              <a:rPr lang="en-US" sz="6000" i="1" dirty="0" smtClean="0">
                <a:latin typeface="Arial" pitchFamily="34" charset="0"/>
                <a:ea typeface="Andale Sans UI"/>
                <a:cs typeface="Arial" pitchFamily="34" charset="0"/>
              </a:rPr>
            </a:br>
            <a:endParaRPr lang="en-US" sz="2500" i="1" dirty="0" smtClean="0">
              <a:cs typeface="Calibri" pitchFamily="34"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677284"/>
            <a:ext cx="3433763" cy="187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3727084"/>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Business</a:t>
            </a:r>
            <a:endParaRPr lang="en-US" dirty="0"/>
          </a:p>
        </p:txBody>
      </p:sp>
      <p:sp>
        <p:nvSpPr>
          <p:cNvPr id="3" name="Content Placeholder 2"/>
          <p:cNvSpPr>
            <a:spLocks noGrp="1"/>
          </p:cNvSpPr>
          <p:nvPr>
            <p:ph idx="1"/>
          </p:nvPr>
        </p:nvSpPr>
        <p:spPr/>
        <p:txBody>
          <a:bodyPr/>
          <a:lstStyle/>
          <a:p>
            <a:r>
              <a:rPr lang="en-US" dirty="0" smtClean="0"/>
              <a:t>For Profits</a:t>
            </a:r>
          </a:p>
          <a:p>
            <a:pPr lvl="1"/>
            <a:r>
              <a:rPr lang="en-US" sz="2000" dirty="0" smtClean="0"/>
              <a:t>Expanding into non-traditional markets</a:t>
            </a:r>
          </a:p>
          <a:p>
            <a:pPr lvl="1"/>
            <a:r>
              <a:rPr lang="en-US" sz="2000" dirty="0" smtClean="0"/>
              <a:t>Venture capitalists</a:t>
            </a:r>
          </a:p>
          <a:p>
            <a:pPr lvl="1"/>
            <a:r>
              <a:rPr lang="en-US" sz="2000" dirty="0" smtClean="0"/>
              <a:t>Competing services</a:t>
            </a:r>
          </a:p>
          <a:p>
            <a:pPr lvl="2"/>
            <a:r>
              <a:rPr lang="en-US" sz="1600" dirty="0" smtClean="0"/>
              <a:t>Restaurants, grocery stores, fitness options</a:t>
            </a:r>
          </a:p>
          <a:p>
            <a:r>
              <a:rPr lang="en-US" dirty="0" smtClean="0"/>
              <a:t>Not for Profits</a:t>
            </a:r>
          </a:p>
          <a:p>
            <a:pPr lvl="1"/>
            <a:r>
              <a:rPr lang="en-US" sz="2000" dirty="0" smtClean="0"/>
              <a:t>Becoming more entrepreneurial, social entrepreneurism</a:t>
            </a:r>
          </a:p>
          <a:p>
            <a:pPr lvl="1"/>
            <a:r>
              <a:rPr lang="en-US" sz="2000" dirty="0" smtClean="0"/>
              <a:t>Developing community partnerships/collaborations</a:t>
            </a:r>
          </a:p>
          <a:p>
            <a:pPr lvl="1"/>
            <a:r>
              <a:rPr lang="en-US" sz="2000" dirty="0" smtClean="0"/>
              <a:t>Identifying  both public/private funding streams</a:t>
            </a:r>
          </a:p>
        </p:txBody>
      </p:sp>
      <p:pic>
        <p:nvPicPr>
          <p:cNvPr id="4" name="Picture 10" descr="Carrie's Ope 00058"/>
          <p:cNvPicPr>
            <a:picLocks noChangeAspect="1" noChangeArrowheads="1"/>
          </p:cNvPicPr>
          <p:nvPr/>
        </p:nvPicPr>
        <p:blipFill>
          <a:blip r:embed="rId2"/>
          <a:srcRect/>
          <a:stretch>
            <a:fillRect/>
          </a:stretch>
        </p:blipFill>
        <p:spPr bwMode="auto">
          <a:xfrm>
            <a:off x="6649327" y="4736592"/>
            <a:ext cx="2311793" cy="1639126"/>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Technology</a:t>
            </a:r>
            <a:endParaRPr lang="en-US" dirty="0"/>
          </a:p>
        </p:txBody>
      </p:sp>
      <p:sp>
        <p:nvSpPr>
          <p:cNvPr id="3" name="Content Placeholder 2"/>
          <p:cNvSpPr>
            <a:spLocks noGrp="1"/>
          </p:cNvSpPr>
          <p:nvPr>
            <p:ph idx="1"/>
          </p:nvPr>
        </p:nvSpPr>
        <p:spPr/>
        <p:txBody>
          <a:bodyPr>
            <a:normAutofit/>
          </a:bodyPr>
          <a:lstStyle/>
          <a:p>
            <a:r>
              <a:rPr lang="en-US" dirty="0" smtClean="0"/>
              <a:t>Improved service &amp; delivery models</a:t>
            </a:r>
          </a:p>
          <a:p>
            <a:pPr lvl="1"/>
            <a:r>
              <a:rPr lang="en-US" sz="2000" dirty="0" smtClean="0"/>
              <a:t>Computer software, record keeping, reporting, costing, nutrient analysis</a:t>
            </a:r>
          </a:p>
          <a:p>
            <a:pPr lvl="1"/>
            <a:r>
              <a:rPr lang="en-US" sz="2000" dirty="0" smtClean="0"/>
              <a:t>Routing/scheduling software</a:t>
            </a:r>
          </a:p>
          <a:p>
            <a:pPr lvl="1"/>
            <a:r>
              <a:rPr lang="en-US" sz="2000" dirty="0" smtClean="0"/>
              <a:t>Websites, listservs</a:t>
            </a:r>
          </a:p>
          <a:p>
            <a:r>
              <a:rPr lang="en-US" dirty="0" smtClean="0"/>
              <a:t>Improved foodservice equipment</a:t>
            </a:r>
          </a:p>
          <a:p>
            <a:pPr lvl="1"/>
            <a:r>
              <a:rPr lang="en-US" sz="2000" dirty="0" smtClean="0"/>
              <a:t>Kitchen equipment</a:t>
            </a:r>
          </a:p>
          <a:p>
            <a:pPr lvl="1"/>
            <a:r>
              <a:rPr lang="en-US" sz="2000" dirty="0" smtClean="0"/>
              <a:t>Packaging materials, designed for home delivered meals</a:t>
            </a:r>
          </a:p>
          <a:p>
            <a:pPr lvl="1"/>
            <a:r>
              <a:rPr lang="en-US" sz="2000" dirty="0" smtClean="0"/>
              <a:t>Delivery equipment, designed for home delivered meals</a:t>
            </a:r>
            <a:endParaRPr lang="en-US" sz="2200"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Technology</a:t>
            </a:r>
            <a:endParaRPr lang="en-US" dirty="0"/>
          </a:p>
        </p:txBody>
      </p:sp>
      <p:sp>
        <p:nvSpPr>
          <p:cNvPr id="3" name="Content Placeholder 2"/>
          <p:cNvSpPr>
            <a:spLocks noGrp="1"/>
          </p:cNvSpPr>
          <p:nvPr>
            <p:ph idx="1"/>
          </p:nvPr>
        </p:nvSpPr>
        <p:spPr/>
        <p:txBody>
          <a:bodyPr>
            <a:normAutofit lnSpcReduction="10000"/>
          </a:bodyPr>
          <a:lstStyle/>
          <a:p>
            <a:r>
              <a:rPr lang="en-US" dirty="0" smtClean="0"/>
              <a:t>Changes in the food supply chain</a:t>
            </a:r>
          </a:p>
          <a:p>
            <a:pPr lvl="1"/>
            <a:r>
              <a:rPr lang="en-US" sz="2000" dirty="0" smtClean="0"/>
              <a:t>Emphasis on local, fresh</a:t>
            </a:r>
          </a:p>
          <a:p>
            <a:pPr lvl="1"/>
            <a:r>
              <a:rPr lang="en-US" sz="2000" dirty="0" smtClean="0"/>
              <a:t>Origin of food, fresh produce available year round</a:t>
            </a:r>
            <a:endParaRPr lang="en-US" sz="2400" dirty="0" smtClean="0"/>
          </a:p>
          <a:p>
            <a:r>
              <a:rPr lang="en-US" dirty="0" smtClean="0"/>
              <a:t>Changes in food products</a:t>
            </a:r>
          </a:p>
          <a:p>
            <a:pPr lvl="1"/>
            <a:r>
              <a:rPr lang="en-US" sz="2000" dirty="0" smtClean="0"/>
              <a:t>Healthier, lower sodium, lower fat, higher fiber, more whole grains</a:t>
            </a:r>
          </a:p>
          <a:p>
            <a:pPr lvl="1"/>
            <a:r>
              <a:rPr lang="en-US" sz="2000" dirty="0" smtClean="0"/>
              <a:t>Packaging of foods and meals</a:t>
            </a:r>
          </a:p>
          <a:p>
            <a:pPr lvl="1"/>
            <a:r>
              <a:rPr lang="en-US" sz="2000" dirty="0" smtClean="0"/>
              <a:t>Shelf life &amp; quality</a:t>
            </a:r>
            <a:endParaRPr lang="en-US" sz="2600" dirty="0" smtClean="0"/>
          </a:p>
          <a:p>
            <a:r>
              <a:rPr lang="en-US" dirty="0" smtClean="0"/>
              <a:t>Health focused food</a:t>
            </a:r>
          </a:p>
          <a:p>
            <a:pPr lvl="1"/>
            <a:r>
              <a:rPr lang="en-US" sz="2000" dirty="0" smtClean="0"/>
              <a:t>Functional foods</a:t>
            </a:r>
          </a:p>
          <a:p>
            <a:pPr lvl="1"/>
            <a:r>
              <a:rPr lang="en-US" sz="2000" dirty="0" smtClean="0"/>
              <a:t>Supplements</a:t>
            </a:r>
          </a:p>
          <a:p>
            <a:pPr lvl="1"/>
            <a:r>
              <a:rPr lang="en-US" sz="2000" dirty="0" smtClean="0"/>
              <a:t>Probiotics</a:t>
            </a:r>
            <a:endParaRPr lang="en-US" sz="2000" dirty="0"/>
          </a:p>
        </p:txBody>
      </p:sp>
      <p:pic>
        <p:nvPicPr>
          <p:cNvPr id="4" name="Picture 4" descr="111_1192"/>
          <p:cNvPicPr>
            <a:picLocks noChangeAspect="1" noChangeArrowheads="1"/>
          </p:cNvPicPr>
          <p:nvPr/>
        </p:nvPicPr>
        <p:blipFill>
          <a:blip r:embed="rId2"/>
          <a:srcRect/>
          <a:stretch>
            <a:fillRect/>
          </a:stretch>
        </p:blipFill>
        <p:spPr>
          <a:xfrm>
            <a:off x="5559552" y="4348687"/>
            <a:ext cx="2395728" cy="1777476"/>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Technology</a:t>
            </a:r>
            <a:endParaRPr lang="en-US" dirty="0"/>
          </a:p>
        </p:txBody>
      </p:sp>
      <p:sp>
        <p:nvSpPr>
          <p:cNvPr id="3" name="Text Placeholder 2"/>
          <p:cNvSpPr>
            <a:spLocks noGrp="1"/>
          </p:cNvSpPr>
          <p:nvPr>
            <p:ph type="body" idx="1"/>
          </p:nvPr>
        </p:nvSpPr>
        <p:spPr/>
        <p:txBody>
          <a:bodyPr/>
          <a:lstStyle/>
          <a:p>
            <a:r>
              <a:rPr lang="en-US" dirty="0" smtClean="0"/>
              <a:t>Food Trends</a:t>
            </a:r>
            <a:endParaRPr lang="en-US" dirty="0"/>
          </a:p>
        </p:txBody>
      </p:sp>
      <p:sp>
        <p:nvSpPr>
          <p:cNvPr id="4" name="Content Placeholder 3"/>
          <p:cNvSpPr>
            <a:spLocks noGrp="1"/>
          </p:cNvSpPr>
          <p:nvPr>
            <p:ph sz="half" idx="2"/>
          </p:nvPr>
        </p:nvSpPr>
        <p:spPr/>
        <p:txBody>
          <a:bodyPr/>
          <a:lstStyle/>
          <a:p>
            <a:r>
              <a:rPr lang="en-US" dirty="0" smtClean="0"/>
              <a:t>Demographically Directed</a:t>
            </a:r>
          </a:p>
          <a:p>
            <a:r>
              <a:rPr lang="en-US" dirty="0" smtClean="0"/>
              <a:t> Still Cooking</a:t>
            </a:r>
          </a:p>
          <a:p>
            <a:r>
              <a:rPr lang="en-US" dirty="0" smtClean="0"/>
              <a:t> The Appeal of Americana</a:t>
            </a:r>
          </a:p>
          <a:p>
            <a:r>
              <a:rPr lang="en-US" dirty="0" smtClean="0"/>
              <a:t> Foodie Focused</a:t>
            </a:r>
          </a:p>
          <a:p>
            <a:r>
              <a:rPr lang="en-US" dirty="0" smtClean="0"/>
              <a:t>Get Real </a:t>
            </a:r>
          </a:p>
          <a:p>
            <a:endParaRPr lang="en-US" dirty="0"/>
          </a:p>
        </p:txBody>
      </p:sp>
      <p:sp>
        <p:nvSpPr>
          <p:cNvPr id="5" name="Text Placeholder 4"/>
          <p:cNvSpPr>
            <a:spLocks noGrp="1"/>
          </p:cNvSpPr>
          <p:nvPr>
            <p:ph type="body" sz="quarter" idx="3"/>
          </p:nvPr>
        </p:nvSpPr>
        <p:spPr/>
        <p:txBody>
          <a:bodyPr/>
          <a:lstStyle/>
          <a:p>
            <a:r>
              <a:rPr lang="en-US" dirty="0" smtClean="0"/>
              <a:t>Food Trends</a:t>
            </a:r>
            <a:endParaRPr lang="en-US" dirty="0"/>
          </a:p>
        </p:txBody>
      </p:sp>
      <p:sp>
        <p:nvSpPr>
          <p:cNvPr id="6" name="Content Placeholder 5"/>
          <p:cNvSpPr>
            <a:spLocks noGrp="1"/>
          </p:cNvSpPr>
          <p:nvPr>
            <p:ph sz="quarter" idx="4"/>
          </p:nvPr>
        </p:nvSpPr>
        <p:spPr/>
        <p:txBody>
          <a:bodyPr/>
          <a:lstStyle/>
          <a:p>
            <a:r>
              <a:rPr lang="en-US" dirty="0" smtClean="0"/>
              <a:t>The New Nutrients</a:t>
            </a:r>
          </a:p>
          <a:p>
            <a:r>
              <a:rPr lang="en-US" dirty="0" smtClean="0"/>
              <a:t>Specialty Treats</a:t>
            </a:r>
          </a:p>
          <a:p>
            <a:r>
              <a:rPr lang="en-US" dirty="0" smtClean="0"/>
              <a:t> Three Squares </a:t>
            </a:r>
          </a:p>
          <a:p>
            <a:r>
              <a:rPr lang="en-US" dirty="0" smtClean="0"/>
              <a:t>Prescriptive Eating</a:t>
            </a:r>
          </a:p>
          <a:p>
            <a:r>
              <a:rPr lang="en-US" dirty="0" smtClean="0"/>
              <a:t>Home Rituals </a:t>
            </a:r>
          </a:p>
          <a:p>
            <a:endParaRPr lang="en-US" dirty="0"/>
          </a:p>
        </p:txBody>
      </p:sp>
      <p:sp>
        <p:nvSpPr>
          <p:cNvPr id="9" name="TextBox 8"/>
          <p:cNvSpPr txBox="1"/>
          <p:nvPr/>
        </p:nvSpPr>
        <p:spPr>
          <a:xfrm>
            <a:off x="457202" y="6126163"/>
            <a:ext cx="5065939" cy="461665"/>
          </a:xfrm>
          <a:prstGeom prst="rect">
            <a:avLst/>
          </a:prstGeom>
          <a:noFill/>
        </p:spPr>
        <p:txBody>
          <a:bodyPr wrap="none" rtlCol="0">
            <a:spAutoFit/>
          </a:bodyPr>
          <a:lstStyle/>
          <a:p>
            <a:r>
              <a:rPr lang="en-US" sz="1200" dirty="0" smtClean="0"/>
              <a:t>Top 10 Food Trends, Institute of Food Technology, April 2011, Volume 65, No.4</a:t>
            </a:r>
          </a:p>
          <a:p>
            <a:endParaRPr lang="en-US"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Resources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Decreasing public funding</a:t>
            </a:r>
          </a:p>
          <a:p>
            <a:pPr lvl="1"/>
            <a:r>
              <a:rPr lang="en-US" sz="2000" dirty="0" smtClean="0"/>
              <a:t>NASUAD &amp; AARP Public Policy Institute: </a:t>
            </a:r>
            <a:r>
              <a:rPr lang="en-US" sz="2000" i="1" dirty="0" smtClean="0"/>
              <a:t>On the Verge: Transformation of Long Term Services &amp; Supports</a:t>
            </a:r>
            <a:r>
              <a:rPr lang="en-US" sz="2000" dirty="0" smtClean="0"/>
              <a:t> February, 2012 	</a:t>
            </a:r>
          </a:p>
          <a:p>
            <a:pPr lvl="1"/>
            <a:r>
              <a:rPr lang="en-US" sz="2000" dirty="0" smtClean="0"/>
              <a:t>NASUAD &amp; AARP Public Policy Institute: 2012 State &amp; Disabilities Survey,  January, 2013, </a:t>
            </a:r>
            <a:r>
              <a:rPr lang="en-US" sz="2000" dirty="0" smtClean="0"/>
              <a:t>Decreasing </a:t>
            </a:r>
            <a:r>
              <a:rPr lang="en-US" sz="2000" dirty="0" smtClean="0"/>
              <a:t>state funding</a:t>
            </a:r>
          </a:p>
          <a:p>
            <a:pPr lvl="1"/>
            <a:r>
              <a:rPr lang="en-US" sz="2000" dirty="0" smtClean="0"/>
              <a:t>Decreasing federal funding</a:t>
            </a:r>
          </a:p>
          <a:p>
            <a:pPr lvl="1"/>
            <a:r>
              <a:rPr lang="en-US" sz="2000" dirty="0" smtClean="0"/>
              <a:t>Changes in Medicaid Waivers</a:t>
            </a:r>
            <a:endParaRPr lang="en-US" dirty="0" smtClean="0"/>
          </a:p>
          <a:p>
            <a:r>
              <a:rPr lang="en-US" dirty="0" smtClean="0"/>
              <a:t>Competition for limited public funding</a:t>
            </a:r>
          </a:p>
          <a:p>
            <a:r>
              <a:rPr lang="en-US" dirty="0" smtClean="0"/>
              <a:t>Trend towards social entrepreneurism </a:t>
            </a:r>
          </a:p>
          <a:p>
            <a:r>
              <a:rPr lang="en-US" dirty="0" smtClean="0"/>
              <a:t>Human resources, volunteerism changes, aging volunteers, but new opportunities</a:t>
            </a:r>
          </a:p>
          <a:p>
            <a:r>
              <a:rPr lang="en-US" dirty="0" smtClean="0"/>
              <a:t>Need to develop efficiency, community partnerships, alternative funding, more volunteer efforts</a:t>
            </a:r>
          </a:p>
          <a:p>
            <a:r>
              <a:rPr lang="en-US" dirty="0" smtClean="0"/>
              <a:t>Public/private sources demanding performance data</a:t>
            </a:r>
          </a:p>
          <a:p>
            <a:pPr>
              <a:buNone/>
            </a:pPr>
            <a:endParaRPr lang="en-US" sz="2200" dirty="0" smtClean="0"/>
          </a:p>
          <a:p>
            <a:pPr>
              <a:buNone/>
            </a:pPr>
            <a:endParaRPr lang="en-US" dirty="0" smtClean="0"/>
          </a:p>
          <a:p>
            <a:pPr>
              <a:buNone/>
            </a:pPr>
            <a:endParaRPr lang="en-US" dirty="0"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3985" y="1804041"/>
            <a:ext cx="8052815" cy="4770537"/>
          </a:xfrm>
          <a:prstGeom prst="rect">
            <a:avLst/>
          </a:prstGeom>
          <a:noFill/>
        </p:spPr>
        <p:txBody>
          <a:bodyPr wrap="square" rtlCol="0">
            <a:spAutoFit/>
          </a:bodyPr>
          <a:lstStyle/>
          <a:p>
            <a:pPr algn="ctr"/>
            <a:r>
              <a:rPr lang="en-US" sz="3400" b="1" dirty="0" smtClean="0">
                <a:latin typeface="+mj-lt"/>
              </a:rPr>
              <a:t>Are there any questions</a:t>
            </a:r>
            <a:r>
              <a:rPr lang="en-US" sz="3400" b="1" dirty="0" smtClean="0">
                <a:latin typeface="+mj-lt"/>
              </a:rPr>
              <a:t>?</a:t>
            </a:r>
          </a:p>
          <a:p>
            <a:pPr algn="ctr"/>
            <a:endParaRPr lang="en-US" sz="3000" dirty="0">
              <a:latin typeface="+mj-lt"/>
            </a:endParaRPr>
          </a:p>
          <a:p>
            <a:r>
              <a:rPr lang="en-US" sz="3000" i="1" dirty="0" smtClean="0">
                <a:solidFill>
                  <a:schemeClr val="tx2"/>
                </a:solidFill>
                <a:latin typeface="+mj-lt"/>
                <a:ea typeface="ＭＳ Ｐゴシック"/>
                <a:cs typeface="Arial" pitchFamily="34" charset="0"/>
              </a:rPr>
              <a:t>Please </a:t>
            </a:r>
            <a:r>
              <a:rPr lang="en-US" sz="3000" i="1" dirty="0">
                <a:solidFill>
                  <a:schemeClr val="tx2"/>
                </a:solidFill>
                <a:latin typeface="+mj-lt"/>
                <a:ea typeface="ＭＳ Ｐゴシック"/>
                <a:cs typeface="Arial" pitchFamily="34" charset="0"/>
              </a:rPr>
              <a:t>type your </a:t>
            </a:r>
            <a:endParaRPr lang="en-US" sz="3000" i="1" dirty="0" smtClean="0">
              <a:solidFill>
                <a:schemeClr val="tx2"/>
              </a:solidFill>
              <a:latin typeface="+mj-lt"/>
              <a:ea typeface="ＭＳ Ｐゴシック"/>
              <a:cs typeface="Arial" pitchFamily="34" charset="0"/>
            </a:endParaRPr>
          </a:p>
          <a:p>
            <a:r>
              <a:rPr lang="en-US" sz="3000" i="1" dirty="0" smtClean="0">
                <a:solidFill>
                  <a:schemeClr val="tx2"/>
                </a:solidFill>
                <a:latin typeface="+mj-lt"/>
                <a:ea typeface="ＭＳ Ｐゴシック"/>
                <a:cs typeface="Arial" pitchFamily="34" charset="0"/>
              </a:rPr>
              <a:t>questions in </a:t>
            </a:r>
            <a:r>
              <a:rPr lang="en-US" sz="3000" i="1" dirty="0">
                <a:solidFill>
                  <a:schemeClr val="tx2"/>
                </a:solidFill>
                <a:latin typeface="+mj-lt"/>
                <a:ea typeface="ＭＳ Ｐゴシック"/>
                <a:cs typeface="Arial" pitchFamily="34" charset="0"/>
              </a:rPr>
              <a:t>the </a:t>
            </a:r>
            <a:endParaRPr lang="en-US" sz="3000" i="1" dirty="0" smtClean="0">
              <a:solidFill>
                <a:schemeClr val="tx2"/>
              </a:solidFill>
              <a:latin typeface="+mj-lt"/>
              <a:ea typeface="ＭＳ Ｐゴシック"/>
              <a:cs typeface="Arial" pitchFamily="34" charset="0"/>
            </a:endParaRPr>
          </a:p>
          <a:p>
            <a:r>
              <a:rPr lang="en-US" sz="3000" i="1" dirty="0" smtClean="0">
                <a:solidFill>
                  <a:schemeClr val="tx2"/>
                </a:solidFill>
                <a:latin typeface="+mj-lt"/>
                <a:ea typeface="ＭＳ Ｐゴシック"/>
                <a:cs typeface="Arial" pitchFamily="34" charset="0"/>
              </a:rPr>
              <a:t>webinar </a:t>
            </a:r>
            <a:r>
              <a:rPr lang="en-US" sz="3000" i="1" dirty="0">
                <a:solidFill>
                  <a:schemeClr val="tx2"/>
                </a:solidFill>
                <a:latin typeface="+mj-lt"/>
                <a:ea typeface="ＭＳ Ｐゴシック"/>
                <a:cs typeface="Arial" pitchFamily="34" charset="0"/>
              </a:rPr>
              <a:t>“Chat” </a:t>
            </a:r>
            <a:r>
              <a:rPr lang="en-US" sz="3000" i="1" dirty="0" smtClean="0">
                <a:solidFill>
                  <a:schemeClr val="tx2"/>
                </a:solidFill>
                <a:latin typeface="+mj-lt"/>
                <a:ea typeface="ＭＳ Ｐゴシック"/>
                <a:cs typeface="Arial" pitchFamily="34" charset="0"/>
              </a:rPr>
              <a:t>box.</a:t>
            </a:r>
          </a:p>
          <a:p>
            <a:r>
              <a:rPr lang="en-US" sz="3000" i="1" dirty="0" smtClean="0">
                <a:solidFill>
                  <a:schemeClr val="tx2"/>
                </a:solidFill>
                <a:latin typeface="+mj-lt"/>
                <a:ea typeface="ＭＳ Ｐゴシック"/>
                <a:cs typeface="Arial" pitchFamily="34" charset="0"/>
              </a:rPr>
              <a:t/>
            </a:r>
            <a:br>
              <a:rPr lang="en-US" sz="3000" i="1" dirty="0" smtClean="0">
                <a:solidFill>
                  <a:schemeClr val="tx2"/>
                </a:solidFill>
                <a:latin typeface="+mj-lt"/>
                <a:ea typeface="ＭＳ Ｐゴシック"/>
                <a:cs typeface="Arial" pitchFamily="34" charset="0"/>
              </a:rPr>
            </a:br>
            <a:r>
              <a:rPr lang="en-US" sz="3000" i="1" dirty="0" smtClean="0">
                <a:solidFill>
                  <a:schemeClr val="tx2"/>
                </a:solidFill>
                <a:latin typeface="+mj-lt"/>
                <a:ea typeface="ＭＳ Ｐゴシック"/>
                <a:cs typeface="Arial" pitchFamily="34" charset="0"/>
              </a:rPr>
              <a:t>Make </a:t>
            </a:r>
            <a:r>
              <a:rPr lang="en-US" sz="3000" i="1" dirty="0">
                <a:solidFill>
                  <a:schemeClr val="tx2"/>
                </a:solidFill>
                <a:latin typeface="+mj-lt"/>
                <a:ea typeface="ＭＳ Ｐゴシック"/>
                <a:cs typeface="Arial" pitchFamily="34" charset="0"/>
              </a:rPr>
              <a:t>sure “Send to” </a:t>
            </a:r>
            <a:endParaRPr lang="en-US" sz="3000" i="1" dirty="0" smtClean="0">
              <a:solidFill>
                <a:schemeClr val="tx2"/>
              </a:solidFill>
              <a:latin typeface="+mj-lt"/>
              <a:ea typeface="ＭＳ Ｐゴシック"/>
              <a:cs typeface="Arial" pitchFamily="34" charset="0"/>
            </a:endParaRPr>
          </a:p>
          <a:p>
            <a:r>
              <a:rPr lang="en-US" sz="3000" i="1" dirty="0" smtClean="0">
                <a:solidFill>
                  <a:schemeClr val="tx2"/>
                </a:solidFill>
                <a:latin typeface="+mj-lt"/>
                <a:ea typeface="ＭＳ Ｐゴシック"/>
                <a:cs typeface="Arial" pitchFamily="34" charset="0"/>
              </a:rPr>
              <a:t>says “</a:t>
            </a:r>
            <a:r>
              <a:rPr lang="en-US" sz="3000" i="1" dirty="0">
                <a:solidFill>
                  <a:schemeClr val="tx2"/>
                </a:solidFill>
                <a:latin typeface="+mj-lt"/>
                <a:ea typeface="ＭＳ Ｐゴシック"/>
                <a:cs typeface="Arial" pitchFamily="34" charset="0"/>
              </a:rPr>
              <a:t>All Participants”  </a:t>
            </a:r>
          </a:p>
          <a:p>
            <a:r>
              <a:rPr lang="en-US" sz="3000" i="1" dirty="0" smtClean="0">
                <a:solidFill>
                  <a:schemeClr val="tx2"/>
                </a:solidFill>
                <a:latin typeface="+mj-lt"/>
                <a:ea typeface="ＭＳ Ｐゴシック"/>
                <a:cs typeface="Arial" pitchFamily="34" charset="0"/>
              </a:rPr>
              <a:t/>
            </a:r>
            <a:br>
              <a:rPr lang="en-US" sz="3000" i="1" dirty="0" smtClean="0">
                <a:solidFill>
                  <a:schemeClr val="tx2"/>
                </a:solidFill>
                <a:latin typeface="+mj-lt"/>
                <a:ea typeface="ＭＳ Ｐゴシック"/>
                <a:cs typeface="Arial" pitchFamily="34" charset="0"/>
              </a:rPr>
            </a:br>
            <a:r>
              <a:rPr lang="en-US" sz="3000" i="1" dirty="0" smtClean="0">
                <a:solidFill>
                  <a:schemeClr val="tx2"/>
                </a:solidFill>
                <a:latin typeface="+mj-lt"/>
                <a:ea typeface="ＭＳ Ｐゴシック"/>
                <a:cs typeface="Arial" pitchFamily="34" charset="0"/>
              </a:rPr>
              <a:t>Then </a:t>
            </a:r>
            <a:r>
              <a:rPr lang="en-US" sz="3000" i="1" dirty="0">
                <a:solidFill>
                  <a:schemeClr val="tx2"/>
                </a:solidFill>
                <a:latin typeface="+mj-lt"/>
                <a:ea typeface="ＭＳ Ｐゴシック"/>
                <a:cs typeface="Arial" pitchFamily="34" charset="0"/>
              </a:rPr>
              <a:t>click “Send” </a:t>
            </a:r>
            <a:endParaRPr lang="en-US" sz="3000" dirty="0">
              <a:latin typeface="+mj-lt"/>
            </a:endParaRPr>
          </a:p>
        </p:txBody>
      </p:sp>
      <p:sp>
        <p:nvSpPr>
          <p:cNvPr id="3" name="Title 1"/>
          <p:cNvSpPr txBox="1">
            <a:spLocks/>
          </p:cNvSpPr>
          <p:nvPr/>
        </p:nvSpPr>
        <p:spPr>
          <a:xfrm>
            <a:off x="457200" y="1187130"/>
            <a:ext cx="8229600" cy="609576"/>
          </a:xfrm>
          <a:prstGeom prst="rect">
            <a:avLst/>
          </a:prstGeom>
        </p:spPr>
        <p:txBody>
          <a:bodyPr>
            <a:normAutofit fontScale="90000" lnSpcReduction="10000"/>
          </a:bodyPr>
          <a:lstStyle>
            <a:lvl1pPr algn="l" defTabSz="457200" rtl="0" eaLnBrk="1" latinLnBrk="0" hangingPunct="1">
              <a:spcBef>
                <a:spcPct val="0"/>
              </a:spcBef>
              <a:buNone/>
              <a:defRPr sz="3800" kern="1200">
                <a:solidFill>
                  <a:srgbClr val="00529B"/>
                </a:solidFill>
                <a:latin typeface="+mj-lt"/>
                <a:ea typeface="+mj-ea"/>
                <a:cs typeface="+mj-cs"/>
              </a:defRPr>
            </a:lvl1pPr>
          </a:lstStyle>
          <a:p>
            <a:r>
              <a:rPr lang="en-US" dirty="0" smtClean="0"/>
              <a:t>Questions</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504" y="3258048"/>
            <a:ext cx="4530564" cy="307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Proposed Components of a </a:t>
            </a:r>
            <a:r>
              <a:rPr lang="en-US" dirty="0" smtClean="0"/>
              <a:t/>
            </a:r>
            <a:br>
              <a:rPr lang="en-US" dirty="0" smtClean="0"/>
            </a:br>
            <a:r>
              <a:rPr lang="en-US" dirty="0" smtClean="0"/>
              <a:t>Quality Nutrition </a:t>
            </a:r>
            <a:r>
              <a:rPr lang="en-US" dirty="0" smtClean="0"/>
              <a:t>Program</a:t>
            </a:r>
            <a:endParaRPr lang="en-US"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4280710504"/>
              </p:ext>
            </p:extLst>
          </p:nvPr>
        </p:nvGraphicFramePr>
        <p:xfrm>
          <a:off x="457200" y="2094926"/>
          <a:ext cx="8229600" cy="4142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Planning </a:t>
            </a:r>
            <a:br>
              <a:rPr lang="en-US" dirty="0" smtClean="0"/>
            </a:br>
            <a:r>
              <a:rPr lang="en-US" sz="2000" dirty="0" smtClean="0"/>
              <a:t>Technical Assistance Support </a:t>
            </a:r>
            <a:r>
              <a:rPr lang="en-US" sz="2000" dirty="0" smtClean="0"/>
              <a:t>Center </a:t>
            </a:r>
            <a:endParaRPr lang="en-US" dirty="0"/>
          </a:p>
        </p:txBody>
      </p:sp>
      <p:sp>
        <p:nvSpPr>
          <p:cNvPr id="3" name="Content Placeholder 2"/>
          <p:cNvSpPr>
            <a:spLocks noGrp="1"/>
          </p:cNvSpPr>
          <p:nvPr>
            <p:ph idx="1"/>
          </p:nvPr>
        </p:nvSpPr>
        <p:spPr>
          <a:xfrm>
            <a:off x="457200" y="1819656"/>
            <a:ext cx="8229600" cy="4142069"/>
          </a:xfrm>
        </p:spPr>
        <p:txBody>
          <a:bodyPr>
            <a:noAutofit/>
          </a:bodyPr>
          <a:lstStyle/>
          <a:p>
            <a:r>
              <a:rPr lang="en-US" sz="1800" dirty="0" smtClean="0"/>
              <a:t>Strategic planning: where are you going &amp; how are you getting </a:t>
            </a:r>
            <a:r>
              <a:rPr lang="en-US" sz="1800" dirty="0" smtClean="0"/>
              <a:t>there</a:t>
            </a:r>
          </a:p>
          <a:p>
            <a:endParaRPr lang="en-US" sz="1800" dirty="0" smtClean="0"/>
          </a:p>
          <a:p>
            <a:r>
              <a:rPr lang="en-US" sz="1800" dirty="0" smtClean="0"/>
              <a:t>Major </a:t>
            </a:r>
            <a:r>
              <a:rPr lang="en-US" sz="1800" dirty="0" smtClean="0"/>
              <a:t>Activities for Strategic Planning</a:t>
            </a:r>
          </a:p>
          <a:p>
            <a:pPr lvl="1"/>
            <a:r>
              <a:rPr lang="en-US" sz="1600" dirty="0" smtClean="0"/>
              <a:t>Strategic analysis</a:t>
            </a:r>
          </a:p>
          <a:p>
            <a:pPr lvl="1"/>
            <a:r>
              <a:rPr lang="en-US" sz="1600" dirty="0" smtClean="0"/>
              <a:t>Strategic direction</a:t>
            </a:r>
          </a:p>
          <a:p>
            <a:pPr lvl="1"/>
            <a:r>
              <a:rPr lang="en-US" sz="1600" dirty="0" smtClean="0"/>
              <a:t>Action </a:t>
            </a:r>
            <a:r>
              <a:rPr lang="en-US" sz="1600" dirty="0" smtClean="0"/>
              <a:t>planning</a:t>
            </a:r>
          </a:p>
          <a:p>
            <a:pPr lvl="1"/>
            <a:endParaRPr lang="en-US" sz="1600" dirty="0" smtClean="0"/>
          </a:p>
          <a:p>
            <a:pPr>
              <a:buFont typeface="Arial" pitchFamily="34" charset="0"/>
              <a:buChar char="•"/>
            </a:pPr>
            <a:r>
              <a:rPr lang="en-US" sz="1800" dirty="0" smtClean="0"/>
              <a:t>Models of Strategic Planning</a:t>
            </a:r>
          </a:p>
          <a:p>
            <a:pPr lvl="1"/>
            <a:r>
              <a:rPr lang="en-US" sz="1600" dirty="0" smtClean="0"/>
              <a:t>Vision-based or goals-based</a:t>
            </a:r>
          </a:p>
          <a:p>
            <a:pPr lvl="1"/>
            <a:r>
              <a:rPr lang="en-US" sz="1600" dirty="0" smtClean="0"/>
              <a:t>Issues-based</a:t>
            </a:r>
          </a:p>
          <a:p>
            <a:pPr lvl="1"/>
            <a:r>
              <a:rPr lang="en-US" sz="1600" dirty="0" smtClean="0"/>
              <a:t>Alignment model</a:t>
            </a:r>
          </a:p>
          <a:p>
            <a:pPr lvl="1"/>
            <a:r>
              <a:rPr lang="en-US" sz="1600" dirty="0" smtClean="0"/>
              <a:t>Scenario planning</a:t>
            </a:r>
          </a:p>
          <a:p>
            <a:pPr lvl="1"/>
            <a:r>
              <a:rPr lang="en-US" sz="1600" dirty="0" smtClean="0"/>
              <a:t>Self-organizing planning</a:t>
            </a:r>
          </a:p>
          <a:p>
            <a:pPr lvl="1"/>
            <a:r>
              <a:rPr lang="en-US" sz="1600" dirty="0" smtClean="0"/>
              <a:t>Real time planning</a:t>
            </a:r>
          </a:p>
          <a:p>
            <a:pPr lvl="1">
              <a:buFont typeface="Arial" pitchFamily="34" charset="0"/>
              <a:buChar char="•"/>
            </a:pPr>
            <a:endParaRPr lang="en-US" sz="1800" dirty="0" smtClean="0"/>
          </a:p>
          <a:p>
            <a:pPr>
              <a:buNone/>
            </a:pPr>
            <a:endParaRPr lang="en-US" sz="1800" dirty="0"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187130"/>
            <a:ext cx="8229600" cy="609576"/>
          </a:xfrm>
          <a:prstGeom prst="rect">
            <a:avLst/>
          </a:prstGeom>
        </p:spPr>
        <p:txBody>
          <a:bodyPr>
            <a:normAutofit fontScale="90000" lnSpcReduction="10000"/>
          </a:bodyPr>
          <a:lstStyle>
            <a:lvl1pPr algn="l" defTabSz="457200" rtl="0" eaLnBrk="1" latinLnBrk="0" hangingPunct="1">
              <a:spcBef>
                <a:spcPct val="0"/>
              </a:spcBef>
              <a:buNone/>
              <a:defRPr sz="3800" kern="1200">
                <a:solidFill>
                  <a:srgbClr val="00529B"/>
                </a:solidFill>
                <a:latin typeface="+mj-lt"/>
                <a:ea typeface="+mj-ea"/>
                <a:cs typeface="+mj-cs"/>
              </a:defRPr>
            </a:lvl1pPr>
          </a:lstStyle>
          <a:p>
            <a:r>
              <a:rPr lang="en-US" dirty="0" smtClean="0"/>
              <a:t>Audience Response</a:t>
            </a:r>
            <a:endParaRPr lang="en-US" dirty="0"/>
          </a:p>
        </p:txBody>
      </p:sp>
      <p:sp>
        <p:nvSpPr>
          <p:cNvPr id="5" name="TextBox 4"/>
          <p:cNvSpPr txBox="1"/>
          <p:nvPr/>
        </p:nvSpPr>
        <p:spPr>
          <a:xfrm>
            <a:off x="3657599" y="2033069"/>
            <a:ext cx="5195589" cy="4708981"/>
          </a:xfrm>
          <a:prstGeom prst="rect">
            <a:avLst/>
          </a:prstGeom>
          <a:noFill/>
        </p:spPr>
        <p:txBody>
          <a:bodyPr wrap="none" rtlCol="0">
            <a:spAutoFit/>
          </a:bodyPr>
          <a:lstStyle/>
          <a:p>
            <a:r>
              <a:rPr lang="en-US" sz="3200" b="1" dirty="0" smtClean="0"/>
              <a:t>Does </a:t>
            </a:r>
            <a:r>
              <a:rPr lang="en-US" sz="3200" b="1" dirty="0"/>
              <a:t>your </a:t>
            </a:r>
            <a:r>
              <a:rPr lang="en-US" sz="3200" b="1" dirty="0" smtClean="0"/>
              <a:t>organization have</a:t>
            </a:r>
          </a:p>
          <a:p>
            <a:r>
              <a:rPr lang="en-US" sz="3200" b="1" dirty="0" smtClean="0"/>
              <a:t>a strategic plan?</a:t>
            </a:r>
            <a:endParaRPr lang="en-US" sz="3200" b="1" dirty="0"/>
          </a:p>
          <a:p>
            <a:endParaRPr lang="en-US" sz="3000" dirty="0"/>
          </a:p>
          <a:p>
            <a:pPr marL="463550"/>
            <a:r>
              <a:rPr lang="en-US" sz="3000" dirty="0" smtClean="0"/>
              <a:t>If YES:  Click the </a:t>
            </a:r>
            <a:r>
              <a:rPr lang="en-US" sz="3000" b="1" dirty="0" smtClean="0">
                <a:solidFill>
                  <a:srgbClr val="00B050"/>
                </a:solidFill>
              </a:rPr>
              <a:t>Green Check</a:t>
            </a:r>
          </a:p>
          <a:p>
            <a:pPr marL="463550"/>
            <a:r>
              <a:rPr lang="en-US" sz="3000" dirty="0" smtClean="0"/>
              <a:t>If NO:   Click the </a:t>
            </a:r>
            <a:r>
              <a:rPr lang="en-US" sz="3000" b="1" dirty="0" smtClean="0">
                <a:solidFill>
                  <a:srgbClr val="FF0000"/>
                </a:solidFill>
              </a:rPr>
              <a:t>Red X</a:t>
            </a:r>
          </a:p>
          <a:p>
            <a:pPr marL="463550"/>
            <a:endParaRPr lang="en-US" sz="3000" b="1" dirty="0" smtClean="0"/>
          </a:p>
          <a:p>
            <a:pPr marL="463550"/>
            <a:r>
              <a:rPr lang="en-US" sz="2800" i="1" dirty="0"/>
              <a:t>(buttons are located on the</a:t>
            </a:r>
          </a:p>
          <a:p>
            <a:pPr marL="463550"/>
            <a:r>
              <a:rPr lang="en-US" sz="2800" i="1" dirty="0"/>
              <a:t>right side of your screen)</a:t>
            </a:r>
          </a:p>
          <a:p>
            <a:endParaRPr lang="en-US" sz="2400" dirty="0"/>
          </a:p>
          <a:p>
            <a:endParaRPr lang="en-US" sz="2800" i="1" dirty="0"/>
          </a:p>
        </p:txBody>
      </p:sp>
      <p:pic>
        <p:nvPicPr>
          <p:cNvPr id="6" name="Picture 5"/>
          <p:cNvPicPr/>
          <p:nvPr/>
        </p:nvPicPr>
        <p:blipFill rotWithShape="1">
          <a:blip r:embed="rId2"/>
          <a:srcRect l="54395"/>
          <a:stretch/>
        </p:blipFill>
        <p:spPr>
          <a:xfrm>
            <a:off x="457200" y="2033069"/>
            <a:ext cx="2915685" cy="4584676"/>
          </a:xfrm>
          <a:prstGeom prst="rect">
            <a:avLst/>
          </a:prstGeom>
        </p:spPr>
      </p:pic>
      <p:cxnSp>
        <p:nvCxnSpPr>
          <p:cNvPr id="10" name="Straight Arrow Connector 9"/>
          <p:cNvCxnSpPr/>
          <p:nvPr/>
        </p:nvCxnSpPr>
        <p:spPr>
          <a:xfrm>
            <a:off x="4303776" y="6035040"/>
            <a:ext cx="3596640" cy="0"/>
          </a:xfrm>
          <a:prstGeom prst="straightConnector1">
            <a:avLst/>
          </a:prstGeom>
          <a:ln w="98425">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Planning </a:t>
            </a:r>
            <a:br>
              <a:rPr lang="en-US" dirty="0" smtClean="0"/>
            </a:br>
            <a:r>
              <a:rPr lang="en-US" sz="2000" dirty="0" smtClean="0"/>
              <a:t>Technical Assistance Support </a:t>
            </a:r>
            <a:r>
              <a:rPr lang="en-US" sz="2000" dirty="0" smtClean="0"/>
              <a:t>Center </a:t>
            </a:r>
            <a:endParaRPr lang="en-US" dirty="0"/>
          </a:p>
        </p:txBody>
      </p:sp>
      <p:sp>
        <p:nvSpPr>
          <p:cNvPr id="3" name="Content Placeholder 2"/>
          <p:cNvSpPr>
            <a:spLocks noGrp="1"/>
          </p:cNvSpPr>
          <p:nvPr>
            <p:ph idx="1"/>
          </p:nvPr>
        </p:nvSpPr>
        <p:spPr>
          <a:xfrm>
            <a:off x="457200" y="1819656"/>
            <a:ext cx="8229600" cy="4142069"/>
          </a:xfrm>
        </p:spPr>
        <p:txBody>
          <a:bodyPr>
            <a:noAutofit/>
          </a:bodyPr>
          <a:lstStyle/>
          <a:p>
            <a:r>
              <a:rPr lang="en-US" sz="2300" dirty="0" smtClean="0"/>
              <a:t>Business Planning </a:t>
            </a:r>
            <a:endParaRPr lang="en-US" sz="2300" dirty="0" smtClean="0"/>
          </a:p>
          <a:p>
            <a:pPr lvl="1"/>
            <a:r>
              <a:rPr lang="en-US" sz="2000" dirty="0" smtClean="0"/>
              <a:t>E.g., David </a:t>
            </a:r>
            <a:r>
              <a:rPr lang="en-US" sz="2000" dirty="0" err="1" smtClean="0"/>
              <a:t>Lavinsky</a:t>
            </a:r>
            <a:r>
              <a:rPr lang="en-US" sz="2000" dirty="0" smtClean="0"/>
              <a:t>*</a:t>
            </a:r>
            <a:br>
              <a:rPr lang="en-US" sz="2000" dirty="0" smtClean="0"/>
            </a:br>
            <a:r>
              <a:rPr lang="en-US" sz="2000" dirty="0" smtClean="0"/>
              <a:t>4 </a:t>
            </a:r>
            <a:r>
              <a:rPr lang="en-US" sz="2000" dirty="0" smtClean="0"/>
              <a:t>questions of 10 critical questions for a business plan</a:t>
            </a:r>
          </a:p>
          <a:p>
            <a:pPr lvl="2"/>
            <a:r>
              <a:rPr lang="en-US" sz="2000" dirty="0" smtClean="0"/>
              <a:t>1 line description of what you do</a:t>
            </a:r>
          </a:p>
          <a:p>
            <a:pPr lvl="2"/>
            <a:r>
              <a:rPr lang="en-US" sz="2000" dirty="0" smtClean="0"/>
              <a:t>What is your financial model?</a:t>
            </a:r>
          </a:p>
          <a:p>
            <a:pPr lvl="2"/>
            <a:r>
              <a:rPr lang="en-US" sz="2000" dirty="0" smtClean="0"/>
              <a:t>What is your action plan for success?</a:t>
            </a:r>
          </a:p>
          <a:p>
            <a:pPr lvl="2"/>
            <a:r>
              <a:rPr lang="en-US" sz="2000" dirty="0" smtClean="0"/>
              <a:t>Why is your organization uniquely qualified?</a:t>
            </a:r>
          </a:p>
          <a:p>
            <a:pPr lvl="2"/>
            <a:r>
              <a:rPr lang="en-US" sz="2000" dirty="0" smtClean="0"/>
              <a:t>Other critical questions</a:t>
            </a:r>
          </a:p>
          <a:p>
            <a:pPr marL="457200" lvl="1" indent="0">
              <a:buNone/>
            </a:pPr>
            <a:endParaRPr lang="en-US" sz="1200" dirty="0" smtClean="0"/>
          </a:p>
          <a:p>
            <a:pPr marL="457200" lvl="1" indent="0">
              <a:buNone/>
            </a:pPr>
            <a:endParaRPr lang="en-US" sz="1200" dirty="0"/>
          </a:p>
          <a:p>
            <a:pPr marL="457200" lvl="1" indent="0">
              <a:buNone/>
            </a:pPr>
            <a:endParaRPr lang="en-US" sz="1200" dirty="0"/>
          </a:p>
          <a:p>
            <a:pPr marL="457200" lvl="1" indent="0">
              <a:buNone/>
            </a:pPr>
            <a:endParaRPr lang="en-US" sz="1200" dirty="0" smtClean="0"/>
          </a:p>
          <a:p>
            <a:pPr marL="0" lvl="1" indent="0">
              <a:buNone/>
            </a:pPr>
            <a:r>
              <a:rPr lang="en-US" sz="1200" dirty="0" smtClean="0"/>
              <a:t>*</a:t>
            </a:r>
            <a:r>
              <a:rPr lang="en-US" sz="1200" dirty="0" smtClean="0"/>
              <a:t> (See: </a:t>
            </a:r>
            <a:r>
              <a:rPr lang="en-US" sz="1200" dirty="0" smtClean="0">
                <a:hlinkClick r:id="rId2"/>
              </a:rPr>
              <a:t>http</a:t>
            </a:r>
            <a:r>
              <a:rPr lang="en-US" sz="1200" dirty="0">
                <a:hlinkClick r:id="rId2"/>
              </a:rPr>
              <a:t>://www.growthink.com/about-us</a:t>
            </a:r>
            <a:r>
              <a:rPr lang="en-US" sz="1200" dirty="0"/>
              <a:t>) </a:t>
            </a:r>
            <a:endParaRPr lang="en-US" sz="1200"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4"/>
          <p:cNvSpPr txBox="1">
            <a:spLocks noChangeArrowheads="1"/>
          </p:cNvSpPr>
          <p:nvPr/>
        </p:nvSpPr>
        <p:spPr bwMode="auto">
          <a:xfrm>
            <a:off x="0" y="1754659"/>
            <a:ext cx="9045146" cy="1723539"/>
          </a:xfrm>
          <a:prstGeom prst="rect">
            <a:avLst/>
          </a:prstGeom>
          <a:noFill/>
          <a:ln>
            <a:noFill/>
          </a:ln>
          <a:extLst/>
        </p:spPr>
        <p:txBody>
          <a:bodyPr wrap="square" lIns="91430" tIns="45715" rIns="91430" bIns="45715">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sz="2000" i="1" dirty="0" smtClean="0">
                <a:latin typeface="Arial" pitchFamily="34" charset="0"/>
                <a:ea typeface="ＭＳ Ｐゴシック" pitchFamily="34" charset="-128"/>
              </a:rPr>
              <a:t>Tell Us…</a:t>
            </a:r>
          </a:p>
          <a:p>
            <a:pPr marL="457200" indent="-457200" algn="ctr" eaLnBrk="1" hangingPunct="1">
              <a:buFontTx/>
              <a:buAutoNum type="arabicPeriod"/>
              <a:defRPr/>
            </a:pPr>
            <a:r>
              <a:rPr lang="en-US" sz="2000" dirty="0" smtClean="0">
                <a:latin typeface="Arial" pitchFamily="34" charset="0"/>
                <a:ea typeface="ＭＳ Ｐゴシック" pitchFamily="34" charset="-128"/>
              </a:rPr>
              <a:t>Your name, program, city and state</a:t>
            </a:r>
          </a:p>
          <a:p>
            <a:pPr marL="457200" indent="-457200" algn="ctr" eaLnBrk="1" hangingPunct="1">
              <a:buFontTx/>
              <a:buAutoNum type="arabicPeriod"/>
              <a:defRPr/>
            </a:pPr>
            <a:r>
              <a:rPr lang="en-US" sz="2000" dirty="0" smtClean="0">
                <a:latin typeface="Arial" pitchFamily="34" charset="0"/>
                <a:ea typeface="ＭＳ Ｐゴシック" pitchFamily="34" charset="-128"/>
              </a:rPr>
              <a:t>What is the biggest challenge for your program/organization?</a:t>
            </a:r>
          </a:p>
          <a:p>
            <a:pPr marL="457200" indent="-457200" algn="ctr" eaLnBrk="1" hangingPunct="1">
              <a:buFontTx/>
              <a:buAutoNum type="arabicPeriod"/>
              <a:defRPr/>
            </a:pPr>
            <a:r>
              <a:rPr lang="en-US" sz="2000" dirty="0" smtClean="0">
                <a:latin typeface="Arial" pitchFamily="34" charset="0"/>
                <a:ea typeface="ＭＳ Ｐゴシック" pitchFamily="34" charset="-128"/>
              </a:rPr>
              <a:t>What do you want to learn from the webinar?</a:t>
            </a:r>
          </a:p>
          <a:p>
            <a:pPr algn="ctr" eaLnBrk="1" hangingPunct="1">
              <a:buFont typeface="Times New Roman" pitchFamily="16" charset="0"/>
              <a:buNone/>
              <a:defRPr/>
            </a:pPr>
            <a:endParaRPr lang="en-US" sz="2600" dirty="0" smtClean="0">
              <a:latin typeface="Arial" pitchFamily="34" charset="0"/>
              <a:ea typeface="ＭＳ Ｐゴシック" pitchFamily="34" charset="-128"/>
            </a:endParaRP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25114"/>
            <a:ext cx="4953000" cy="342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7"/>
          <p:cNvSpPr txBox="1">
            <a:spLocks noChangeArrowheads="1"/>
          </p:cNvSpPr>
          <p:nvPr/>
        </p:nvSpPr>
        <p:spPr bwMode="auto">
          <a:xfrm>
            <a:off x="228600" y="3538538"/>
            <a:ext cx="32766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hangingPunct="1"/>
            <a:endParaRPr lang="en-US" sz="2000" b="1" i="1">
              <a:solidFill>
                <a:schemeClr val="tx2"/>
              </a:solidFill>
              <a:ea typeface="MS PGothic" pitchFamily="34" charset="-128"/>
              <a:cs typeface="Arial" pitchFamily="34" charset="0"/>
            </a:endParaRPr>
          </a:p>
          <a:p>
            <a:pPr algn="r" hangingPunct="1"/>
            <a:r>
              <a:rPr lang="en-US" sz="2000" b="1" i="1">
                <a:latin typeface="Arial" pitchFamily="34" charset="0"/>
                <a:ea typeface="MS PGothic" pitchFamily="34" charset="-128"/>
                <a:cs typeface="Arial" pitchFamily="34" charset="0"/>
              </a:rPr>
              <a:t>Please type your responses in the webinar “Chat” box…</a:t>
            </a:r>
          </a:p>
          <a:p>
            <a:pPr algn="r" hangingPunct="1"/>
            <a:endParaRPr lang="en-US" sz="2000" b="1" i="1">
              <a:latin typeface="Arial" pitchFamily="34" charset="0"/>
              <a:ea typeface="MS PGothic" pitchFamily="34" charset="-128"/>
              <a:cs typeface="Arial" pitchFamily="34" charset="0"/>
            </a:endParaRPr>
          </a:p>
          <a:p>
            <a:pPr algn="r" hangingPunct="1"/>
            <a:r>
              <a:rPr lang="en-US" sz="2000" b="1" i="1">
                <a:latin typeface="Arial" pitchFamily="34" charset="0"/>
                <a:ea typeface="MS PGothic" pitchFamily="34" charset="-128"/>
                <a:cs typeface="Arial" pitchFamily="34" charset="0"/>
              </a:rPr>
              <a:t>Make sure “Send to” says </a:t>
            </a:r>
            <a:br>
              <a:rPr lang="en-US" sz="2000" b="1" i="1">
                <a:latin typeface="Arial" pitchFamily="34" charset="0"/>
                <a:ea typeface="MS PGothic" pitchFamily="34" charset="-128"/>
                <a:cs typeface="Arial" pitchFamily="34" charset="0"/>
              </a:rPr>
            </a:br>
            <a:r>
              <a:rPr lang="en-US" sz="2000" b="1" i="1">
                <a:latin typeface="Arial" pitchFamily="34" charset="0"/>
                <a:ea typeface="MS PGothic" pitchFamily="34" charset="-128"/>
                <a:cs typeface="Arial" pitchFamily="34" charset="0"/>
              </a:rPr>
              <a:t>“All Participants”  </a:t>
            </a:r>
          </a:p>
          <a:p>
            <a:pPr algn="r" hangingPunct="1"/>
            <a:endParaRPr lang="en-US" sz="2000" b="1" i="1">
              <a:latin typeface="Arial" pitchFamily="34" charset="0"/>
              <a:ea typeface="MS PGothic" pitchFamily="34" charset="-128"/>
              <a:cs typeface="Arial" pitchFamily="34" charset="0"/>
            </a:endParaRPr>
          </a:p>
          <a:p>
            <a:pPr algn="r" hangingPunct="1"/>
            <a:r>
              <a:rPr lang="en-US" sz="2000" b="1" i="1">
                <a:latin typeface="Arial" pitchFamily="34" charset="0"/>
                <a:ea typeface="MS PGothic" pitchFamily="34" charset="-128"/>
                <a:cs typeface="Arial" pitchFamily="34" charset="0"/>
              </a:rPr>
              <a:t>  Then click “Send” </a:t>
            </a:r>
          </a:p>
          <a:p>
            <a:pPr algn="ctr" hangingPunct="1"/>
            <a:endParaRPr lang="en-US" sz="2000" i="1">
              <a:ea typeface="MS PGothic" pitchFamily="34" charset="-128"/>
              <a:cs typeface="Arial" pitchFamily="34" charset="0"/>
            </a:endParaRPr>
          </a:p>
        </p:txBody>
      </p:sp>
      <p:sp>
        <p:nvSpPr>
          <p:cNvPr id="7173" name="Title 1"/>
          <p:cNvSpPr txBox="1">
            <a:spLocks/>
          </p:cNvSpPr>
          <p:nvPr/>
        </p:nvSpPr>
        <p:spPr bwMode="auto">
          <a:xfrm>
            <a:off x="55563" y="368300"/>
            <a:ext cx="908843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buSzPct val="45000"/>
            </a:pPr>
            <a:endParaRPr lang="en-US" sz="4000" b="1" dirty="0" smtClean="0">
              <a:solidFill>
                <a:schemeClr val="tx2"/>
              </a:solidFill>
              <a:latin typeface="Arial" pitchFamily="34" charset="0"/>
              <a:ea typeface="MS PGothic" pitchFamily="34" charset="-128"/>
              <a:cs typeface="Arial" pitchFamily="34" charset="0"/>
            </a:endParaRPr>
          </a:p>
          <a:p>
            <a:pPr algn="ctr">
              <a:buSzPct val="45000"/>
            </a:pPr>
            <a:r>
              <a:rPr lang="en-US" sz="4000" b="1" dirty="0" smtClean="0">
                <a:solidFill>
                  <a:schemeClr val="tx2"/>
                </a:solidFill>
                <a:latin typeface="Arial" pitchFamily="34" charset="0"/>
                <a:ea typeface="MS PGothic" pitchFamily="34" charset="-128"/>
                <a:cs typeface="Arial" pitchFamily="34" charset="0"/>
              </a:rPr>
              <a:t>Introduce Yourself </a:t>
            </a:r>
            <a:r>
              <a:rPr lang="en-US" sz="4000" b="1" dirty="0">
                <a:solidFill>
                  <a:schemeClr val="tx2"/>
                </a:solidFill>
                <a:latin typeface="Arial" pitchFamily="34" charset="0"/>
                <a:ea typeface="MS PGothic" pitchFamily="34" charset="-128"/>
                <a:cs typeface="Arial" pitchFamily="34" charset="0"/>
              </a:rPr>
              <a:t>in the Chat Room </a:t>
            </a:r>
            <a:r>
              <a:rPr lang="en-US" sz="4000" b="1" dirty="0">
                <a:ea typeface="MS PGothic" pitchFamily="34" charset="-128"/>
                <a:cs typeface="Arial" pitchFamily="34" charset="0"/>
              </a:rPr>
              <a:t/>
            </a:r>
            <a:br>
              <a:rPr lang="en-US" sz="4000" b="1" dirty="0">
                <a:ea typeface="MS PGothic" pitchFamily="34" charset="-128"/>
                <a:cs typeface="Arial" pitchFamily="34" charset="0"/>
              </a:rPr>
            </a:br>
            <a:r>
              <a:rPr lang="en-US" sz="4000" b="1" dirty="0">
                <a:ea typeface="MS PGothic" pitchFamily="34" charset="-128"/>
                <a:cs typeface="Arial" pitchFamily="34" charset="0"/>
              </a:rPr>
              <a:t>	</a:t>
            </a:r>
          </a:p>
        </p:txBody>
      </p:sp>
    </p:spTree>
    <p:extLst>
      <p:ext uri="{BB962C8B-B14F-4D97-AF65-F5344CB8AC3E}">
        <p14:creationId xmlns:p14="http://schemas.microsoft.com/office/powerpoint/2010/main" val="5608636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Operations</a:t>
            </a:r>
            <a:endParaRPr lang="en-US" dirty="0"/>
          </a:p>
        </p:txBody>
      </p:sp>
      <p:sp>
        <p:nvSpPr>
          <p:cNvPr id="3" name="Text Placeholder 2"/>
          <p:cNvSpPr>
            <a:spLocks noGrp="1"/>
          </p:cNvSpPr>
          <p:nvPr>
            <p:ph type="body" idx="1"/>
          </p:nvPr>
        </p:nvSpPr>
        <p:spPr/>
        <p:txBody>
          <a:bodyPr/>
          <a:lstStyle/>
          <a:p>
            <a:r>
              <a:rPr lang="en-US" dirty="0" smtClean="0"/>
              <a:t>Services</a:t>
            </a:r>
            <a:endParaRPr lang="en-US" dirty="0"/>
          </a:p>
        </p:txBody>
      </p:sp>
      <p:sp>
        <p:nvSpPr>
          <p:cNvPr id="4" name="Content Placeholder 3"/>
          <p:cNvSpPr>
            <a:spLocks noGrp="1"/>
          </p:cNvSpPr>
          <p:nvPr>
            <p:ph sz="half" idx="2"/>
          </p:nvPr>
        </p:nvSpPr>
        <p:spPr/>
        <p:txBody>
          <a:bodyPr/>
          <a:lstStyle/>
          <a:p>
            <a:pPr lvl="1"/>
            <a:r>
              <a:rPr lang="en-US" sz="1800" dirty="0" smtClean="0"/>
              <a:t>Meals</a:t>
            </a:r>
          </a:p>
          <a:p>
            <a:pPr lvl="1"/>
            <a:r>
              <a:rPr lang="en-US" sz="1800" dirty="0" smtClean="0"/>
              <a:t>Nutrition education</a:t>
            </a:r>
          </a:p>
          <a:p>
            <a:pPr lvl="1"/>
            <a:r>
              <a:rPr lang="en-US" sz="1800" dirty="0" smtClean="0"/>
              <a:t>Nutrition counseling</a:t>
            </a:r>
          </a:p>
          <a:p>
            <a:pPr lvl="1"/>
            <a:r>
              <a:rPr lang="en-US" sz="1800" dirty="0" smtClean="0"/>
              <a:t>Nutrition screening &amp; assessment </a:t>
            </a:r>
          </a:p>
          <a:p>
            <a:pPr lvl="1"/>
            <a:r>
              <a:rPr lang="en-US" sz="1800" dirty="0" smtClean="0"/>
              <a:t>Activities that enhance social connectedness</a:t>
            </a:r>
          </a:p>
          <a:p>
            <a:pPr lvl="1"/>
            <a:r>
              <a:rPr lang="en-US" sz="1800" dirty="0" smtClean="0"/>
              <a:t>Active learning</a:t>
            </a:r>
          </a:p>
          <a:p>
            <a:endParaRPr lang="en-US" dirty="0"/>
          </a:p>
        </p:txBody>
      </p:sp>
      <p:sp>
        <p:nvSpPr>
          <p:cNvPr id="5" name="Text Placeholder 4"/>
          <p:cNvSpPr>
            <a:spLocks noGrp="1"/>
          </p:cNvSpPr>
          <p:nvPr>
            <p:ph type="body" sz="quarter" idx="3"/>
          </p:nvPr>
        </p:nvSpPr>
        <p:spPr/>
        <p:txBody>
          <a:bodyPr/>
          <a:lstStyle/>
          <a:p>
            <a:r>
              <a:rPr lang="en-US" dirty="0" smtClean="0"/>
              <a:t>Services</a:t>
            </a:r>
            <a:endParaRPr lang="en-US" dirty="0"/>
          </a:p>
        </p:txBody>
      </p:sp>
      <p:sp>
        <p:nvSpPr>
          <p:cNvPr id="6" name="Content Placeholder 5"/>
          <p:cNvSpPr>
            <a:spLocks noGrp="1"/>
          </p:cNvSpPr>
          <p:nvPr>
            <p:ph sz="quarter" idx="4"/>
          </p:nvPr>
        </p:nvSpPr>
        <p:spPr/>
        <p:txBody>
          <a:bodyPr/>
          <a:lstStyle/>
          <a:p>
            <a:pPr lvl="1"/>
            <a:r>
              <a:rPr lang="en-US" sz="1800" dirty="0" smtClean="0"/>
              <a:t>Active civic engagement opportunities</a:t>
            </a:r>
          </a:p>
          <a:p>
            <a:pPr lvl="1"/>
            <a:r>
              <a:rPr lang="en-US" sz="1800" dirty="0" smtClean="0"/>
              <a:t>Physical activity programs</a:t>
            </a:r>
          </a:p>
          <a:p>
            <a:pPr lvl="1"/>
            <a:r>
              <a:rPr lang="en-US" sz="1800" dirty="0" smtClean="0"/>
              <a:t>Health promotion/disease prevention programs</a:t>
            </a:r>
          </a:p>
          <a:p>
            <a:pPr lvl="1"/>
            <a:r>
              <a:rPr lang="en-US" sz="1800" dirty="0" smtClean="0"/>
              <a:t>Chronic disease self management programs</a:t>
            </a:r>
          </a:p>
          <a:p>
            <a:pPr lvl="1"/>
            <a:r>
              <a:rPr lang="en-US" sz="1800" dirty="0" smtClean="0"/>
              <a:t>Caregiver/family support</a:t>
            </a:r>
          </a:p>
          <a:p>
            <a:pPr lvl="1"/>
            <a:r>
              <a:rPr lang="en-US" sz="1800" dirty="0" smtClean="0"/>
              <a:t>In home services</a:t>
            </a:r>
            <a:endParaRPr lang="en-US" dirty="0" smtClean="0"/>
          </a:p>
          <a:p>
            <a:endParaRPr lang="en-US" dirty="0"/>
          </a:p>
        </p:txBody>
      </p:sp>
      <p:pic>
        <p:nvPicPr>
          <p:cNvPr id="8" name="Picture 6"/>
          <p:cNvPicPr>
            <a:picLocks noChangeAspect="1" noChangeArrowheads="1"/>
          </p:cNvPicPr>
          <p:nvPr/>
        </p:nvPicPr>
        <p:blipFill>
          <a:blip r:embed="rId2"/>
          <a:srcRect l="4800" r="9599"/>
          <a:stretch>
            <a:fillRect/>
          </a:stretch>
        </p:blipFill>
        <p:spPr bwMode="auto">
          <a:xfrm>
            <a:off x="3570911" y="5175504"/>
            <a:ext cx="1852958" cy="1413216"/>
          </a:xfrm>
          <a:prstGeom prst="rect">
            <a:avLst/>
          </a:prstGeom>
          <a:noFill/>
          <a:ln w="9525">
            <a:noFill/>
            <a:miter lim="800000"/>
            <a:headEnd/>
            <a:tailEnd/>
          </a:ln>
        </p:spPr>
      </p:pic>
      <p:pic>
        <p:nvPicPr>
          <p:cNvPr id="9" name="Picture 14" descr="0001421-013"/>
          <p:cNvPicPr>
            <a:picLocks noChangeAspect="1" noChangeArrowheads="1"/>
          </p:cNvPicPr>
          <p:nvPr/>
        </p:nvPicPr>
        <p:blipFill>
          <a:blip r:embed="rId3"/>
          <a:srcRect/>
          <a:stretch>
            <a:fillRect/>
          </a:stretch>
        </p:blipFill>
        <p:spPr bwMode="auto">
          <a:xfrm>
            <a:off x="6528816" y="5229397"/>
            <a:ext cx="2081784" cy="1359323"/>
          </a:xfrm>
          <a:prstGeom prst="rect">
            <a:avLst/>
          </a:prstGeom>
          <a:noFill/>
          <a:ln w="9525">
            <a:noFill/>
            <a:miter lim="800000"/>
            <a:headEnd/>
            <a:tailEnd/>
          </a:ln>
        </p:spPr>
      </p:pic>
      <p:pic>
        <p:nvPicPr>
          <p:cNvPr id="10" name="Picture 15" descr="58306"/>
          <p:cNvPicPr>
            <a:picLocks noChangeAspect="1" noChangeArrowheads="1"/>
          </p:cNvPicPr>
          <p:nvPr/>
        </p:nvPicPr>
        <p:blipFill>
          <a:blip r:embed="rId4"/>
          <a:srcRect/>
          <a:stretch>
            <a:fillRect/>
          </a:stretch>
        </p:blipFill>
        <p:spPr bwMode="auto">
          <a:xfrm>
            <a:off x="1346944" y="5029200"/>
            <a:ext cx="1162606" cy="161341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Operations </a:t>
            </a:r>
            <a:endParaRPr lang="en-US" dirty="0"/>
          </a:p>
        </p:txBody>
      </p:sp>
      <p:sp>
        <p:nvSpPr>
          <p:cNvPr id="3" name="Content Placeholder 2"/>
          <p:cNvSpPr>
            <a:spLocks noGrp="1"/>
          </p:cNvSpPr>
          <p:nvPr>
            <p:ph idx="1"/>
          </p:nvPr>
        </p:nvSpPr>
        <p:spPr/>
        <p:txBody>
          <a:bodyPr>
            <a:normAutofit/>
          </a:bodyPr>
          <a:lstStyle/>
          <a:p>
            <a:r>
              <a:rPr lang="en-US" sz="2400" dirty="0" smtClean="0"/>
              <a:t>Methods of production/delivery - Meals</a:t>
            </a:r>
          </a:p>
          <a:p>
            <a:pPr lvl="1"/>
            <a:r>
              <a:rPr lang="en-US" sz="1600" dirty="0" smtClean="0"/>
              <a:t>Small self production, non-profit</a:t>
            </a:r>
          </a:p>
          <a:p>
            <a:pPr lvl="1"/>
            <a:r>
              <a:rPr lang="en-US" sz="1600" dirty="0" smtClean="0"/>
              <a:t>Large self production, satellite to other locations, non-profit</a:t>
            </a:r>
          </a:p>
          <a:p>
            <a:pPr lvl="1"/>
            <a:r>
              <a:rPr lang="en-US" sz="1600" dirty="0" smtClean="0"/>
              <a:t>Contracts with for profit caterers</a:t>
            </a:r>
          </a:p>
          <a:p>
            <a:pPr lvl="1"/>
            <a:r>
              <a:rPr lang="en-US" sz="1600" dirty="0" smtClean="0"/>
              <a:t>Contracts for other meal products such as frozen meals</a:t>
            </a:r>
            <a:endParaRPr lang="en-US" sz="2700" dirty="0" smtClean="0"/>
          </a:p>
          <a:p>
            <a:r>
              <a:rPr lang="en-US" sz="2400" dirty="0" smtClean="0"/>
              <a:t>Methods of development/delivery – Nutrition education/counseling, medical nutrition therapy</a:t>
            </a:r>
          </a:p>
          <a:p>
            <a:r>
              <a:rPr lang="en-US" sz="2400" dirty="0" smtClean="0"/>
              <a:t>Steps necessary to provide to provide the product (meal, nutrition education, etc.) and services</a:t>
            </a:r>
          </a:p>
          <a:p>
            <a:r>
              <a:rPr lang="en-US" sz="2400" dirty="0" smtClean="0"/>
              <a:t>Capacity, expertise, human resources </a:t>
            </a:r>
          </a:p>
          <a:p>
            <a:pPr lvl="1"/>
            <a:r>
              <a:rPr lang="en-US" sz="1600" dirty="0" smtClean="0"/>
              <a:t>Use of registered dietitian in all program aspects</a:t>
            </a:r>
            <a:endParaRPr lang="en-US" sz="1900" dirty="0" smtClean="0"/>
          </a:p>
          <a:p>
            <a:pPr>
              <a:buNone/>
            </a:pPr>
            <a:endParaRPr lang="en-US" sz="2400" dirty="0" smtClean="0"/>
          </a:p>
          <a:p>
            <a:endParaRPr lang="en-US" sz="2400" dirty="0"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469"/>
            <a:ext cx="8229600" cy="609576"/>
          </a:xfrm>
        </p:spPr>
        <p:txBody>
          <a:bodyPr>
            <a:normAutofit fontScale="90000"/>
          </a:bodyPr>
          <a:lstStyle/>
          <a:p>
            <a:r>
              <a:rPr lang="en-US" dirty="0" smtClean="0"/>
              <a:t>Operations</a:t>
            </a:r>
            <a:br>
              <a:rPr lang="en-US" dirty="0" smtClean="0"/>
            </a:br>
            <a:r>
              <a:rPr lang="en-US" sz="2700" b="1" dirty="0" smtClean="0"/>
              <a:t>Define Your Product Based on Customer Wants/Needs</a:t>
            </a:r>
            <a:endParaRPr lang="en-US" b="1" dirty="0"/>
          </a:p>
        </p:txBody>
      </p:sp>
      <p:sp>
        <p:nvSpPr>
          <p:cNvPr id="3" name="Content Placeholder 2"/>
          <p:cNvSpPr>
            <a:spLocks noGrp="1"/>
          </p:cNvSpPr>
          <p:nvPr>
            <p:ph sz="half" idx="1"/>
          </p:nvPr>
        </p:nvSpPr>
        <p:spPr>
          <a:xfrm>
            <a:off x="457200" y="2010823"/>
            <a:ext cx="4038600" cy="4294242"/>
          </a:xfrm>
        </p:spPr>
        <p:txBody>
          <a:bodyPr>
            <a:normAutofit fontScale="92500" lnSpcReduction="10000"/>
          </a:bodyPr>
          <a:lstStyle/>
          <a:p>
            <a:r>
              <a:rPr lang="en-US" sz="2600" dirty="0" smtClean="0"/>
              <a:t>Meets standards, especially for healthy eating</a:t>
            </a:r>
          </a:p>
          <a:p>
            <a:r>
              <a:rPr lang="en-US" sz="2600" dirty="0" smtClean="0"/>
              <a:t>Choice in menu, including cultural &amp; dietary choices </a:t>
            </a:r>
          </a:p>
          <a:p>
            <a:r>
              <a:rPr lang="en-US" sz="2600" dirty="0" smtClean="0"/>
              <a:t>Attractive presentation of food </a:t>
            </a:r>
          </a:p>
          <a:p>
            <a:r>
              <a:rPr lang="en-US" sz="2600" dirty="0" smtClean="0"/>
              <a:t>Knowledgeable &amp; friendly staff </a:t>
            </a:r>
          </a:p>
          <a:p>
            <a:r>
              <a:rPr lang="en-US" sz="2600" dirty="0" smtClean="0"/>
              <a:t>Variety of supportive programs, services and activities</a:t>
            </a:r>
          </a:p>
          <a:p>
            <a:endParaRPr lang="en-US" dirty="0"/>
          </a:p>
        </p:txBody>
      </p:sp>
      <p:sp>
        <p:nvSpPr>
          <p:cNvPr id="4" name="Content Placeholder 3"/>
          <p:cNvSpPr>
            <a:spLocks noGrp="1"/>
          </p:cNvSpPr>
          <p:nvPr>
            <p:ph sz="half" idx="2"/>
          </p:nvPr>
        </p:nvSpPr>
        <p:spPr>
          <a:xfrm>
            <a:off x="4648200" y="2010823"/>
            <a:ext cx="4038600" cy="4294242"/>
          </a:xfrm>
        </p:spPr>
        <p:txBody>
          <a:bodyPr>
            <a:normAutofit/>
          </a:bodyPr>
          <a:lstStyle/>
          <a:p>
            <a:r>
              <a:rPr lang="en-US" sz="2400" dirty="0" smtClean="0"/>
              <a:t>Pleasant, welcoming, supportive environment </a:t>
            </a:r>
          </a:p>
          <a:p>
            <a:r>
              <a:rPr lang="en-US" sz="2400" dirty="0" smtClean="0"/>
              <a:t>Participant input</a:t>
            </a:r>
          </a:p>
          <a:p>
            <a:r>
              <a:rPr lang="en-US" sz="2400" dirty="0" smtClean="0"/>
              <a:t>Volunteer opportunities </a:t>
            </a:r>
          </a:p>
          <a:p>
            <a:r>
              <a:rPr lang="en-US" sz="2400" dirty="0" smtClean="0"/>
              <a:t>Congregate-Adequate transportation &amp; parking</a:t>
            </a:r>
          </a:p>
          <a:p>
            <a:r>
              <a:rPr lang="en-US" sz="2400" dirty="0" smtClean="0"/>
              <a:t>Evidence based nutrition education/counseling  </a:t>
            </a:r>
          </a:p>
          <a:p>
            <a:endParaRPr lang="en-US"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Operations</a:t>
            </a:r>
            <a:br>
              <a:rPr lang="en-US" dirty="0" smtClean="0"/>
            </a:br>
            <a:r>
              <a:rPr lang="en-US" sz="2700" b="1" dirty="0" smtClean="0"/>
              <a:t>Meals to meet cultural/ethnic/religious needs</a:t>
            </a:r>
            <a:endParaRPr lang="en-US" sz="2700" b="1" dirty="0"/>
          </a:p>
        </p:txBody>
      </p:sp>
      <p:sp>
        <p:nvSpPr>
          <p:cNvPr id="3" name="Content Placeholder 2"/>
          <p:cNvSpPr>
            <a:spLocks noGrp="1"/>
          </p:cNvSpPr>
          <p:nvPr>
            <p:ph idx="1"/>
          </p:nvPr>
        </p:nvSpPr>
        <p:spPr/>
        <p:txBody>
          <a:bodyPr>
            <a:normAutofit/>
          </a:bodyPr>
          <a:lstStyle/>
          <a:p>
            <a:r>
              <a:rPr lang="en-US" sz="2100" dirty="0" smtClean="0"/>
              <a:t>Hispanic (Caribbean, Mexican, Central American, South American, etc.)</a:t>
            </a:r>
          </a:p>
          <a:p>
            <a:r>
              <a:rPr lang="en-US" sz="2100" dirty="0" smtClean="0"/>
              <a:t>Asian (Indian, Chinese, Japanese, Korean, Hmong, Vietnamese, etc.)</a:t>
            </a:r>
          </a:p>
          <a:p>
            <a:r>
              <a:rPr lang="en-US" sz="2100" dirty="0" smtClean="0"/>
              <a:t>Pacific Islander (Hawaiian, Samoan, etc.)</a:t>
            </a:r>
          </a:p>
          <a:p>
            <a:r>
              <a:rPr lang="en-US" sz="2100" dirty="0" smtClean="0"/>
              <a:t>African American (regional differences)</a:t>
            </a:r>
          </a:p>
          <a:p>
            <a:r>
              <a:rPr lang="en-US" sz="2100" dirty="0" smtClean="0"/>
              <a:t>Eastern European (Russian, </a:t>
            </a:r>
            <a:r>
              <a:rPr lang="en-US" sz="2100" dirty="0" err="1" smtClean="0"/>
              <a:t>Ukranian</a:t>
            </a:r>
            <a:r>
              <a:rPr lang="en-US" sz="2100" dirty="0" smtClean="0"/>
              <a:t>, Slovenian, etc.)</a:t>
            </a:r>
          </a:p>
          <a:p>
            <a:r>
              <a:rPr lang="en-US" sz="2100" dirty="0" smtClean="0"/>
              <a:t>Kosher, </a:t>
            </a:r>
            <a:r>
              <a:rPr lang="en-US" sz="2100" dirty="0" err="1" smtClean="0"/>
              <a:t>Halal</a:t>
            </a:r>
            <a:r>
              <a:rPr lang="en-US" sz="2100" dirty="0" smtClean="0"/>
              <a:t> </a:t>
            </a:r>
          </a:p>
          <a:p>
            <a:r>
              <a:rPr lang="en-US" sz="2100" dirty="0" smtClean="0"/>
              <a:t>States: AZ, CA, FL, MA, MI, MN, NJ, NY, OH, TX, WA, WI</a:t>
            </a:r>
          </a:p>
          <a:p>
            <a:r>
              <a:rPr lang="en-US" sz="2100" dirty="0" smtClean="0"/>
              <a:t>Resource:  </a:t>
            </a:r>
            <a:r>
              <a:rPr lang="en-US" sz="2100" u="sng" dirty="0" smtClean="0"/>
              <a:t>Senior Nutrition Programs Promising Practices for Diverse </a:t>
            </a:r>
            <a:r>
              <a:rPr lang="en-US" sz="2100" u="sng" dirty="0" smtClean="0"/>
              <a:t>Communities</a:t>
            </a:r>
            <a:endParaRPr lang="en-US" sz="2100" dirty="0" smtClean="0"/>
          </a:p>
          <a:p>
            <a:pPr>
              <a:buNone/>
            </a:pPr>
            <a:endParaRPr lang="en-US" sz="2100" u="sng" dirty="0" smtClean="0"/>
          </a:p>
        </p:txBody>
      </p:sp>
      <p:pic>
        <p:nvPicPr>
          <p:cNvPr id="4" name="Picture 17"/>
          <p:cNvPicPr>
            <a:picLocks noChangeAspect="1" noChangeArrowheads="1"/>
          </p:cNvPicPr>
          <p:nvPr/>
        </p:nvPicPr>
        <p:blipFill>
          <a:blip r:embed="rId2"/>
          <a:srcRect/>
          <a:stretch>
            <a:fillRect/>
          </a:stretch>
        </p:blipFill>
        <p:spPr bwMode="auto">
          <a:xfrm>
            <a:off x="734568" y="5494102"/>
            <a:ext cx="1505712" cy="1117010"/>
          </a:xfrm>
          <a:prstGeom prst="rect">
            <a:avLst/>
          </a:prstGeom>
          <a:noFill/>
          <a:ln w="9525">
            <a:noFill/>
            <a:miter lim="800000"/>
            <a:headEnd/>
            <a:tailEnd/>
          </a:ln>
        </p:spPr>
      </p:pic>
      <p:pic>
        <p:nvPicPr>
          <p:cNvPr id="5" name="Picture 4" descr="claypotrice"/>
          <p:cNvPicPr>
            <a:picLocks noChangeAspect="1" noChangeArrowheads="1"/>
          </p:cNvPicPr>
          <p:nvPr/>
        </p:nvPicPr>
        <p:blipFill>
          <a:blip r:embed="rId3"/>
          <a:srcRect/>
          <a:stretch>
            <a:fillRect/>
          </a:stretch>
        </p:blipFill>
        <p:spPr bwMode="auto">
          <a:xfrm>
            <a:off x="7225901" y="5378278"/>
            <a:ext cx="1643779" cy="1232834"/>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7599" y="2033069"/>
            <a:ext cx="5195589" cy="4247317"/>
          </a:xfrm>
          <a:prstGeom prst="rect">
            <a:avLst/>
          </a:prstGeom>
          <a:noFill/>
        </p:spPr>
        <p:txBody>
          <a:bodyPr wrap="none" rtlCol="0">
            <a:spAutoFit/>
          </a:bodyPr>
          <a:lstStyle/>
          <a:p>
            <a:r>
              <a:rPr lang="en-US" sz="3200" b="1" dirty="0"/>
              <a:t>Does your program offer </a:t>
            </a:r>
            <a:endParaRPr lang="en-US" sz="3200" b="1" dirty="0" smtClean="0"/>
          </a:p>
          <a:p>
            <a:r>
              <a:rPr lang="en-US" sz="3200" b="1" dirty="0" smtClean="0"/>
              <a:t>menus </a:t>
            </a:r>
            <a:r>
              <a:rPr lang="en-US" sz="3200" b="1" dirty="0"/>
              <a:t>to meet cultural</a:t>
            </a:r>
            <a:r>
              <a:rPr lang="en-US" sz="3200" b="1" dirty="0" smtClean="0"/>
              <a:t>/</a:t>
            </a:r>
          </a:p>
          <a:p>
            <a:r>
              <a:rPr lang="en-US" sz="3200" b="1" dirty="0" smtClean="0"/>
              <a:t>ethnic </a:t>
            </a:r>
            <a:r>
              <a:rPr lang="en-US" sz="3200" b="1" dirty="0"/>
              <a:t>diversity?</a:t>
            </a:r>
          </a:p>
          <a:p>
            <a:endParaRPr lang="en-US" sz="3000" dirty="0"/>
          </a:p>
          <a:p>
            <a:pPr marL="463550"/>
            <a:r>
              <a:rPr lang="en-US" sz="3000" dirty="0" smtClean="0"/>
              <a:t>If YES:  Click the </a:t>
            </a:r>
            <a:r>
              <a:rPr lang="en-US" sz="3000" b="1" dirty="0" smtClean="0">
                <a:solidFill>
                  <a:srgbClr val="00B050"/>
                </a:solidFill>
              </a:rPr>
              <a:t>Green Check</a:t>
            </a:r>
          </a:p>
          <a:p>
            <a:pPr marL="463550"/>
            <a:r>
              <a:rPr lang="en-US" sz="3000" dirty="0" smtClean="0"/>
              <a:t>If NO:   Click the </a:t>
            </a:r>
            <a:r>
              <a:rPr lang="en-US" sz="3000" b="1" dirty="0" smtClean="0">
                <a:solidFill>
                  <a:srgbClr val="FF0000"/>
                </a:solidFill>
              </a:rPr>
              <a:t>Red X</a:t>
            </a:r>
          </a:p>
          <a:p>
            <a:pPr marL="463550"/>
            <a:endParaRPr lang="en-US" sz="2800" i="1" dirty="0" smtClean="0"/>
          </a:p>
          <a:p>
            <a:pPr marL="463550"/>
            <a:r>
              <a:rPr lang="en-US" sz="2800" i="1" dirty="0" smtClean="0"/>
              <a:t>(</a:t>
            </a:r>
            <a:r>
              <a:rPr lang="en-US" sz="2800" i="1" dirty="0"/>
              <a:t>buttons are located on the</a:t>
            </a:r>
          </a:p>
          <a:p>
            <a:pPr marL="463550"/>
            <a:r>
              <a:rPr lang="en-US" sz="2800" i="1" dirty="0"/>
              <a:t>right side of your screen</a:t>
            </a:r>
            <a:r>
              <a:rPr lang="en-US" sz="2800" i="1" dirty="0" smtClean="0"/>
              <a:t>)</a:t>
            </a:r>
            <a:endParaRPr lang="en-US" sz="2800" i="1" dirty="0"/>
          </a:p>
        </p:txBody>
      </p:sp>
      <p:sp>
        <p:nvSpPr>
          <p:cNvPr id="4" name="Title 1"/>
          <p:cNvSpPr txBox="1">
            <a:spLocks/>
          </p:cNvSpPr>
          <p:nvPr/>
        </p:nvSpPr>
        <p:spPr>
          <a:xfrm>
            <a:off x="457200" y="1187130"/>
            <a:ext cx="8229600" cy="609576"/>
          </a:xfrm>
          <a:prstGeom prst="rect">
            <a:avLst/>
          </a:prstGeom>
        </p:spPr>
        <p:txBody>
          <a:bodyPr>
            <a:normAutofit fontScale="90000" lnSpcReduction="10000"/>
          </a:bodyPr>
          <a:lstStyle>
            <a:lvl1pPr algn="l" defTabSz="457200" rtl="0" eaLnBrk="1" latinLnBrk="0" hangingPunct="1">
              <a:spcBef>
                <a:spcPct val="0"/>
              </a:spcBef>
              <a:buNone/>
              <a:defRPr sz="3800" kern="1200">
                <a:solidFill>
                  <a:srgbClr val="00529B"/>
                </a:solidFill>
                <a:latin typeface="+mj-lt"/>
                <a:ea typeface="+mj-ea"/>
                <a:cs typeface="+mj-cs"/>
              </a:defRPr>
            </a:lvl1pPr>
          </a:lstStyle>
          <a:p>
            <a:r>
              <a:rPr lang="en-US" dirty="0" smtClean="0"/>
              <a:t>Audience Response</a:t>
            </a:r>
            <a:endParaRPr lang="en-US" dirty="0"/>
          </a:p>
        </p:txBody>
      </p:sp>
      <p:pic>
        <p:nvPicPr>
          <p:cNvPr id="5" name="Picture 4"/>
          <p:cNvPicPr/>
          <p:nvPr/>
        </p:nvPicPr>
        <p:blipFill rotWithShape="1">
          <a:blip r:embed="rId2"/>
          <a:srcRect l="54395"/>
          <a:stretch/>
        </p:blipFill>
        <p:spPr>
          <a:xfrm>
            <a:off x="457200" y="2033069"/>
            <a:ext cx="2915685" cy="4584676"/>
          </a:xfrm>
          <a:prstGeom prst="rect">
            <a:avLst/>
          </a:prstGeom>
        </p:spPr>
      </p:pic>
      <p:cxnSp>
        <p:nvCxnSpPr>
          <p:cNvPr id="6" name="Straight Arrow Connector 5"/>
          <p:cNvCxnSpPr/>
          <p:nvPr/>
        </p:nvCxnSpPr>
        <p:spPr>
          <a:xfrm>
            <a:off x="4742688" y="6364224"/>
            <a:ext cx="3596640" cy="0"/>
          </a:xfrm>
          <a:prstGeom prst="straightConnector1">
            <a:avLst/>
          </a:prstGeom>
          <a:ln w="98425">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2957"/>
            <a:ext cx="8458200" cy="609576"/>
          </a:xfrm>
        </p:spPr>
        <p:txBody>
          <a:bodyPr>
            <a:noAutofit/>
          </a:bodyPr>
          <a:lstStyle/>
          <a:p>
            <a:r>
              <a:rPr lang="en-US" sz="3200" dirty="0" smtClean="0"/>
              <a:t>Collaboration/Coordination/Coalition/Integration</a:t>
            </a:r>
            <a:endParaRPr lang="en-US" sz="3200" dirty="0"/>
          </a:p>
        </p:txBody>
      </p:sp>
      <p:sp>
        <p:nvSpPr>
          <p:cNvPr id="3" name="Content Placeholder 2"/>
          <p:cNvSpPr>
            <a:spLocks noGrp="1"/>
          </p:cNvSpPr>
          <p:nvPr>
            <p:ph idx="1"/>
          </p:nvPr>
        </p:nvSpPr>
        <p:spPr>
          <a:xfrm>
            <a:off x="457200" y="1672533"/>
            <a:ext cx="8229600" cy="4142069"/>
          </a:xfrm>
        </p:spPr>
        <p:txBody>
          <a:bodyPr>
            <a:noAutofit/>
          </a:bodyPr>
          <a:lstStyle/>
          <a:p>
            <a:r>
              <a:rPr lang="en-US" sz="2000" dirty="0" smtClean="0">
                <a:solidFill>
                  <a:schemeClr val="accent1"/>
                </a:solidFill>
              </a:rPr>
              <a:t>Leverage </a:t>
            </a:r>
          </a:p>
          <a:p>
            <a:pPr lvl="1"/>
            <a:r>
              <a:rPr lang="en-US" sz="2000" dirty="0" smtClean="0"/>
              <a:t>Influence, control</a:t>
            </a:r>
          </a:p>
          <a:p>
            <a:r>
              <a:rPr lang="en-US" sz="2000" dirty="0" smtClean="0">
                <a:solidFill>
                  <a:schemeClr val="accent1"/>
                </a:solidFill>
              </a:rPr>
              <a:t>Collaborate </a:t>
            </a:r>
          </a:p>
          <a:p>
            <a:pPr lvl="1"/>
            <a:r>
              <a:rPr lang="en-US" sz="2000" dirty="0" smtClean="0"/>
              <a:t>Work together, cooperate, partner</a:t>
            </a:r>
          </a:p>
          <a:p>
            <a:r>
              <a:rPr lang="en-US" sz="2000" dirty="0" smtClean="0">
                <a:solidFill>
                  <a:schemeClr val="accent1"/>
                </a:solidFill>
              </a:rPr>
              <a:t>Coordinate</a:t>
            </a:r>
          </a:p>
          <a:p>
            <a:pPr lvl="1"/>
            <a:r>
              <a:rPr lang="en-US" sz="2000" dirty="0" smtClean="0"/>
              <a:t>Organize, manage, match-up</a:t>
            </a:r>
          </a:p>
          <a:p>
            <a:r>
              <a:rPr lang="en-US" sz="2000" dirty="0" smtClean="0">
                <a:solidFill>
                  <a:schemeClr val="accent1"/>
                </a:solidFill>
              </a:rPr>
              <a:t>Coalition</a:t>
            </a:r>
          </a:p>
          <a:p>
            <a:pPr lvl="1"/>
            <a:r>
              <a:rPr lang="en-US" sz="2000" dirty="0" smtClean="0"/>
              <a:t>Alliance, merger, partnership, association</a:t>
            </a:r>
          </a:p>
          <a:p>
            <a:r>
              <a:rPr lang="en-US" sz="2000" dirty="0" smtClean="0">
                <a:solidFill>
                  <a:schemeClr val="accent1"/>
                </a:solidFill>
              </a:rPr>
              <a:t>Integrate</a:t>
            </a:r>
          </a:p>
          <a:p>
            <a:pPr lvl="1"/>
            <a:r>
              <a:rPr lang="en-US" sz="2000" dirty="0" smtClean="0"/>
              <a:t>Incorporate, combine, put together</a:t>
            </a:r>
          </a:p>
          <a:p>
            <a:r>
              <a:rPr lang="en-US" sz="2000" dirty="0" smtClean="0"/>
              <a:t>How do we </a:t>
            </a:r>
            <a:r>
              <a:rPr lang="en-US" sz="2000" dirty="0" smtClean="0">
                <a:solidFill>
                  <a:schemeClr val="accent1"/>
                </a:solidFill>
              </a:rPr>
              <a:t>leverage, collaborate, coordinate, and integrate </a:t>
            </a:r>
            <a:r>
              <a:rPr lang="en-US" sz="2000" dirty="0" smtClean="0"/>
              <a:t>nutrition services as seamlessly as possible into a comprehensive and coordinated home and community based service system?</a:t>
            </a:r>
          </a:p>
          <a:p>
            <a:pPr>
              <a:buNone/>
            </a:pPr>
            <a:r>
              <a:rPr lang="en-US" sz="2000" dirty="0" smtClean="0"/>
              <a:t> </a:t>
            </a:r>
            <a:endParaRPr lang="en-US" sz="2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26013"/>
            <a:ext cx="9144000" cy="609576"/>
          </a:xfrm>
        </p:spPr>
        <p:txBody>
          <a:bodyPr>
            <a:normAutofit fontScale="90000"/>
          </a:bodyPr>
          <a:lstStyle/>
          <a:p>
            <a:pPr algn="ctr"/>
            <a:r>
              <a:rPr lang="en-US" sz="3600" dirty="0" smtClean="0"/>
              <a:t>Collaboration/Coordination/Coalition/Integration</a:t>
            </a:r>
            <a:r>
              <a:rPr lang="en-US" dirty="0" smtClean="0">
                <a:solidFill>
                  <a:schemeClr val="tx1"/>
                </a:solidFill>
                <a:latin typeface="Calibri" pitchFamily="34" charset="0"/>
                <a:cs typeface="Times New Roman" pitchFamily="18" charset="0"/>
              </a:rPr>
              <a:t/>
            </a:r>
            <a:br>
              <a:rPr lang="en-US" dirty="0" smtClean="0">
                <a:solidFill>
                  <a:schemeClr val="tx1"/>
                </a:solidFill>
                <a:latin typeface="Calibri" pitchFamily="34" charset="0"/>
                <a:cs typeface="Times New Roman" pitchFamily="18" charset="0"/>
              </a:rPr>
            </a:br>
            <a:r>
              <a:rPr lang="en-US" dirty="0" smtClean="0">
                <a:solidFill>
                  <a:schemeClr val="tx1"/>
                </a:solidFill>
                <a:latin typeface="Calibri" pitchFamily="34" charset="0"/>
                <a:cs typeface="Times New Roman" pitchFamily="18" charset="0"/>
              </a:rPr>
              <a:t>Parallel </a:t>
            </a:r>
            <a:r>
              <a:rPr lang="en-US" dirty="0" smtClean="0">
                <a:solidFill>
                  <a:schemeClr val="tx1"/>
                </a:solidFill>
                <a:latin typeface="Calibri" pitchFamily="34" charset="0"/>
                <a:cs typeface="Times New Roman" pitchFamily="18" charset="0"/>
              </a:rPr>
              <a:t>Systems Influence Service Provision</a:t>
            </a:r>
            <a:endParaRPr lang="en-US" dirty="0">
              <a:solidFill>
                <a:schemeClr val="tx1"/>
              </a:solidFill>
              <a:latin typeface="Calibri" pitchFamily="34" charset="0"/>
              <a:cs typeface="Times New Roman" pitchFamily="18" charset="0"/>
            </a:endParaRPr>
          </a:p>
        </p:txBody>
      </p:sp>
      <p:graphicFrame>
        <p:nvGraphicFramePr>
          <p:cNvPr id="12" name="Content Placeholder 11"/>
          <p:cNvGraphicFramePr>
            <a:graphicFrameLocks noGrp="1"/>
          </p:cNvGraphicFramePr>
          <p:nvPr>
            <p:ph idx="1"/>
          </p:nvPr>
        </p:nvGraphicFramePr>
        <p:xfrm>
          <a:off x="457200" y="19050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66769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76" y="1062957"/>
            <a:ext cx="8595360" cy="609576"/>
          </a:xfrm>
        </p:spPr>
        <p:txBody>
          <a:bodyPr>
            <a:normAutofit fontScale="90000"/>
          </a:bodyPr>
          <a:lstStyle/>
          <a:p>
            <a:r>
              <a:rPr lang="en-US" sz="3200" dirty="0" smtClean="0"/>
              <a:t>Collaboration/Coordination/Coalition/Integration</a:t>
            </a:r>
            <a:br>
              <a:rPr lang="en-US" sz="3200" dirty="0" smtClean="0"/>
            </a:br>
            <a:r>
              <a:rPr lang="en-US" sz="2800" dirty="0" smtClean="0"/>
              <a:t> </a:t>
            </a:r>
            <a:r>
              <a:rPr lang="en-US" sz="2800" b="1" dirty="0" smtClean="0"/>
              <a:t>Chef Charles Club </a:t>
            </a:r>
            <a:endParaRPr lang="en-US" sz="3200" b="1" dirty="0"/>
          </a:p>
        </p:txBody>
      </p:sp>
      <p:sp>
        <p:nvSpPr>
          <p:cNvPr id="3" name="Content Placeholder 2"/>
          <p:cNvSpPr>
            <a:spLocks noGrp="1"/>
          </p:cNvSpPr>
          <p:nvPr>
            <p:ph idx="1"/>
          </p:nvPr>
        </p:nvSpPr>
        <p:spPr/>
        <p:txBody>
          <a:bodyPr>
            <a:normAutofit fontScale="92500" lnSpcReduction="10000"/>
          </a:bodyPr>
          <a:lstStyle/>
          <a:p>
            <a:r>
              <a:rPr lang="en-US" dirty="0" smtClean="0"/>
              <a:t>Nutrition education collaboration</a:t>
            </a:r>
          </a:p>
          <a:p>
            <a:pPr lvl="1"/>
            <a:r>
              <a:rPr lang="en-US" sz="2200" dirty="0" smtClean="0"/>
              <a:t>Partners: Departments of Public Health, Elder Affairs,  Human Services, and area agencies on aging</a:t>
            </a:r>
          </a:p>
          <a:p>
            <a:pPr lvl="1"/>
            <a:r>
              <a:rPr lang="en-US" sz="2200" dirty="0" smtClean="0"/>
              <a:t>Offered at sites where 50% of participants are at or below 185% of poverty</a:t>
            </a:r>
            <a:endParaRPr lang="en-US" dirty="0" smtClean="0"/>
          </a:p>
          <a:p>
            <a:r>
              <a:rPr lang="en-US" sz="2400" dirty="0" smtClean="0"/>
              <a:t>Funded by Supplemental Nutrition Assistance Program of USDA</a:t>
            </a:r>
          </a:p>
          <a:p>
            <a:r>
              <a:rPr lang="en-US" sz="2400" dirty="0" smtClean="0"/>
              <a:t>Monthly newsletter and instructor’s guide</a:t>
            </a:r>
          </a:p>
          <a:p>
            <a:pPr lvl="1"/>
            <a:r>
              <a:rPr lang="en-US" sz="2000" dirty="0" smtClean="0"/>
              <a:t>Fruit and vegetable intake </a:t>
            </a:r>
          </a:p>
          <a:p>
            <a:pPr lvl="1"/>
            <a:r>
              <a:rPr lang="en-US" sz="2000" dirty="0" smtClean="0"/>
              <a:t>Low-fat milk and calcium rich foods </a:t>
            </a:r>
          </a:p>
          <a:p>
            <a:pPr lvl="1"/>
            <a:r>
              <a:rPr lang="en-US" sz="2000" dirty="0" smtClean="0"/>
              <a:t>Physical activity </a:t>
            </a:r>
          </a:p>
          <a:p>
            <a:pPr lvl="1"/>
            <a:r>
              <a:rPr lang="en-US" sz="2000" dirty="0" smtClean="0"/>
              <a:t>Food safety </a:t>
            </a:r>
          </a:p>
          <a:p>
            <a:pPr lvl="1"/>
            <a:r>
              <a:rPr lang="en-US" sz="2000" dirty="0" smtClean="0"/>
              <a:t>Healthy, low-cost recipes and snack ideas </a:t>
            </a:r>
          </a:p>
          <a:p>
            <a:endParaRPr lang="en-US" dirty="0" smtClean="0"/>
          </a:p>
          <a:p>
            <a:endParaRPr lang="en-US" dirty="0"/>
          </a:p>
        </p:txBody>
      </p:sp>
      <p:pic>
        <p:nvPicPr>
          <p:cNvPr id="4" name="Picture 3"/>
          <p:cNvPicPr>
            <a:picLocks noChangeAspect="1" noChangeArrowheads="1"/>
          </p:cNvPicPr>
          <p:nvPr/>
        </p:nvPicPr>
        <p:blipFill>
          <a:blip r:embed="rId2"/>
          <a:srcRect/>
          <a:stretch>
            <a:fillRect/>
          </a:stretch>
        </p:blipFill>
        <p:spPr bwMode="auto">
          <a:xfrm>
            <a:off x="6759030" y="4205923"/>
            <a:ext cx="1927770" cy="1920240"/>
          </a:xfrm>
          <a:prstGeom prst="rect">
            <a:avLst/>
          </a:prstGeom>
          <a:noFill/>
          <a:ln w="9525">
            <a:noFill/>
            <a:miter lim="800000"/>
            <a:headEnd/>
            <a:tailEnd/>
          </a:ln>
        </p:spPr>
      </p:pic>
      <p:sp>
        <p:nvSpPr>
          <p:cNvPr id="5" name="TextBox 4"/>
          <p:cNvSpPr txBox="1"/>
          <p:nvPr/>
        </p:nvSpPr>
        <p:spPr>
          <a:xfrm>
            <a:off x="457200" y="6281928"/>
            <a:ext cx="3368871" cy="553998"/>
          </a:xfrm>
          <a:prstGeom prst="rect">
            <a:avLst/>
          </a:prstGeom>
          <a:noFill/>
        </p:spPr>
        <p:txBody>
          <a:bodyPr wrap="none" rtlCol="0">
            <a:spAutoFit/>
          </a:bodyPr>
          <a:lstStyle/>
          <a:p>
            <a:r>
              <a:rPr lang="en-US" sz="1200" dirty="0" smtClean="0">
                <a:hlinkClick r:id="rId3"/>
              </a:rPr>
              <a:t>http://www.idph.state.ia.us/INN/ChefCharles.aspx</a:t>
            </a:r>
            <a:r>
              <a:rPr lang="en-US" sz="1200" dirty="0" smtClean="0"/>
              <a:t> </a:t>
            </a:r>
          </a:p>
          <a:p>
            <a:endParaRPr lang="en-US" dirty="0"/>
          </a:p>
        </p:txBody>
      </p:sp>
    </p:spTree>
    <p:extLst>
      <p:ext uri="{BB962C8B-B14F-4D97-AF65-F5344CB8AC3E}">
        <p14:creationId xmlns:p14="http://schemas.microsoft.com/office/powerpoint/2010/main" val="1445573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7745"/>
            <a:ext cx="8814816" cy="609576"/>
          </a:xfrm>
        </p:spPr>
        <p:txBody>
          <a:bodyPr>
            <a:normAutofit fontScale="90000"/>
          </a:bodyPr>
          <a:lstStyle/>
          <a:p>
            <a:r>
              <a:rPr lang="en-US" sz="3600" dirty="0" smtClean="0"/>
              <a:t>Collaboration/Coordination/Coalition/Integration</a:t>
            </a:r>
            <a:br>
              <a:rPr lang="en-US" sz="3600" dirty="0" smtClean="0"/>
            </a:br>
            <a:r>
              <a:rPr lang="en-US" sz="4000" dirty="0" smtClean="0"/>
              <a:t> </a:t>
            </a:r>
            <a:r>
              <a:rPr lang="en-US" sz="2700" b="1" dirty="0" smtClean="0"/>
              <a:t>Action for Boston Community Development, Inc. (ABCD) </a:t>
            </a:r>
            <a:r>
              <a:rPr lang="en-US" sz="4000" dirty="0" smtClean="0"/>
              <a:t/>
            </a:r>
            <a:br>
              <a:rPr lang="en-US" sz="4000"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Benefits enrollment, nutrition education, financial management collaboration</a:t>
            </a:r>
          </a:p>
          <a:p>
            <a:r>
              <a:rPr lang="en-US" dirty="0" smtClean="0"/>
              <a:t>Partners: ABCD, MA Department of Elder Affairs, Brandeis University, AARP Foundation</a:t>
            </a:r>
          </a:p>
          <a:p>
            <a:r>
              <a:rPr lang="en-US" sz="2400" dirty="0" smtClean="0"/>
              <a:t>Elder Services – Food Dollars Program </a:t>
            </a:r>
            <a:endParaRPr lang="en-US" sz="2400" dirty="0" smtClean="0"/>
          </a:p>
          <a:p>
            <a:r>
              <a:rPr lang="en-US" sz="2400" dirty="0" smtClean="0"/>
              <a:t>Objectives</a:t>
            </a:r>
            <a:r>
              <a:rPr lang="en-US" sz="2400" dirty="0" smtClean="0"/>
              <a:t>	</a:t>
            </a:r>
          </a:p>
          <a:p>
            <a:pPr lvl="2"/>
            <a:r>
              <a:rPr lang="en-US" dirty="0" smtClean="0"/>
              <a:t>Promote healthy eating</a:t>
            </a:r>
          </a:p>
          <a:p>
            <a:pPr lvl="2"/>
            <a:r>
              <a:rPr lang="en-US" dirty="0" smtClean="0"/>
              <a:t>Reduce food insecurity, improve financial literacy &amp; enrollment in food assistance programs</a:t>
            </a:r>
          </a:p>
          <a:p>
            <a:pPr lvl="2"/>
            <a:r>
              <a:rPr lang="en-US" dirty="0" smtClean="0"/>
              <a:t>Targeting African Americans &amp; Latino elders</a:t>
            </a:r>
          </a:p>
          <a:p>
            <a:pPr lvl="1"/>
            <a:r>
              <a:rPr lang="en-US" sz="2400" dirty="0" smtClean="0"/>
              <a:t>Built on community partnerships</a:t>
            </a:r>
          </a:p>
          <a:p>
            <a:pPr lvl="1"/>
            <a:r>
              <a:rPr lang="en-US" sz="2400" dirty="0" smtClean="0"/>
              <a:t>Report, January, 2013</a:t>
            </a:r>
          </a:p>
          <a:p>
            <a:endParaRPr lang="en-US" dirty="0"/>
          </a:p>
        </p:txBody>
      </p:sp>
      <p:pic>
        <p:nvPicPr>
          <p:cNvPr id="4" name="Picture 1" descr="C:\Documents and Settings\Jean.Lloyd\My Documents\My Pictures\money-managment_services.jpg"/>
          <p:cNvPicPr>
            <a:picLocks noChangeAspect="1" noChangeArrowheads="1"/>
          </p:cNvPicPr>
          <p:nvPr/>
        </p:nvPicPr>
        <p:blipFill>
          <a:blip r:embed="rId2"/>
          <a:srcRect/>
          <a:stretch>
            <a:fillRect/>
          </a:stretch>
        </p:blipFill>
        <p:spPr bwMode="auto">
          <a:xfrm>
            <a:off x="6586728" y="5221224"/>
            <a:ext cx="2228088" cy="1236317"/>
          </a:xfrm>
          <a:prstGeom prst="rect">
            <a:avLst/>
          </a:prstGeom>
          <a:noFill/>
        </p:spPr>
      </p:pic>
      <p:sp>
        <p:nvSpPr>
          <p:cNvPr id="5" name="TextBox 4"/>
          <p:cNvSpPr txBox="1"/>
          <p:nvPr/>
        </p:nvSpPr>
        <p:spPr>
          <a:xfrm>
            <a:off x="457200" y="6126163"/>
            <a:ext cx="2820900" cy="276999"/>
          </a:xfrm>
          <a:prstGeom prst="rect">
            <a:avLst/>
          </a:prstGeom>
          <a:noFill/>
        </p:spPr>
        <p:txBody>
          <a:bodyPr wrap="none" rtlCol="0">
            <a:spAutoFit/>
          </a:bodyPr>
          <a:lstStyle/>
          <a:p>
            <a:r>
              <a:rPr lang="en-US" sz="1200" dirty="0" smtClean="0">
                <a:hlinkClick r:id="rId3"/>
              </a:rPr>
              <a:t>http://www.bostonabcd.org/services.aspx</a:t>
            </a:r>
            <a:endParaRPr lang="en-US" sz="1200" dirty="0"/>
          </a:p>
        </p:txBody>
      </p:sp>
    </p:spTree>
    <p:extLst>
      <p:ext uri="{BB962C8B-B14F-4D97-AF65-F5344CB8AC3E}">
        <p14:creationId xmlns:p14="http://schemas.microsoft.com/office/powerpoint/2010/main" val="3202596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Business Capacity &amp; Acumen</a:t>
            </a:r>
            <a:endParaRPr lang="en-US" dirty="0"/>
          </a:p>
        </p:txBody>
      </p:sp>
      <p:sp>
        <p:nvSpPr>
          <p:cNvPr id="3" name="Content Placeholder 2"/>
          <p:cNvSpPr>
            <a:spLocks noGrp="1"/>
          </p:cNvSpPr>
          <p:nvPr>
            <p:ph idx="1"/>
          </p:nvPr>
        </p:nvSpPr>
        <p:spPr/>
        <p:txBody>
          <a:bodyPr>
            <a:normAutofit/>
          </a:bodyPr>
          <a:lstStyle/>
          <a:p>
            <a:r>
              <a:rPr lang="en-US" dirty="0" smtClean="0"/>
              <a:t>Culture change </a:t>
            </a:r>
          </a:p>
          <a:p>
            <a:r>
              <a:rPr lang="en-US" dirty="0" smtClean="0"/>
              <a:t>Partnerships</a:t>
            </a:r>
          </a:p>
          <a:p>
            <a:r>
              <a:rPr lang="en-US" dirty="0" smtClean="0"/>
              <a:t>Costing, pricing, fair market value, packaging of services</a:t>
            </a:r>
          </a:p>
          <a:p>
            <a:r>
              <a:rPr lang="en-US" dirty="0" smtClean="0"/>
              <a:t>Negotiating</a:t>
            </a:r>
          </a:p>
          <a:p>
            <a:r>
              <a:rPr lang="en-US" dirty="0" smtClean="0"/>
              <a:t>Scaling (cash flow, capital)</a:t>
            </a:r>
          </a:p>
          <a:p>
            <a:r>
              <a:rPr lang="en-US" dirty="0" smtClean="0"/>
              <a:t>Accepting, managing risk</a:t>
            </a:r>
          </a:p>
          <a:p>
            <a:r>
              <a:rPr lang="en-US" dirty="0" smtClean="0"/>
              <a:t>Marketing, communicating</a:t>
            </a:r>
          </a:p>
          <a:p>
            <a:r>
              <a:rPr lang="en-US" dirty="0" smtClean="0"/>
              <a:t>Applies to public/private funding</a:t>
            </a:r>
          </a:p>
          <a:p>
            <a:endParaRPr lang="en-US" dirty="0"/>
          </a:p>
        </p:txBody>
      </p:sp>
    </p:spTree>
    <p:extLst>
      <p:ext uri="{BB962C8B-B14F-4D97-AF65-F5344CB8AC3E}">
        <p14:creationId xmlns:p14="http://schemas.microsoft.com/office/powerpoint/2010/main" val="1605198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smtClean="0"/>
              <a:t>What Are the Components of a Quality Nutrition Program?</a:t>
            </a:r>
            <a:endParaRPr lang="en-US" sz="4400" dirty="0"/>
          </a:p>
        </p:txBody>
      </p:sp>
      <p:sp>
        <p:nvSpPr>
          <p:cNvPr id="3" name="Subtitle 2"/>
          <p:cNvSpPr>
            <a:spLocks noGrp="1"/>
          </p:cNvSpPr>
          <p:nvPr>
            <p:ph type="subTitle" idx="1"/>
          </p:nvPr>
        </p:nvSpPr>
        <p:spPr/>
        <p:txBody>
          <a:bodyPr>
            <a:noAutofit/>
          </a:bodyPr>
          <a:lstStyle/>
          <a:p>
            <a:pPr>
              <a:spcAft>
                <a:spcPts val="300"/>
              </a:spcAft>
            </a:pPr>
            <a:r>
              <a:rPr lang="en-US" dirty="0" smtClean="0"/>
              <a:t>Jean L. Lloyd, National Nutritionist</a:t>
            </a:r>
          </a:p>
          <a:p>
            <a:r>
              <a:rPr lang="en-US" dirty="0" smtClean="0"/>
              <a:t>February 12, 2012</a:t>
            </a:r>
            <a:endParaRPr lang="en-US" dirty="0"/>
          </a:p>
        </p:txBody>
      </p:sp>
    </p:spTree>
    <p:extLst>
      <p:ext uri="{BB962C8B-B14F-4D97-AF65-F5344CB8AC3E}">
        <p14:creationId xmlns:p14="http://schemas.microsoft.com/office/powerpoint/2010/main" val="16725716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5249"/>
            <a:ext cx="8229600" cy="1267708"/>
          </a:xfrm>
        </p:spPr>
        <p:txBody>
          <a:bodyPr>
            <a:normAutofit/>
          </a:bodyPr>
          <a:lstStyle/>
          <a:p>
            <a:r>
              <a:rPr lang="en-US" sz="3400" dirty="0" smtClean="0"/>
              <a:t>Business Capacity &amp; </a:t>
            </a:r>
            <a:r>
              <a:rPr lang="en-US" sz="3400" dirty="0" smtClean="0"/>
              <a:t>Acumen</a:t>
            </a:r>
            <a:r>
              <a:rPr lang="en-US" sz="1300" dirty="0" smtClean="0"/>
              <a:t/>
            </a:r>
            <a:br>
              <a:rPr lang="en-US" sz="1300" dirty="0" smtClean="0"/>
            </a:br>
            <a:r>
              <a:rPr lang="en-US" sz="2400" b="1" dirty="0" smtClean="0"/>
              <a:t>Culture </a:t>
            </a:r>
            <a:r>
              <a:rPr lang="en-US" sz="2400" b="1" dirty="0" smtClean="0"/>
              <a:t>Change Accommodating Consumer Choice</a:t>
            </a:r>
            <a:endParaRPr lang="en-US" sz="2400" b="1" dirty="0"/>
          </a:p>
        </p:txBody>
      </p:sp>
      <p:sp>
        <p:nvSpPr>
          <p:cNvPr id="3" name="Content Placeholder 2"/>
          <p:cNvSpPr>
            <a:spLocks noGrp="1"/>
          </p:cNvSpPr>
          <p:nvPr>
            <p:ph sz="half" idx="1"/>
          </p:nvPr>
        </p:nvSpPr>
        <p:spPr>
          <a:xfrm>
            <a:off x="457200" y="2330665"/>
            <a:ext cx="4038600" cy="4294242"/>
          </a:xfrm>
        </p:spPr>
        <p:txBody>
          <a:bodyPr/>
          <a:lstStyle/>
          <a:p>
            <a:pPr lvl="1">
              <a:lnSpc>
                <a:spcPct val="90000"/>
              </a:lnSpc>
            </a:pPr>
            <a:r>
              <a:rPr lang="en-US" sz="2800" dirty="0" smtClean="0"/>
              <a:t>Time</a:t>
            </a:r>
          </a:p>
          <a:p>
            <a:pPr lvl="1">
              <a:lnSpc>
                <a:spcPct val="90000"/>
              </a:lnSpc>
            </a:pPr>
            <a:r>
              <a:rPr lang="en-US" sz="2800" dirty="0" smtClean="0"/>
              <a:t>Service location or place</a:t>
            </a:r>
          </a:p>
          <a:p>
            <a:pPr lvl="1">
              <a:lnSpc>
                <a:spcPct val="90000"/>
              </a:lnSpc>
            </a:pPr>
            <a:r>
              <a:rPr lang="en-US" sz="2800" dirty="0" smtClean="0"/>
              <a:t>Restaurant voucher programs</a:t>
            </a:r>
          </a:p>
          <a:p>
            <a:pPr lvl="1">
              <a:lnSpc>
                <a:spcPct val="90000"/>
              </a:lnSpc>
            </a:pPr>
            <a:r>
              <a:rPr lang="en-US" sz="2800" dirty="0" smtClean="0"/>
              <a:t>Café style service</a:t>
            </a:r>
          </a:p>
          <a:p>
            <a:pPr lvl="1">
              <a:lnSpc>
                <a:spcPct val="90000"/>
              </a:lnSpc>
            </a:pPr>
            <a:r>
              <a:rPr lang="en-US" sz="2800" dirty="0" smtClean="0"/>
              <a:t>Menu, more than 1 menu</a:t>
            </a:r>
          </a:p>
          <a:p>
            <a:endParaRPr lang="en-US" dirty="0"/>
          </a:p>
        </p:txBody>
      </p:sp>
      <p:sp>
        <p:nvSpPr>
          <p:cNvPr id="4" name="Content Placeholder 3"/>
          <p:cNvSpPr>
            <a:spLocks noGrp="1"/>
          </p:cNvSpPr>
          <p:nvPr>
            <p:ph sz="half" idx="2"/>
          </p:nvPr>
        </p:nvSpPr>
        <p:spPr>
          <a:xfrm>
            <a:off x="4648200" y="2367609"/>
            <a:ext cx="4038600" cy="4294242"/>
          </a:xfrm>
        </p:spPr>
        <p:txBody>
          <a:bodyPr/>
          <a:lstStyle/>
          <a:p>
            <a:pPr lvl="1">
              <a:lnSpc>
                <a:spcPct val="90000"/>
              </a:lnSpc>
            </a:pPr>
            <a:r>
              <a:rPr lang="en-US" sz="2800" dirty="0" smtClean="0"/>
              <a:t>Food item choice</a:t>
            </a:r>
          </a:p>
          <a:p>
            <a:pPr lvl="1">
              <a:lnSpc>
                <a:spcPct val="90000"/>
              </a:lnSpc>
            </a:pPr>
            <a:r>
              <a:rPr lang="en-US" sz="2800" dirty="0" smtClean="0"/>
              <a:t>More than 1 meal/day</a:t>
            </a:r>
          </a:p>
          <a:p>
            <a:pPr lvl="1">
              <a:lnSpc>
                <a:spcPct val="90000"/>
              </a:lnSpc>
            </a:pPr>
            <a:r>
              <a:rPr lang="en-US" sz="2800" dirty="0" smtClean="0"/>
              <a:t>Fee for service/private pay options</a:t>
            </a:r>
          </a:p>
          <a:p>
            <a:pPr lvl="1">
              <a:lnSpc>
                <a:spcPct val="90000"/>
              </a:lnSpc>
            </a:pPr>
            <a:r>
              <a:rPr lang="en-US" sz="2800" dirty="0" smtClean="0"/>
              <a:t>Customer service emphasis</a:t>
            </a:r>
          </a:p>
          <a:p>
            <a:endParaRPr lang="en-US" dirty="0"/>
          </a:p>
        </p:txBody>
      </p:sp>
    </p:spTree>
    <p:extLst>
      <p:ext uri="{BB962C8B-B14F-4D97-AF65-F5344CB8AC3E}">
        <p14:creationId xmlns:p14="http://schemas.microsoft.com/office/powerpoint/2010/main" val="1923173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6981"/>
            <a:ext cx="8229600" cy="609576"/>
          </a:xfrm>
        </p:spPr>
        <p:txBody>
          <a:bodyPr>
            <a:normAutofit fontScale="90000"/>
          </a:bodyPr>
          <a:lstStyle/>
          <a:p>
            <a:r>
              <a:rPr lang="en-US" dirty="0" smtClean="0"/>
              <a:t>Business Capacity &amp; Acumen</a:t>
            </a:r>
            <a:br>
              <a:rPr lang="en-US" dirty="0" smtClean="0"/>
            </a:br>
            <a:r>
              <a:rPr lang="en-US" sz="2700" b="1" dirty="0" smtClean="0"/>
              <a:t>Tarrant County TX Meals on Wheels</a:t>
            </a:r>
            <a:br>
              <a:rPr lang="en-US" sz="2700" b="1" dirty="0" smtClean="0"/>
            </a:br>
            <a:endParaRPr lang="en-US" b="1" dirty="0"/>
          </a:p>
        </p:txBody>
      </p:sp>
      <p:sp>
        <p:nvSpPr>
          <p:cNvPr id="3" name="Content Placeholder 2"/>
          <p:cNvSpPr>
            <a:spLocks noGrp="1"/>
          </p:cNvSpPr>
          <p:nvPr>
            <p:ph idx="1"/>
          </p:nvPr>
        </p:nvSpPr>
        <p:spPr/>
        <p:txBody>
          <a:bodyPr>
            <a:normAutofit fontScale="92500" lnSpcReduction="10000"/>
          </a:bodyPr>
          <a:lstStyle/>
          <a:p>
            <a:r>
              <a:rPr lang="en-US" sz="3000" dirty="0" smtClean="0"/>
              <a:t>In 39 years served 15,935,712 meals in Tarrant County</a:t>
            </a:r>
          </a:p>
          <a:p>
            <a:r>
              <a:rPr lang="en-US" sz="3000" dirty="0" smtClean="0"/>
              <a:t>Offers </a:t>
            </a:r>
            <a:r>
              <a:rPr lang="en-US" sz="3000" b="1" dirty="0" smtClean="0"/>
              <a:t>choice of meals &amp; services</a:t>
            </a:r>
            <a:endParaRPr lang="en-US" b="1" dirty="0" smtClean="0"/>
          </a:p>
          <a:p>
            <a:pPr lvl="1"/>
            <a:r>
              <a:rPr lang="en-US" sz="2600" dirty="0" smtClean="0"/>
              <a:t>Choice of home delivered meal, </a:t>
            </a:r>
            <a:r>
              <a:rPr lang="en-US" sz="2600" b="1" dirty="0" smtClean="0"/>
              <a:t>2 meal choices</a:t>
            </a:r>
          </a:p>
          <a:p>
            <a:pPr lvl="1"/>
            <a:r>
              <a:rPr lang="en-US" sz="2600" b="1" dirty="0" smtClean="0"/>
              <a:t>Breakfast &amp; lunch</a:t>
            </a:r>
          </a:p>
          <a:p>
            <a:pPr lvl="1"/>
            <a:r>
              <a:rPr lang="en-US" sz="2600" dirty="0" smtClean="0"/>
              <a:t>Case management</a:t>
            </a:r>
          </a:p>
          <a:p>
            <a:pPr lvl="1"/>
            <a:r>
              <a:rPr lang="en-US" sz="2600" dirty="0" err="1" smtClean="0"/>
              <a:t>HomeMeds</a:t>
            </a:r>
            <a:r>
              <a:rPr lang="en-US" sz="2600" dirty="0" smtClean="0"/>
              <a:t>, in-home medication management program</a:t>
            </a:r>
          </a:p>
          <a:p>
            <a:pPr lvl="1"/>
            <a:r>
              <a:rPr lang="en-US" sz="2600" dirty="0" smtClean="0"/>
              <a:t>Healthy Aging &amp; Independent Living (HAIL) Program</a:t>
            </a:r>
          </a:p>
          <a:p>
            <a:pPr lvl="2"/>
            <a:r>
              <a:rPr lang="en-US" sz="2200" dirty="0" smtClean="0"/>
              <a:t>One on one in-home nutrition &amp; health counseling, targeting diabetes, in conjunction with a university and student interns</a:t>
            </a:r>
            <a:endParaRPr lang="en-US" dirty="0"/>
          </a:p>
        </p:txBody>
      </p:sp>
      <p:sp>
        <p:nvSpPr>
          <p:cNvPr id="4" name="TextBox 3"/>
          <p:cNvSpPr txBox="1"/>
          <p:nvPr/>
        </p:nvSpPr>
        <p:spPr>
          <a:xfrm>
            <a:off x="457200" y="6245352"/>
            <a:ext cx="3051220" cy="276999"/>
          </a:xfrm>
          <a:prstGeom prst="rect">
            <a:avLst/>
          </a:prstGeom>
          <a:noFill/>
        </p:spPr>
        <p:txBody>
          <a:bodyPr wrap="none" rtlCol="0">
            <a:spAutoFit/>
          </a:bodyPr>
          <a:lstStyle/>
          <a:p>
            <a:r>
              <a:rPr lang="en-US" sz="1200" dirty="0" smtClean="0">
                <a:hlinkClick r:id="rId2"/>
              </a:rPr>
              <a:t>http://mealsonwheels.org/mow/default.aspx</a:t>
            </a:r>
            <a:r>
              <a:rPr lang="en-US" sz="1200" dirty="0" smtClean="0"/>
              <a:t> </a:t>
            </a:r>
            <a:endParaRPr lang="en-US" sz="1200" dirty="0"/>
          </a:p>
        </p:txBody>
      </p:sp>
    </p:spTree>
    <p:extLst>
      <p:ext uri="{BB962C8B-B14F-4D97-AF65-F5344CB8AC3E}">
        <p14:creationId xmlns:p14="http://schemas.microsoft.com/office/powerpoint/2010/main" val="13348104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599" y="2033069"/>
            <a:ext cx="5195589" cy="4247317"/>
          </a:xfrm>
          <a:prstGeom prst="rect">
            <a:avLst/>
          </a:prstGeom>
          <a:noFill/>
        </p:spPr>
        <p:txBody>
          <a:bodyPr wrap="none" rtlCol="0">
            <a:spAutoFit/>
          </a:bodyPr>
          <a:lstStyle/>
          <a:p>
            <a:r>
              <a:rPr lang="en-US" sz="3200" b="1" dirty="0" smtClean="0"/>
              <a:t>Does </a:t>
            </a:r>
            <a:r>
              <a:rPr lang="en-US" sz="3200" b="1" dirty="0"/>
              <a:t>your </a:t>
            </a:r>
            <a:r>
              <a:rPr lang="en-US" sz="3200" b="1" dirty="0" smtClean="0"/>
              <a:t>programs</a:t>
            </a:r>
            <a:br>
              <a:rPr lang="en-US" sz="3200" b="1" dirty="0" smtClean="0"/>
            </a:br>
            <a:r>
              <a:rPr lang="en-US" sz="3200" b="1" dirty="0" smtClean="0"/>
              <a:t>offer </a:t>
            </a:r>
            <a:r>
              <a:rPr lang="en-US" sz="3200" b="1" dirty="0"/>
              <a:t>a choice of menus </a:t>
            </a:r>
            <a:r>
              <a:rPr lang="en-US" sz="3200" b="1" dirty="0" smtClean="0"/>
              <a:t/>
            </a:r>
            <a:br>
              <a:rPr lang="en-US" sz="3200" b="1" dirty="0" smtClean="0"/>
            </a:br>
            <a:r>
              <a:rPr lang="en-US" sz="3200" b="1" dirty="0" smtClean="0"/>
              <a:t>or </a:t>
            </a:r>
            <a:r>
              <a:rPr lang="en-US" sz="3200" b="1" dirty="0"/>
              <a:t>food items daily?</a:t>
            </a:r>
          </a:p>
          <a:p>
            <a:endParaRPr lang="en-US" sz="3000" dirty="0"/>
          </a:p>
          <a:p>
            <a:pPr marL="463550"/>
            <a:r>
              <a:rPr lang="en-US" sz="3000" dirty="0" smtClean="0"/>
              <a:t>If YES:  Click the </a:t>
            </a:r>
            <a:r>
              <a:rPr lang="en-US" sz="3000" b="1" dirty="0" smtClean="0">
                <a:solidFill>
                  <a:srgbClr val="00B050"/>
                </a:solidFill>
              </a:rPr>
              <a:t>Green Check</a:t>
            </a:r>
          </a:p>
          <a:p>
            <a:pPr marL="463550"/>
            <a:r>
              <a:rPr lang="en-US" sz="3000" dirty="0" smtClean="0"/>
              <a:t>If NO:   Click the </a:t>
            </a:r>
            <a:r>
              <a:rPr lang="en-US" sz="3000" b="1" dirty="0" smtClean="0">
                <a:solidFill>
                  <a:srgbClr val="FF0000"/>
                </a:solidFill>
              </a:rPr>
              <a:t>Red X</a:t>
            </a:r>
          </a:p>
          <a:p>
            <a:pPr marL="463550"/>
            <a:endParaRPr lang="en-US" sz="2800" i="1" dirty="0" smtClean="0"/>
          </a:p>
          <a:p>
            <a:pPr marL="463550"/>
            <a:r>
              <a:rPr lang="en-US" sz="2800" i="1" dirty="0" smtClean="0"/>
              <a:t>(</a:t>
            </a:r>
            <a:r>
              <a:rPr lang="en-US" sz="2800" i="1" dirty="0"/>
              <a:t>buttons are located on the</a:t>
            </a:r>
          </a:p>
          <a:p>
            <a:pPr marL="463550"/>
            <a:r>
              <a:rPr lang="en-US" sz="2800" i="1" dirty="0"/>
              <a:t>right side of your screen</a:t>
            </a:r>
            <a:r>
              <a:rPr lang="en-US" sz="2800" i="1" dirty="0" smtClean="0"/>
              <a:t>)</a:t>
            </a:r>
            <a:endParaRPr lang="en-US" sz="2800" i="1" dirty="0"/>
          </a:p>
        </p:txBody>
      </p:sp>
      <p:sp>
        <p:nvSpPr>
          <p:cNvPr id="5" name="Title 1"/>
          <p:cNvSpPr txBox="1">
            <a:spLocks/>
          </p:cNvSpPr>
          <p:nvPr/>
        </p:nvSpPr>
        <p:spPr>
          <a:xfrm>
            <a:off x="457200" y="1187130"/>
            <a:ext cx="8229600" cy="609576"/>
          </a:xfrm>
          <a:prstGeom prst="rect">
            <a:avLst/>
          </a:prstGeom>
        </p:spPr>
        <p:txBody>
          <a:bodyPr>
            <a:normAutofit fontScale="90000" lnSpcReduction="10000"/>
          </a:bodyPr>
          <a:lstStyle>
            <a:lvl1pPr algn="l" defTabSz="457200" rtl="0" eaLnBrk="1" latinLnBrk="0" hangingPunct="1">
              <a:spcBef>
                <a:spcPct val="0"/>
              </a:spcBef>
              <a:buNone/>
              <a:defRPr sz="3800" kern="1200">
                <a:solidFill>
                  <a:srgbClr val="00529B"/>
                </a:solidFill>
                <a:latin typeface="+mj-lt"/>
                <a:ea typeface="+mj-ea"/>
                <a:cs typeface="+mj-cs"/>
              </a:defRPr>
            </a:lvl1pPr>
          </a:lstStyle>
          <a:p>
            <a:r>
              <a:rPr lang="en-US" dirty="0" smtClean="0"/>
              <a:t>Audience Response</a:t>
            </a:r>
            <a:endParaRPr lang="en-US" dirty="0"/>
          </a:p>
        </p:txBody>
      </p:sp>
      <p:pic>
        <p:nvPicPr>
          <p:cNvPr id="6" name="Picture 5"/>
          <p:cNvPicPr/>
          <p:nvPr/>
        </p:nvPicPr>
        <p:blipFill rotWithShape="1">
          <a:blip r:embed="rId2"/>
          <a:srcRect l="54395"/>
          <a:stretch/>
        </p:blipFill>
        <p:spPr>
          <a:xfrm>
            <a:off x="457200" y="2033069"/>
            <a:ext cx="2915685" cy="4584676"/>
          </a:xfrm>
          <a:prstGeom prst="rect">
            <a:avLst/>
          </a:prstGeom>
        </p:spPr>
      </p:pic>
      <p:cxnSp>
        <p:nvCxnSpPr>
          <p:cNvPr id="7" name="Straight Arrow Connector 6"/>
          <p:cNvCxnSpPr/>
          <p:nvPr/>
        </p:nvCxnSpPr>
        <p:spPr>
          <a:xfrm>
            <a:off x="4742688" y="6364224"/>
            <a:ext cx="3596640" cy="0"/>
          </a:xfrm>
          <a:prstGeom prst="straightConnector1">
            <a:avLst/>
          </a:prstGeom>
          <a:ln w="98425">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02650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989" name="Rectangle 5"/>
          <p:cNvSpPr>
            <a:spLocks noGrp="1" noChangeArrowheads="1"/>
          </p:cNvSpPr>
          <p:nvPr>
            <p:ph type="title"/>
          </p:nvPr>
        </p:nvSpPr>
        <p:spPr/>
        <p:txBody>
          <a:bodyPr>
            <a:normAutofit fontScale="90000"/>
          </a:bodyPr>
          <a:lstStyle/>
          <a:p>
            <a:r>
              <a:rPr lang="en-US" dirty="0" smtClean="0"/>
              <a:t>Business Capacity &amp; Acumen</a:t>
            </a:r>
            <a:br>
              <a:rPr lang="en-US" dirty="0" smtClean="0"/>
            </a:br>
            <a:r>
              <a:rPr lang="en-US" sz="2700" b="1" dirty="0" smtClean="0"/>
              <a:t>Create a Valued Product</a:t>
            </a:r>
            <a:endParaRPr lang="en-US" dirty="0"/>
          </a:p>
        </p:txBody>
      </p:sp>
      <p:graphicFrame>
        <p:nvGraphicFramePr>
          <p:cNvPr id="1194078" name="Group 94"/>
          <p:cNvGraphicFramePr>
            <a:graphicFrameLocks noGrp="1"/>
          </p:cNvGraphicFramePr>
          <p:nvPr>
            <p:ph idx="1"/>
          </p:nvPr>
        </p:nvGraphicFramePr>
        <p:xfrm>
          <a:off x="685800" y="2362201"/>
          <a:ext cx="7848600" cy="3505199"/>
        </p:xfrm>
        <a:graphic>
          <a:graphicData uri="http://schemas.openxmlformats.org/drawingml/2006/table">
            <a:tbl>
              <a:tblPr>
                <a:tableStyleId>{3C2FFA5D-87B4-456A-9821-1D502468CF0F}</a:tableStyleId>
              </a:tblPr>
              <a:tblGrid>
                <a:gridCol w="3352800"/>
                <a:gridCol w="2057400"/>
                <a:gridCol w="2438400"/>
              </a:tblGrid>
              <a:tr h="107852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endParaRPr kumimoji="0" lang="en-US" sz="3200" b="1" i="0" u="none" strike="noStrike" cap="none" normalizeH="0" baseline="0" dirty="0" smtClean="0">
                        <a:ln>
                          <a:noFill/>
                        </a:ln>
                        <a:solidFill>
                          <a:schemeClr val="bg1"/>
                        </a:solidFill>
                        <a:effectLst/>
                        <a:latin typeface="+mj-lt"/>
                      </a:endParaRPr>
                    </a:p>
                  </a:txBody>
                  <a:tcPr anchor="ctr" horzOverflow="overflow">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3200" b="0" u="none" strike="noStrike" cap="none" normalizeH="0" baseline="0" dirty="0" smtClean="0">
                          <a:ln>
                            <a:noFill/>
                          </a:ln>
                          <a:solidFill>
                            <a:schemeClr val="accent1"/>
                          </a:solidFill>
                          <a:effectLst/>
                          <a:latin typeface="+mj-lt"/>
                        </a:rPr>
                        <a:t>Home Delivered</a:t>
                      </a:r>
                      <a:endParaRPr kumimoji="0" lang="en-US" sz="3200" b="0" i="0" u="none" strike="noStrike" cap="none" normalizeH="0" baseline="0" dirty="0" smtClean="0">
                        <a:ln>
                          <a:noFill/>
                        </a:ln>
                        <a:solidFill>
                          <a:schemeClr val="accent1"/>
                        </a:solidFill>
                        <a:effectLst/>
                        <a:latin typeface="+mj-lt"/>
                      </a:endParaRPr>
                    </a:p>
                  </a:txBody>
                  <a:tcPr anchor="ctr" horzOverflow="overflow">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3200" b="0" u="none" strike="noStrike" cap="none" normalizeH="0" baseline="0" dirty="0" smtClean="0">
                          <a:ln>
                            <a:noFill/>
                          </a:ln>
                          <a:solidFill>
                            <a:schemeClr val="accent1"/>
                          </a:solidFill>
                          <a:effectLst/>
                          <a:latin typeface="+mj-lt"/>
                        </a:rPr>
                        <a:t>Congregate</a:t>
                      </a:r>
                      <a:endParaRPr kumimoji="0" lang="en-US" sz="3200" b="0" i="0" u="none" strike="noStrike" cap="none" normalizeH="0" baseline="0" dirty="0" smtClean="0">
                        <a:ln>
                          <a:noFill/>
                        </a:ln>
                        <a:solidFill>
                          <a:schemeClr val="accent1"/>
                        </a:solidFill>
                        <a:effectLst/>
                        <a:latin typeface="+mj-lt"/>
                      </a:endParaRPr>
                    </a:p>
                  </a:txBody>
                  <a:tcPr anchor="ctr" horzOverflow="overflow">
                    <a:solidFill>
                      <a:schemeClr val="accent1">
                        <a:lumMod val="40000"/>
                        <a:lumOff val="60000"/>
                      </a:schemeClr>
                    </a:solidFill>
                  </a:tcPr>
                </a:tc>
              </a:tr>
              <a:tr h="1040004">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800" b="0" u="none" strike="noStrike" cap="none" normalizeH="0" baseline="0" dirty="0" smtClean="0">
                          <a:ln>
                            <a:noFill/>
                          </a:ln>
                          <a:solidFill>
                            <a:schemeClr val="accent1"/>
                          </a:solidFill>
                          <a:effectLst/>
                          <a:latin typeface="+mj-lt"/>
                        </a:rPr>
                        <a:t>Able to eat healthier foods</a:t>
                      </a:r>
                      <a:endParaRPr kumimoji="0" lang="en-US" sz="2800" b="0" i="0" u="none" strike="noStrike" cap="none" normalizeH="0" baseline="0" dirty="0" smtClean="0">
                        <a:ln>
                          <a:noFill/>
                        </a:ln>
                        <a:solidFill>
                          <a:schemeClr val="accent1"/>
                        </a:solidFill>
                        <a:effectLst/>
                        <a:latin typeface="+mj-lt"/>
                      </a:endParaRPr>
                    </a:p>
                  </a:txBody>
                  <a:tcPr anchor="ctr" horzOverflow="overflow">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800" u="none" strike="noStrike" cap="none" normalizeH="0" baseline="0" dirty="0" smtClean="0">
                          <a:ln>
                            <a:noFill/>
                          </a:ln>
                          <a:solidFill>
                            <a:schemeClr val="tx1"/>
                          </a:solidFill>
                          <a:effectLst/>
                          <a:latin typeface="+mj-lt"/>
                        </a:rPr>
                        <a:t>83%</a:t>
                      </a:r>
                      <a:endParaRPr kumimoji="0" lang="en-US" sz="2800" b="1" i="0" u="none" strike="noStrike" cap="none" normalizeH="0" baseline="0" dirty="0" smtClean="0">
                        <a:ln>
                          <a:noFill/>
                        </a:ln>
                        <a:solidFill>
                          <a:schemeClr val="tx1"/>
                        </a:solidFill>
                        <a:effectLst/>
                        <a:latin typeface="+mj-lt"/>
                      </a:endParaRPr>
                    </a:p>
                  </a:txBody>
                  <a:tcPr anchor="ctr" horzOverflow="overflow">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800" u="none" strike="noStrike" cap="none" normalizeH="0" baseline="0" dirty="0" smtClean="0">
                          <a:ln>
                            <a:noFill/>
                          </a:ln>
                          <a:solidFill>
                            <a:schemeClr val="tx1"/>
                          </a:solidFill>
                          <a:effectLst/>
                          <a:latin typeface="+mj-lt"/>
                        </a:rPr>
                        <a:t>78%</a:t>
                      </a:r>
                      <a:endParaRPr kumimoji="0" lang="en-US" sz="2800" b="1" i="0" u="none" strike="noStrike" cap="none" normalizeH="0" baseline="0" dirty="0" smtClean="0">
                        <a:ln>
                          <a:noFill/>
                        </a:ln>
                        <a:solidFill>
                          <a:schemeClr val="tx1"/>
                        </a:solidFill>
                        <a:effectLst/>
                        <a:latin typeface="+mj-lt"/>
                      </a:endParaRPr>
                    </a:p>
                  </a:txBody>
                  <a:tcPr anchor="ctr" horzOverflow="overflow">
                    <a:solidFill>
                      <a:schemeClr val="accent1">
                        <a:lumMod val="40000"/>
                        <a:lumOff val="60000"/>
                      </a:schemeClr>
                    </a:solidFill>
                  </a:tcPr>
                </a:tc>
              </a:tr>
              <a:tr h="1386672">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800" b="0" u="none" strike="noStrike" cap="none" normalizeH="0" baseline="0" dirty="0" smtClean="0">
                          <a:ln>
                            <a:noFill/>
                          </a:ln>
                          <a:solidFill>
                            <a:schemeClr val="accent1"/>
                          </a:solidFill>
                          <a:effectLst/>
                          <a:latin typeface="+mj-lt"/>
                        </a:rPr>
                        <a:t>Meal enabled living at home</a:t>
                      </a:r>
                      <a:endParaRPr kumimoji="0" lang="en-US" sz="2800" b="0" i="0" u="none" strike="noStrike" cap="none" normalizeH="0" baseline="0" dirty="0" smtClean="0">
                        <a:ln>
                          <a:noFill/>
                        </a:ln>
                        <a:solidFill>
                          <a:schemeClr val="accent1"/>
                        </a:solidFill>
                        <a:effectLst/>
                        <a:latin typeface="+mj-lt"/>
                      </a:endParaRPr>
                    </a:p>
                  </a:txBody>
                  <a:tcPr anchor="ctr" horzOverflow="overflow">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800" u="none" strike="noStrike" cap="none" normalizeH="0" baseline="0" dirty="0" smtClean="0">
                          <a:ln>
                            <a:noFill/>
                          </a:ln>
                          <a:solidFill>
                            <a:schemeClr val="tx1"/>
                          </a:solidFill>
                          <a:effectLst/>
                          <a:latin typeface="+mj-lt"/>
                        </a:rPr>
                        <a:t>92%</a:t>
                      </a:r>
                      <a:endParaRPr kumimoji="0" lang="en-US" sz="2800" b="1" i="0" u="none" strike="noStrike" cap="none" normalizeH="0" baseline="0" dirty="0" smtClean="0">
                        <a:ln>
                          <a:noFill/>
                        </a:ln>
                        <a:solidFill>
                          <a:schemeClr val="tx1"/>
                        </a:solidFill>
                        <a:effectLst/>
                        <a:latin typeface="+mj-lt"/>
                      </a:endParaRPr>
                    </a:p>
                  </a:txBody>
                  <a:tcPr anchor="ctr" horzOverflow="overflow">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800" u="none" strike="noStrike" cap="none" normalizeH="0" baseline="0" dirty="0" smtClean="0">
                          <a:ln>
                            <a:noFill/>
                          </a:ln>
                          <a:solidFill>
                            <a:schemeClr val="tx1"/>
                          </a:solidFill>
                          <a:effectLst/>
                          <a:latin typeface="+mj-lt"/>
                        </a:rPr>
                        <a:t>60%</a:t>
                      </a:r>
                      <a:endParaRPr kumimoji="0" lang="en-US" sz="2800" b="1" i="0" u="none" strike="noStrike" cap="none" normalizeH="0" baseline="0" dirty="0" smtClean="0">
                        <a:ln>
                          <a:noFill/>
                        </a:ln>
                        <a:solidFill>
                          <a:schemeClr val="tx1"/>
                        </a:solidFill>
                        <a:effectLst/>
                        <a:latin typeface="+mj-lt"/>
                      </a:endParaRPr>
                    </a:p>
                  </a:txBody>
                  <a:tcPr anchor="ctr" horzOverflow="overflow">
                    <a:solidFill>
                      <a:schemeClr val="accent1">
                        <a:lumMod val="40000"/>
                        <a:lumOff val="60000"/>
                      </a:schemeClr>
                    </a:solidFill>
                  </a:tcPr>
                </a:tc>
              </a:tr>
            </a:tbl>
          </a:graphicData>
        </a:graphic>
      </p:graphicFrame>
      <p:sp>
        <p:nvSpPr>
          <p:cNvPr id="7" name="TextBox 6"/>
          <p:cNvSpPr txBox="1"/>
          <p:nvPr/>
        </p:nvSpPr>
        <p:spPr>
          <a:xfrm>
            <a:off x="609600" y="1900536"/>
            <a:ext cx="8077200" cy="461665"/>
          </a:xfrm>
          <a:prstGeom prst="rect">
            <a:avLst/>
          </a:prstGeom>
          <a:noFill/>
        </p:spPr>
        <p:txBody>
          <a:bodyPr wrap="square" rtlCol="0">
            <a:spAutoFit/>
          </a:bodyPr>
          <a:lstStyle/>
          <a:p>
            <a:r>
              <a:rPr lang="en-US" sz="2400" dirty="0" smtClean="0"/>
              <a:t>Consumers Value   Program Participation</a:t>
            </a:r>
            <a:endParaRPr lang="en-US" sz="2400" dirty="0"/>
          </a:p>
        </p:txBody>
      </p:sp>
      <p:sp>
        <p:nvSpPr>
          <p:cNvPr id="6" name="TextBox 5"/>
          <p:cNvSpPr txBox="1"/>
          <p:nvPr/>
        </p:nvSpPr>
        <p:spPr>
          <a:xfrm>
            <a:off x="457200" y="6309360"/>
            <a:ext cx="4811830" cy="276999"/>
          </a:xfrm>
          <a:prstGeom prst="rect">
            <a:avLst/>
          </a:prstGeom>
          <a:noFill/>
        </p:spPr>
        <p:txBody>
          <a:bodyPr wrap="none" rtlCol="0">
            <a:spAutoFit/>
          </a:bodyPr>
          <a:lstStyle/>
          <a:p>
            <a:r>
              <a:rPr lang="en-US" sz="1200" dirty="0" smtClean="0"/>
              <a:t>AoA Survey of OAA Participants, December, 2011, </a:t>
            </a:r>
            <a:r>
              <a:rPr lang="en-US" sz="1200" dirty="0" smtClean="0">
                <a:hlinkClick r:id="rId3"/>
              </a:rPr>
              <a:t>http://www.agidnet.org</a:t>
            </a:r>
            <a:endParaRPr lang="en-US" sz="1200" dirty="0"/>
          </a:p>
        </p:txBody>
      </p:sp>
    </p:spTree>
    <p:extLst>
      <p:ext uri="{BB962C8B-B14F-4D97-AF65-F5344CB8AC3E}">
        <p14:creationId xmlns:p14="http://schemas.microsoft.com/office/powerpoint/2010/main" val="2432004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a:xfrm>
            <a:off x="304800" y="762000"/>
            <a:ext cx="8610600" cy="914400"/>
          </a:xfrm>
        </p:spPr>
        <p:txBody>
          <a:bodyPr>
            <a:normAutofit fontScale="90000"/>
          </a:bodyPr>
          <a:lstStyle/>
          <a:p>
            <a:r>
              <a:rPr lang="en-US" sz="4000" dirty="0" smtClean="0"/>
              <a:t>Business Capacity &amp; Acumen</a:t>
            </a:r>
            <a:br>
              <a:rPr lang="en-US" sz="4000" dirty="0" smtClean="0"/>
            </a:br>
            <a:r>
              <a:rPr lang="en-US" sz="2700" b="1" dirty="0" smtClean="0"/>
              <a:t>Components of a Business Plan </a:t>
            </a:r>
            <a:endParaRPr lang="en-US" sz="2700" b="1" dirty="0"/>
          </a:p>
        </p:txBody>
      </p:sp>
      <p:sp>
        <p:nvSpPr>
          <p:cNvPr id="37891" name="Rectangle 1027"/>
          <p:cNvSpPr>
            <a:spLocks noGrp="1" noChangeArrowheads="1"/>
          </p:cNvSpPr>
          <p:nvPr>
            <p:ph type="body" idx="1"/>
          </p:nvPr>
        </p:nvSpPr>
        <p:spPr>
          <a:xfrm>
            <a:off x="609600" y="1676400"/>
            <a:ext cx="6248400" cy="4953000"/>
          </a:xfrm>
        </p:spPr>
        <p:txBody>
          <a:bodyPr/>
          <a:lstStyle/>
          <a:p>
            <a:r>
              <a:rPr lang="en-US" sz="2800" dirty="0"/>
              <a:t>An Executive Summary</a:t>
            </a:r>
          </a:p>
          <a:p>
            <a:pPr lvl="1"/>
            <a:r>
              <a:rPr lang="en-US" sz="2400" dirty="0"/>
              <a:t>Including the objectives of the plan, the </a:t>
            </a:r>
            <a:r>
              <a:rPr lang="en-US" sz="2400" dirty="0" smtClean="0"/>
              <a:t>mission </a:t>
            </a:r>
            <a:r>
              <a:rPr lang="en-US" sz="2400" dirty="0"/>
              <a:t>of the organization and, important keys to success</a:t>
            </a:r>
          </a:p>
          <a:p>
            <a:r>
              <a:rPr lang="en-US" sz="2800" dirty="0"/>
              <a:t>A Company Summary</a:t>
            </a:r>
          </a:p>
          <a:p>
            <a:pPr lvl="1"/>
            <a:r>
              <a:rPr lang="en-US" sz="2400" dirty="0"/>
              <a:t>Including your company history and ownership information </a:t>
            </a:r>
          </a:p>
          <a:p>
            <a:r>
              <a:rPr lang="en-US" sz="2800" dirty="0"/>
              <a:t>A Service(s) Description</a:t>
            </a:r>
          </a:p>
          <a:p>
            <a:pPr lvl="1"/>
            <a:r>
              <a:rPr lang="en-US" sz="2400" dirty="0"/>
              <a:t>Including a competitive comparison and your proposed sales literature</a:t>
            </a:r>
          </a:p>
        </p:txBody>
      </p:sp>
    </p:spTree>
    <p:extLst>
      <p:ext uri="{BB962C8B-B14F-4D97-AF65-F5344CB8AC3E}">
        <p14:creationId xmlns:p14="http://schemas.microsoft.com/office/powerpoint/2010/main" val="20530955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a:xfrm>
            <a:off x="685800" y="892326"/>
            <a:ext cx="8080375" cy="1143000"/>
          </a:xfrm>
        </p:spPr>
        <p:txBody>
          <a:bodyPr>
            <a:normAutofit/>
          </a:bodyPr>
          <a:lstStyle/>
          <a:p>
            <a:r>
              <a:rPr lang="en-US" sz="3600" dirty="0" smtClean="0"/>
              <a:t>Business Capacity &amp; Acumen </a:t>
            </a:r>
            <a:br>
              <a:rPr lang="en-US" sz="3600" dirty="0" smtClean="0"/>
            </a:br>
            <a:r>
              <a:rPr lang="en-US" sz="2400" b="1" dirty="0" smtClean="0"/>
              <a:t>Developing </a:t>
            </a:r>
            <a:r>
              <a:rPr lang="en-US" sz="2400" b="1" dirty="0"/>
              <a:t>a Business </a:t>
            </a:r>
            <a:r>
              <a:rPr lang="en-US" sz="2400" b="1" dirty="0" smtClean="0"/>
              <a:t>Plan - Communication</a:t>
            </a:r>
            <a:endParaRPr lang="en-US" sz="2400" b="1" dirty="0"/>
          </a:p>
        </p:txBody>
      </p:sp>
      <p:sp>
        <p:nvSpPr>
          <p:cNvPr id="34819" name="Rectangle 1027"/>
          <p:cNvSpPr>
            <a:spLocks noGrp="1" noChangeArrowheads="1"/>
          </p:cNvSpPr>
          <p:nvPr>
            <p:ph type="body" idx="1"/>
          </p:nvPr>
        </p:nvSpPr>
        <p:spPr>
          <a:xfrm>
            <a:off x="304800" y="2022764"/>
            <a:ext cx="7620000" cy="4606359"/>
          </a:xfrm>
        </p:spPr>
        <p:txBody>
          <a:bodyPr>
            <a:normAutofit/>
          </a:bodyPr>
          <a:lstStyle/>
          <a:p>
            <a:r>
              <a:rPr lang="en-US" sz="2400" dirty="0"/>
              <a:t>A good business plan:</a:t>
            </a:r>
          </a:p>
          <a:p>
            <a:pPr lvl="1"/>
            <a:r>
              <a:rPr lang="en-US" sz="2000" dirty="0"/>
              <a:t>Sets a course, builds a </a:t>
            </a:r>
            <a:r>
              <a:rPr lang="en-US" sz="2000" dirty="0" smtClean="0"/>
              <a:t>bridge</a:t>
            </a:r>
          </a:p>
          <a:p>
            <a:pPr lvl="1"/>
            <a:r>
              <a:rPr lang="en-US" sz="2000" dirty="0" smtClean="0"/>
              <a:t>Shows </a:t>
            </a:r>
            <a:r>
              <a:rPr lang="en-US" sz="2000" dirty="0" smtClean="0"/>
              <a:t>how you are going to get from here to there</a:t>
            </a:r>
            <a:endParaRPr lang="en-US" sz="1800" dirty="0" smtClean="0"/>
          </a:p>
          <a:p>
            <a:pPr lvl="1"/>
            <a:r>
              <a:rPr lang="en-US" sz="2000" dirty="0" smtClean="0"/>
              <a:t>Answers your stakeholders &amp; critics </a:t>
            </a:r>
            <a:r>
              <a:rPr lang="en-US" sz="2000" dirty="0"/>
              <a:t>questions</a:t>
            </a:r>
          </a:p>
          <a:p>
            <a:pPr lvl="1"/>
            <a:r>
              <a:rPr lang="en-US" sz="2000" dirty="0" smtClean="0"/>
              <a:t>Educates </a:t>
            </a:r>
            <a:endParaRPr lang="en-US" sz="2000" dirty="0"/>
          </a:p>
          <a:p>
            <a:pPr lvl="2"/>
            <a:r>
              <a:rPr lang="en-US" sz="1800" dirty="0"/>
              <a:t>Your Community</a:t>
            </a:r>
          </a:p>
          <a:p>
            <a:pPr lvl="2"/>
            <a:r>
              <a:rPr lang="en-US" sz="1800" dirty="0"/>
              <a:t>Your Staff</a:t>
            </a:r>
          </a:p>
          <a:p>
            <a:pPr lvl="2"/>
            <a:r>
              <a:rPr lang="en-US" sz="1800" dirty="0"/>
              <a:t>Your Clients and Stakeholders</a:t>
            </a:r>
          </a:p>
          <a:p>
            <a:pPr lvl="2"/>
            <a:r>
              <a:rPr lang="en-US" sz="1800" dirty="0"/>
              <a:t>Your Funders</a:t>
            </a:r>
          </a:p>
          <a:p>
            <a:pPr lvl="1"/>
            <a:r>
              <a:rPr lang="en-US" sz="2000" dirty="0"/>
              <a:t>Answers the tough questions</a:t>
            </a:r>
          </a:p>
          <a:p>
            <a:pPr lvl="1"/>
            <a:r>
              <a:rPr lang="en-US" sz="2000" dirty="0"/>
              <a:t>Shows data to support the success of the plan </a:t>
            </a:r>
          </a:p>
        </p:txBody>
      </p:sp>
      <p:sp>
        <p:nvSpPr>
          <p:cNvPr id="6" name="TextBox 5"/>
          <p:cNvSpPr txBox="1"/>
          <p:nvPr/>
        </p:nvSpPr>
        <p:spPr>
          <a:xfrm>
            <a:off x="304800" y="6342959"/>
            <a:ext cx="6482416" cy="307777"/>
          </a:xfrm>
          <a:prstGeom prst="rect">
            <a:avLst/>
          </a:prstGeom>
          <a:noFill/>
        </p:spPr>
        <p:txBody>
          <a:bodyPr wrap="none" rtlCol="0">
            <a:spAutoFit/>
          </a:bodyPr>
          <a:lstStyle/>
          <a:p>
            <a:r>
              <a:rPr lang="en-US" sz="1400" dirty="0" err="1" smtClean="0"/>
              <a:t>Littke</a:t>
            </a:r>
            <a:r>
              <a:rPr lang="en-US" sz="1400" dirty="0" smtClean="0"/>
              <a:t>, R.. Making a Profit in a Non-Profit World, 2008., Senior  Services, Kalamazoo, </a:t>
            </a:r>
            <a:r>
              <a:rPr lang="en-US" sz="1400" dirty="0" smtClean="0"/>
              <a:t>MI</a:t>
            </a:r>
            <a:endParaRPr lang="en-US" sz="1400" dirty="0" smtClean="0"/>
          </a:p>
        </p:txBody>
      </p:sp>
    </p:spTree>
    <p:extLst>
      <p:ext uri="{BB962C8B-B14F-4D97-AF65-F5344CB8AC3E}">
        <p14:creationId xmlns:p14="http://schemas.microsoft.com/office/powerpoint/2010/main" val="13366936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p:txBody>
          <a:bodyPr>
            <a:normAutofit fontScale="90000"/>
          </a:bodyPr>
          <a:lstStyle/>
          <a:p>
            <a:r>
              <a:rPr lang="en-US" sz="3600" dirty="0" smtClean="0"/>
              <a:t>Business Capacity &amp; Acumen </a:t>
            </a:r>
            <a:br>
              <a:rPr lang="en-US" sz="3600" dirty="0" smtClean="0"/>
            </a:br>
            <a:r>
              <a:rPr lang="en-US" sz="2700" b="1" dirty="0" smtClean="0">
                <a:latin typeface="Calibri" pitchFamily="34" charset="0"/>
              </a:rPr>
              <a:t>Determine Your Market  - Communication</a:t>
            </a:r>
            <a:endParaRPr lang="en-US" b="1" dirty="0">
              <a:latin typeface="Calibri" pitchFamily="34" charset="0"/>
            </a:endParaRPr>
          </a:p>
        </p:txBody>
      </p:sp>
      <p:sp>
        <p:nvSpPr>
          <p:cNvPr id="8197" name="Rectangle 5"/>
          <p:cNvSpPr>
            <a:spLocks noGrp="1" noChangeArrowheads="1"/>
          </p:cNvSpPr>
          <p:nvPr>
            <p:ph type="body" idx="1"/>
          </p:nvPr>
        </p:nvSpPr>
        <p:spPr>
          <a:xfrm>
            <a:off x="402929" y="1911096"/>
            <a:ext cx="7010400" cy="4419600"/>
          </a:xfrm>
        </p:spPr>
        <p:txBody>
          <a:bodyPr>
            <a:noAutofit/>
          </a:bodyPr>
          <a:lstStyle/>
          <a:p>
            <a:r>
              <a:rPr lang="en-US" sz="2400" dirty="0" smtClean="0"/>
              <a:t>Who are your participants/clients/consumers</a:t>
            </a:r>
          </a:p>
          <a:p>
            <a:pPr lvl="1"/>
            <a:r>
              <a:rPr lang="en-US" sz="2400" dirty="0" smtClean="0"/>
              <a:t>Only those targeted by the OAA </a:t>
            </a:r>
            <a:r>
              <a:rPr lang="en-US" sz="2400" u="sng" dirty="0" smtClean="0"/>
              <a:t>OR</a:t>
            </a:r>
          </a:p>
          <a:p>
            <a:pPr lvl="1"/>
            <a:r>
              <a:rPr lang="en-US" sz="2400" dirty="0" smtClean="0"/>
              <a:t>All older adults in the community regardless of income who need your services</a:t>
            </a:r>
            <a:endParaRPr lang="en-US" sz="2400" dirty="0"/>
          </a:p>
          <a:p>
            <a:r>
              <a:rPr lang="en-US" sz="2400" dirty="0" smtClean="0"/>
              <a:t>What is your “niche”</a:t>
            </a:r>
            <a:endParaRPr lang="en-US" sz="2400" dirty="0"/>
          </a:p>
          <a:p>
            <a:pPr lvl="1"/>
            <a:r>
              <a:rPr lang="en-US" sz="2400" dirty="0"/>
              <a:t>What do you do that is different, unique, desirable?</a:t>
            </a:r>
          </a:p>
          <a:p>
            <a:r>
              <a:rPr lang="en-US" sz="2400" dirty="0" smtClean="0"/>
              <a:t>Who are your stakeholders?</a:t>
            </a:r>
            <a:endParaRPr lang="en-US" sz="2400" dirty="0"/>
          </a:p>
        </p:txBody>
      </p:sp>
      <p:sp>
        <p:nvSpPr>
          <p:cNvPr id="6" name="TextBox 5"/>
          <p:cNvSpPr txBox="1"/>
          <p:nvPr/>
        </p:nvSpPr>
        <p:spPr>
          <a:xfrm>
            <a:off x="304800" y="6342959"/>
            <a:ext cx="6482416" cy="307777"/>
          </a:xfrm>
          <a:prstGeom prst="rect">
            <a:avLst/>
          </a:prstGeom>
          <a:noFill/>
        </p:spPr>
        <p:txBody>
          <a:bodyPr wrap="none" rtlCol="0">
            <a:spAutoFit/>
          </a:bodyPr>
          <a:lstStyle/>
          <a:p>
            <a:r>
              <a:rPr lang="en-US" sz="1400" dirty="0" err="1" smtClean="0"/>
              <a:t>Littke</a:t>
            </a:r>
            <a:r>
              <a:rPr lang="en-US" sz="1400" dirty="0" smtClean="0"/>
              <a:t>, R.. Making a Profit in a Non-Profit World, 2008., Senior  Services, Kalamazoo, </a:t>
            </a:r>
            <a:r>
              <a:rPr lang="en-US" sz="1400" dirty="0" smtClean="0"/>
              <a:t>MI</a:t>
            </a:r>
            <a:endParaRPr lang="en-US" sz="1400" dirty="0" smtClean="0"/>
          </a:p>
        </p:txBody>
      </p:sp>
    </p:spTree>
    <p:extLst>
      <p:ext uri="{BB962C8B-B14F-4D97-AF65-F5344CB8AC3E}">
        <p14:creationId xmlns:p14="http://schemas.microsoft.com/office/powerpoint/2010/main" val="25958929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5299" y="1692069"/>
            <a:ext cx="7734301" cy="3662541"/>
          </a:xfrm>
          <a:prstGeom prst="rect">
            <a:avLst/>
          </a:prstGeom>
          <a:noFill/>
        </p:spPr>
        <p:txBody>
          <a:bodyPr wrap="square" rtlCol="0">
            <a:spAutoFit/>
          </a:bodyPr>
          <a:lstStyle/>
          <a:p>
            <a:r>
              <a:rPr lang="en-US" sz="3200" b="1" dirty="0"/>
              <a:t>Who does your program currently </a:t>
            </a:r>
            <a:r>
              <a:rPr lang="en-US" sz="3200" b="1" dirty="0" smtClean="0"/>
              <a:t/>
            </a:r>
            <a:br>
              <a:rPr lang="en-US" sz="3200" b="1" dirty="0" smtClean="0"/>
            </a:br>
            <a:r>
              <a:rPr lang="en-US" sz="3200" b="1" dirty="0" smtClean="0"/>
              <a:t>target </a:t>
            </a:r>
            <a:r>
              <a:rPr lang="en-US" sz="3200" b="1" dirty="0"/>
              <a:t>for </a:t>
            </a:r>
            <a:r>
              <a:rPr lang="en-US" sz="3200" b="1" dirty="0" smtClean="0"/>
              <a:t>service? </a:t>
            </a:r>
            <a:r>
              <a:rPr lang="en-US" sz="3200" i="1" dirty="0" smtClean="0"/>
              <a:t>(Check all that apply)</a:t>
            </a:r>
            <a:endParaRPr lang="en-US" sz="3200" b="1" i="1" dirty="0" smtClean="0"/>
          </a:p>
          <a:p>
            <a:pPr marL="457200" indent="-457200">
              <a:buFont typeface="Arial" pitchFamily="34" charset="0"/>
              <a:buChar char="•"/>
            </a:pPr>
            <a:r>
              <a:rPr lang="en-US" sz="2400" dirty="0" smtClean="0"/>
              <a:t>Populations </a:t>
            </a:r>
            <a:r>
              <a:rPr lang="en-US" sz="2400" dirty="0"/>
              <a:t>under 60</a:t>
            </a:r>
          </a:p>
          <a:p>
            <a:pPr marL="457200" indent="-457200">
              <a:buFont typeface="Arial" pitchFamily="34" charset="0"/>
              <a:buChar char="•"/>
            </a:pPr>
            <a:r>
              <a:rPr lang="en-US" sz="2400" dirty="0"/>
              <a:t>All populations over 60</a:t>
            </a:r>
          </a:p>
          <a:p>
            <a:pPr marL="457200" indent="-457200">
              <a:buFont typeface="Arial" pitchFamily="34" charset="0"/>
              <a:buChar char="•"/>
            </a:pPr>
            <a:r>
              <a:rPr lang="en-US" sz="2400" dirty="0"/>
              <a:t>Over 60 + High nutritional risk</a:t>
            </a:r>
          </a:p>
          <a:p>
            <a:pPr marL="457200" indent="-457200">
              <a:buFont typeface="Arial" pitchFamily="34" charset="0"/>
              <a:buChar char="•"/>
            </a:pPr>
            <a:r>
              <a:rPr lang="en-US" sz="2400" dirty="0"/>
              <a:t>OAA targeted </a:t>
            </a:r>
            <a:r>
              <a:rPr lang="en-US" sz="2400" dirty="0" smtClean="0"/>
              <a:t>populations</a:t>
            </a:r>
            <a:br>
              <a:rPr lang="en-US" sz="2400" dirty="0" smtClean="0"/>
            </a:br>
            <a:r>
              <a:rPr lang="en-US" sz="2400" dirty="0" smtClean="0"/>
              <a:t>	(minority</a:t>
            </a:r>
            <a:r>
              <a:rPr lang="en-US" sz="2400" dirty="0"/>
              <a:t>, low income, </a:t>
            </a:r>
            <a:r>
              <a:rPr lang="en-US" sz="2400" dirty="0" smtClean="0"/>
              <a:t>rural)</a:t>
            </a:r>
            <a:endParaRPr lang="en-US" sz="2400" dirty="0"/>
          </a:p>
          <a:p>
            <a:pPr marL="457200" indent="-457200">
              <a:buFont typeface="Arial" pitchFamily="34" charset="0"/>
              <a:buChar char="•"/>
            </a:pPr>
            <a:r>
              <a:rPr lang="en-US" sz="2400" dirty="0"/>
              <a:t>Others </a:t>
            </a:r>
            <a:r>
              <a:rPr lang="en-US" sz="2400" dirty="0" smtClean="0"/>
              <a:t/>
            </a:r>
            <a:br>
              <a:rPr lang="en-US" sz="2400" dirty="0" smtClean="0"/>
            </a:br>
            <a:r>
              <a:rPr lang="en-US" sz="2400" dirty="0" smtClean="0"/>
              <a:t>	(If “others,” </a:t>
            </a:r>
            <a:r>
              <a:rPr lang="en-US" sz="2400" dirty="0"/>
              <a:t>please describe in the </a:t>
            </a:r>
            <a:r>
              <a:rPr lang="en-US" sz="2400" dirty="0" err="1" smtClean="0"/>
              <a:t>Chatroom</a:t>
            </a:r>
            <a:r>
              <a:rPr lang="en-US" sz="2400" dirty="0" smtClean="0"/>
              <a:t>)</a:t>
            </a:r>
          </a:p>
        </p:txBody>
      </p:sp>
      <p:sp>
        <p:nvSpPr>
          <p:cNvPr id="4" name="Title 1"/>
          <p:cNvSpPr txBox="1">
            <a:spLocks/>
          </p:cNvSpPr>
          <p:nvPr/>
        </p:nvSpPr>
        <p:spPr>
          <a:xfrm>
            <a:off x="457200" y="1187130"/>
            <a:ext cx="8229600" cy="609576"/>
          </a:xfrm>
          <a:prstGeom prst="rect">
            <a:avLst/>
          </a:prstGeom>
        </p:spPr>
        <p:txBody>
          <a:bodyPr>
            <a:normAutofit fontScale="90000" lnSpcReduction="10000"/>
          </a:bodyPr>
          <a:lstStyle>
            <a:lvl1pPr algn="l" defTabSz="457200" rtl="0" eaLnBrk="1" latinLnBrk="0" hangingPunct="1">
              <a:spcBef>
                <a:spcPct val="0"/>
              </a:spcBef>
              <a:buNone/>
              <a:defRPr sz="3800" kern="1200">
                <a:solidFill>
                  <a:srgbClr val="00529B"/>
                </a:solidFill>
                <a:latin typeface="+mj-lt"/>
                <a:ea typeface="+mj-ea"/>
                <a:cs typeface="+mj-cs"/>
              </a:defRPr>
            </a:lvl1pPr>
          </a:lstStyle>
          <a:p>
            <a:r>
              <a:rPr lang="en-US" dirty="0" smtClean="0"/>
              <a:t>Audience Response</a:t>
            </a:r>
            <a:endParaRPr lang="en-US" dirty="0"/>
          </a:p>
        </p:txBody>
      </p:sp>
      <p:cxnSp>
        <p:nvCxnSpPr>
          <p:cNvPr id="6" name="Straight Arrow Connector 5"/>
          <p:cNvCxnSpPr/>
          <p:nvPr/>
        </p:nvCxnSpPr>
        <p:spPr>
          <a:xfrm>
            <a:off x="4742688" y="6364224"/>
            <a:ext cx="3596640" cy="0"/>
          </a:xfrm>
          <a:prstGeom prst="straightConnector1">
            <a:avLst/>
          </a:prstGeom>
          <a:ln w="98425">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358414" y="5815296"/>
            <a:ext cx="6768548" cy="769441"/>
          </a:xfrm>
          <a:prstGeom prst="rect">
            <a:avLst/>
          </a:prstGeom>
          <a:noFill/>
        </p:spPr>
        <p:txBody>
          <a:bodyPr wrap="square" rtlCol="0">
            <a:spAutoFit/>
          </a:bodyPr>
          <a:lstStyle/>
          <a:p>
            <a:r>
              <a:rPr lang="en-US" sz="2200" i="1" dirty="0" smtClean="0"/>
              <a:t>Please choose your responses in the “Poll” Panel, then click the “Submit” button.</a:t>
            </a:r>
          </a:p>
        </p:txBody>
      </p:sp>
    </p:spTree>
    <p:extLst>
      <p:ext uri="{BB962C8B-B14F-4D97-AF65-F5344CB8AC3E}">
        <p14:creationId xmlns:p14="http://schemas.microsoft.com/office/powerpoint/2010/main" val="10324982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Funding/Resource Streams</a:t>
            </a:r>
            <a:endParaRPr lang="en-US" dirty="0"/>
          </a:p>
        </p:txBody>
      </p:sp>
      <p:sp>
        <p:nvSpPr>
          <p:cNvPr id="3" name="Content Placeholder 2"/>
          <p:cNvSpPr>
            <a:spLocks noGrp="1"/>
          </p:cNvSpPr>
          <p:nvPr>
            <p:ph idx="1"/>
          </p:nvPr>
        </p:nvSpPr>
        <p:spPr/>
        <p:txBody>
          <a:bodyPr/>
          <a:lstStyle/>
          <a:p>
            <a:r>
              <a:rPr lang="en-US" dirty="0" smtClean="0"/>
              <a:t>Public</a:t>
            </a:r>
          </a:p>
          <a:p>
            <a:r>
              <a:rPr lang="en-US" dirty="0" smtClean="0"/>
              <a:t>Private</a:t>
            </a:r>
          </a:p>
        </p:txBody>
      </p:sp>
    </p:spTree>
    <p:extLst>
      <p:ext uri="{BB962C8B-B14F-4D97-AF65-F5344CB8AC3E}">
        <p14:creationId xmlns:p14="http://schemas.microsoft.com/office/powerpoint/2010/main" val="31420811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p:cNvCxnSpPr/>
          <p:nvPr/>
        </p:nvCxnSpPr>
        <p:spPr>
          <a:xfrm>
            <a:off x="4419600" y="4114800"/>
            <a:ext cx="0" cy="76200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24578" name="Title 1"/>
          <p:cNvSpPr>
            <a:spLocks noGrp="1"/>
          </p:cNvSpPr>
          <p:nvPr>
            <p:ph type="title"/>
          </p:nvPr>
        </p:nvSpPr>
        <p:spPr>
          <a:xfrm>
            <a:off x="457200" y="838201"/>
            <a:ext cx="8229600" cy="914400"/>
          </a:xfrm>
          <a:ln>
            <a:noFill/>
          </a:ln>
        </p:spPr>
        <p:txBody>
          <a:bodyPr>
            <a:normAutofit fontScale="90000"/>
          </a:bodyPr>
          <a:lstStyle/>
          <a:p>
            <a:r>
              <a:rPr lang="en-US" dirty="0" smtClean="0">
                <a:latin typeface="+mn-lt"/>
                <a:cs typeface="Century Gothic" pitchFamily="34" charset="0"/>
              </a:rPr>
              <a:t>Funding/Resource </a:t>
            </a:r>
            <a:r>
              <a:rPr lang="en-US" dirty="0" smtClean="0">
                <a:latin typeface="+mn-lt"/>
                <a:cs typeface="Century Gothic" pitchFamily="34" charset="0"/>
              </a:rPr>
              <a:t>Streams</a:t>
            </a:r>
            <a:br>
              <a:rPr lang="en-US" dirty="0" smtClean="0">
                <a:latin typeface="+mn-lt"/>
                <a:cs typeface="Century Gothic" pitchFamily="34" charset="0"/>
              </a:rPr>
            </a:br>
            <a:r>
              <a:rPr lang="en-US" sz="3100" b="1" dirty="0" smtClean="0">
                <a:latin typeface="+mn-lt"/>
                <a:cs typeface="Century Gothic" pitchFamily="34" charset="0"/>
              </a:rPr>
              <a:t>OAA Nutrition Program Leveraged Funding</a:t>
            </a:r>
            <a:endParaRPr lang="en-US" b="1" dirty="0" smtClean="0">
              <a:latin typeface="+mn-lt"/>
              <a:cs typeface="Century Gothic" pitchFamily="34" charset="0"/>
            </a:endParaRPr>
          </a:p>
        </p:txBody>
      </p:sp>
      <p:graphicFrame>
        <p:nvGraphicFramePr>
          <p:cNvPr id="4" name="Chart 3"/>
          <p:cNvGraphicFramePr>
            <a:graphicFrameLocks/>
          </p:cNvGraphicFramePr>
          <p:nvPr/>
        </p:nvGraphicFramePr>
        <p:xfrm>
          <a:off x="685800" y="2438400"/>
          <a:ext cx="47244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nvGraphicFramePr>
        <p:xfrm>
          <a:off x="4724400" y="24384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4583" name="TextBox 8"/>
          <p:cNvSpPr txBox="1">
            <a:spLocks noChangeArrowheads="1"/>
          </p:cNvSpPr>
          <p:nvPr/>
        </p:nvSpPr>
        <p:spPr bwMode="auto">
          <a:xfrm>
            <a:off x="685800" y="1752601"/>
            <a:ext cx="3572453" cy="523220"/>
          </a:xfrm>
          <a:prstGeom prst="rect">
            <a:avLst/>
          </a:prstGeom>
          <a:noFill/>
          <a:ln w="9525">
            <a:noFill/>
            <a:miter lim="800000"/>
            <a:headEnd/>
            <a:tailEnd/>
          </a:ln>
        </p:spPr>
        <p:txBody>
          <a:bodyPr wrap="none">
            <a:spAutoFit/>
          </a:bodyPr>
          <a:lstStyle/>
          <a:p>
            <a:r>
              <a:rPr lang="en-US" sz="2800" dirty="0">
                <a:solidFill>
                  <a:schemeClr val="accent1"/>
                </a:solidFill>
                <a:latin typeface="Calibri" pitchFamily="34" charset="0"/>
              </a:rPr>
              <a:t>Home Delivered Meals</a:t>
            </a:r>
          </a:p>
        </p:txBody>
      </p:sp>
      <p:sp>
        <p:nvSpPr>
          <p:cNvPr id="24584" name="TextBox 9"/>
          <p:cNvSpPr txBox="1">
            <a:spLocks noChangeArrowheads="1"/>
          </p:cNvSpPr>
          <p:nvPr/>
        </p:nvSpPr>
        <p:spPr bwMode="auto">
          <a:xfrm>
            <a:off x="5562601" y="1752601"/>
            <a:ext cx="2861424" cy="523220"/>
          </a:xfrm>
          <a:prstGeom prst="rect">
            <a:avLst/>
          </a:prstGeom>
          <a:noFill/>
          <a:ln w="9525">
            <a:noFill/>
            <a:miter lim="800000"/>
            <a:headEnd/>
            <a:tailEnd/>
          </a:ln>
        </p:spPr>
        <p:txBody>
          <a:bodyPr wrap="none">
            <a:spAutoFit/>
          </a:bodyPr>
          <a:lstStyle/>
          <a:p>
            <a:r>
              <a:rPr lang="en-US" sz="2800" dirty="0">
                <a:solidFill>
                  <a:schemeClr val="accent1"/>
                </a:solidFill>
                <a:latin typeface="Calibri" pitchFamily="34" charset="0"/>
              </a:rPr>
              <a:t>Congregate Meals</a:t>
            </a:r>
          </a:p>
        </p:txBody>
      </p:sp>
      <p:sp>
        <p:nvSpPr>
          <p:cNvPr id="11" name="TextBox 10"/>
          <p:cNvSpPr txBox="1"/>
          <p:nvPr/>
        </p:nvSpPr>
        <p:spPr>
          <a:xfrm>
            <a:off x="3276600" y="4800600"/>
            <a:ext cx="2438400" cy="1200329"/>
          </a:xfrm>
          <a:prstGeom prst="rect">
            <a:avLst/>
          </a:prstGeom>
          <a:noFill/>
        </p:spPr>
        <p:txBody>
          <a:bodyPr wrap="square">
            <a:spAutoFit/>
          </a:bodyPr>
          <a:lstStyle/>
          <a:p>
            <a:pPr>
              <a:defRPr/>
            </a:pPr>
            <a:r>
              <a:rPr lang="en-US" sz="1800" dirty="0">
                <a:latin typeface="+mj-lt"/>
              </a:rPr>
              <a:t>From state, city, county, contributions, fund-raising, food donations, grants, etc.</a:t>
            </a:r>
          </a:p>
        </p:txBody>
      </p:sp>
      <p:sp>
        <p:nvSpPr>
          <p:cNvPr id="12" name="Slide Number Placeholder 11"/>
          <p:cNvSpPr>
            <a:spLocks noGrp="1"/>
          </p:cNvSpPr>
          <p:nvPr>
            <p:ph type="sldNum" sz="quarter" idx="4294967295"/>
          </p:nvPr>
        </p:nvSpPr>
        <p:spPr>
          <a:xfrm>
            <a:off x="8458200" y="0"/>
            <a:ext cx="685800" cy="457200"/>
          </a:xfrm>
          <a:prstGeom prst="rect">
            <a:avLst/>
          </a:prstGeom>
        </p:spPr>
        <p:txBody>
          <a:bodyPr/>
          <a:lstStyle/>
          <a:p>
            <a:pPr>
              <a:defRPr/>
            </a:pPr>
            <a:r>
              <a:rPr lang="en-US" dirty="0" smtClean="0"/>
              <a:t>     </a:t>
            </a:r>
            <a:endParaRPr lang="en-US" dirty="0"/>
          </a:p>
        </p:txBody>
      </p:sp>
      <p:sp>
        <p:nvSpPr>
          <p:cNvPr id="14" name="TextBox 1"/>
          <p:cNvSpPr txBox="1">
            <a:spLocks noChangeArrowheads="1"/>
          </p:cNvSpPr>
          <p:nvPr/>
        </p:nvSpPr>
        <p:spPr bwMode="auto">
          <a:xfrm>
            <a:off x="1219200" y="3581400"/>
            <a:ext cx="1752600" cy="228600"/>
          </a:xfrm>
          <a:prstGeom prst="rect">
            <a:avLst/>
          </a:prstGeom>
          <a:noFill/>
          <a:ln w="9525">
            <a:noFill/>
            <a:miter lim="800000"/>
            <a:headEnd/>
            <a:tailEnd/>
          </a:ln>
        </p:spPr>
        <p:txBody>
          <a:bodyPr/>
          <a:lstStyle/>
          <a:p>
            <a:pPr>
              <a:defRPr/>
            </a:pPr>
            <a:r>
              <a:rPr lang="en-US" sz="2000" b="1" dirty="0" smtClean="0">
                <a:latin typeface="Calibri" pitchFamily="34" charset="0"/>
              </a:rPr>
              <a:t>69%</a:t>
            </a:r>
          </a:p>
          <a:p>
            <a:pPr>
              <a:defRPr/>
            </a:pPr>
            <a:r>
              <a:rPr lang="en-US" sz="2000" b="1" dirty="0" smtClean="0">
                <a:latin typeface="Calibri" pitchFamily="34" charset="0"/>
              </a:rPr>
              <a:t>Leveraged Funds</a:t>
            </a:r>
            <a:endParaRPr lang="en-US" sz="2000" b="1" dirty="0">
              <a:latin typeface="Calibri" pitchFamily="34" charset="0"/>
            </a:endParaRPr>
          </a:p>
        </p:txBody>
      </p:sp>
      <p:sp>
        <p:nvSpPr>
          <p:cNvPr id="13" name="TextBox 12"/>
          <p:cNvSpPr txBox="1"/>
          <p:nvPr/>
        </p:nvSpPr>
        <p:spPr>
          <a:xfrm>
            <a:off x="0" y="6277889"/>
            <a:ext cx="5667192" cy="276999"/>
          </a:xfrm>
          <a:prstGeom prst="rect">
            <a:avLst/>
          </a:prstGeom>
          <a:noFill/>
        </p:spPr>
        <p:txBody>
          <a:bodyPr wrap="none" rtlCol="0">
            <a:spAutoFit/>
          </a:bodyPr>
          <a:lstStyle/>
          <a:p>
            <a:r>
              <a:rPr lang="en-US" sz="1200" dirty="0" smtClean="0"/>
              <a:t>State Program Reports </a:t>
            </a:r>
            <a:r>
              <a:rPr lang="en-US" sz="1200" dirty="0" smtClean="0">
                <a:hlinkClick r:id="rId4"/>
              </a:rPr>
              <a:t>http://www.aoa.gov/AoARoot/Program_Results/SPR/Index.aspx</a:t>
            </a:r>
            <a:r>
              <a:rPr lang="en-US" sz="1200" dirty="0" smtClean="0"/>
              <a:t> </a:t>
            </a:r>
          </a:p>
        </p:txBody>
      </p:sp>
    </p:spTree>
    <p:extLst>
      <p:ext uri="{BB962C8B-B14F-4D97-AF65-F5344CB8AC3E}">
        <p14:creationId xmlns:p14="http://schemas.microsoft.com/office/powerpoint/2010/main" val="3934206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Administration on Aging </a:t>
            </a:r>
          </a:p>
          <a:p>
            <a:r>
              <a:rPr lang="en-US" dirty="0" smtClean="0"/>
              <a:t>Changing environment</a:t>
            </a:r>
          </a:p>
          <a:p>
            <a:r>
              <a:rPr lang="en-US" dirty="0" smtClean="0"/>
              <a:t>Proposed components of a quality nutrition program</a:t>
            </a:r>
          </a:p>
          <a:p>
            <a:r>
              <a:rPr lang="en-US" dirty="0" smtClean="0"/>
              <a:t>Training &amp; technical assistance</a:t>
            </a:r>
          </a:p>
          <a:p>
            <a:r>
              <a:rPr lang="en-US" dirty="0" smtClean="0"/>
              <a:t>Resources</a:t>
            </a:r>
          </a:p>
        </p:txBody>
      </p:sp>
    </p:spTree>
    <p:extLst>
      <p:ext uri="{BB962C8B-B14F-4D97-AF65-F5344CB8AC3E}">
        <p14:creationId xmlns:p14="http://schemas.microsoft.com/office/powerpoint/2010/main" val="30525910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41832"/>
            <a:ext cx="8229600" cy="609576"/>
          </a:xfrm>
        </p:spPr>
        <p:txBody>
          <a:bodyPr>
            <a:noAutofit/>
          </a:bodyPr>
          <a:lstStyle/>
          <a:p>
            <a:r>
              <a:rPr lang="en-US" sz="3400" dirty="0" smtClean="0">
                <a:cs typeface="Century Gothic" pitchFamily="34" charset="0"/>
              </a:rPr>
              <a:t>Funding/Resource Streams</a:t>
            </a:r>
            <a:r>
              <a:rPr lang="en-US" sz="2000" dirty="0" smtClean="0">
                <a:cs typeface="Century Gothic" pitchFamily="34" charset="0"/>
              </a:rPr>
              <a:t/>
            </a:r>
            <a:br>
              <a:rPr lang="en-US" sz="2000" dirty="0" smtClean="0">
                <a:cs typeface="Century Gothic" pitchFamily="34" charset="0"/>
              </a:rPr>
            </a:br>
            <a:r>
              <a:rPr lang="en-US" sz="2800" b="1" dirty="0" smtClean="0">
                <a:cs typeface="Century Gothic" pitchFamily="34" charset="0"/>
              </a:rPr>
              <a:t>OAA Nutrition Program Contributions/Meal</a:t>
            </a:r>
            <a:endParaRPr lang="en-US" sz="2800" b="1" dirty="0"/>
          </a:p>
        </p:txBody>
      </p:sp>
      <p:graphicFrame>
        <p:nvGraphicFramePr>
          <p:cNvPr id="4" name="Content Placeholder 3"/>
          <p:cNvGraphicFramePr>
            <a:graphicFrameLocks noGrp="1"/>
          </p:cNvGraphicFramePr>
          <p:nvPr>
            <p:ph idx="1"/>
          </p:nvPr>
        </p:nvGraphicFramePr>
        <p:xfrm>
          <a:off x="457200" y="1774825"/>
          <a:ext cx="8229600" cy="46259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04800" y="6400800"/>
            <a:ext cx="7620000" cy="461665"/>
          </a:xfrm>
          <a:prstGeom prst="rect">
            <a:avLst/>
          </a:prstGeom>
          <a:noFill/>
        </p:spPr>
        <p:txBody>
          <a:bodyPr wrap="square" rtlCol="0">
            <a:spAutoFit/>
          </a:bodyPr>
          <a:lstStyle/>
          <a:p>
            <a:r>
              <a:rPr lang="en-US" sz="1200" dirty="0" smtClean="0"/>
              <a:t>State Program Reports </a:t>
            </a:r>
            <a:r>
              <a:rPr lang="en-US" sz="1200" dirty="0" smtClean="0">
                <a:hlinkClick r:id="rId4"/>
              </a:rPr>
              <a:t>http://www.aoa.gov/AoARoot/Program_Results/SPR/Index.aspx</a:t>
            </a:r>
            <a:r>
              <a:rPr lang="en-US" sz="1200" dirty="0" smtClean="0"/>
              <a:t> </a:t>
            </a:r>
          </a:p>
          <a:p>
            <a:endParaRPr lang="en-US" sz="1200" dirty="0"/>
          </a:p>
        </p:txBody>
      </p:sp>
    </p:spTree>
    <p:extLst>
      <p:ext uri="{BB962C8B-B14F-4D97-AF65-F5344CB8AC3E}">
        <p14:creationId xmlns:p14="http://schemas.microsoft.com/office/powerpoint/2010/main" val="3191629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title"/>
          </p:nvPr>
        </p:nvSpPr>
        <p:spPr>
          <a:xfrm>
            <a:off x="381000" y="1358517"/>
            <a:ext cx="8229600" cy="609576"/>
          </a:xfrm>
        </p:spPr>
        <p:txBody>
          <a:bodyPr>
            <a:normAutofit fontScale="90000"/>
          </a:bodyPr>
          <a:lstStyle/>
          <a:p>
            <a:r>
              <a:rPr lang="en-US" sz="4000" dirty="0" smtClean="0">
                <a:latin typeface="Calibri" pitchFamily="34" charset="0"/>
                <a:cs typeface="Century Gothic" pitchFamily="34" charset="0"/>
              </a:rPr>
              <a:t>Funding Resource Streams</a:t>
            </a:r>
            <a:br>
              <a:rPr lang="en-US" sz="4000" dirty="0" smtClean="0">
                <a:latin typeface="Calibri" pitchFamily="34" charset="0"/>
                <a:cs typeface="Century Gothic" pitchFamily="34" charset="0"/>
              </a:rPr>
            </a:br>
            <a:r>
              <a:rPr lang="en-US" sz="3100" b="1" dirty="0" smtClean="0">
                <a:latin typeface="Calibri" pitchFamily="34" charset="0"/>
                <a:cs typeface="Century Gothic" pitchFamily="34" charset="0"/>
              </a:rPr>
              <a:t>OAA Nutrition Program Expenditure Trends</a:t>
            </a:r>
            <a:r>
              <a:rPr lang="en-US" sz="4000" b="1" dirty="0" smtClean="0">
                <a:latin typeface="Calibri" pitchFamily="34" charset="0"/>
                <a:cs typeface="Century Gothic" pitchFamily="34" charset="0"/>
              </a:rPr>
              <a:t/>
            </a:r>
            <a:br>
              <a:rPr lang="en-US" sz="4000" b="1" dirty="0" smtClean="0">
                <a:latin typeface="Calibri" pitchFamily="34" charset="0"/>
                <a:cs typeface="Century Gothic" pitchFamily="34" charset="0"/>
              </a:rPr>
            </a:br>
            <a:endParaRPr lang="en-US" sz="4000" b="1" dirty="0" smtClean="0">
              <a:latin typeface="Calibri" pitchFamily="34" charset="0"/>
              <a:cs typeface="Century Gothic"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19422943"/>
              </p:ext>
            </p:extLst>
          </p:nvPr>
        </p:nvGraphicFramePr>
        <p:xfrm>
          <a:off x="381000" y="2261512"/>
          <a:ext cx="8229600" cy="2225040"/>
        </p:xfrm>
        <a:graphic>
          <a:graphicData uri="http://schemas.openxmlformats.org/drawingml/2006/table">
            <a:tbl>
              <a:tblPr firstRow="1" bandRow="1">
                <a:tableStyleId>{5C22544A-7EE6-4342-B048-85BDC9FD1C3A}</a:tableStyleId>
              </a:tblPr>
              <a:tblGrid>
                <a:gridCol w="2743200"/>
                <a:gridCol w="1371600"/>
                <a:gridCol w="1371600"/>
                <a:gridCol w="1371600"/>
                <a:gridCol w="1371600"/>
              </a:tblGrid>
              <a:tr h="370840">
                <a:tc>
                  <a:txBody>
                    <a:bodyPr/>
                    <a:lstStyle/>
                    <a:p>
                      <a:pPr algn="ctr"/>
                      <a:r>
                        <a:rPr lang="en-US" dirty="0" smtClean="0">
                          <a:solidFill>
                            <a:schemeClr val="bg1"/>
                          </a:solidFill>
                        </a:rPr>
                        <a:t>Year</a:t>
                      </a:r>
                      <a:endParaRPr lang="en-US" dirty="0">
                        <a:solidFill>
                          <a:schemeClr val="bg1"/>
                        </a:solidFill>
                      </a:endParaRPr>
                    </a:p>
                  </a:txBody>
                  <a:tcPr/>
                </a:tc>
                <a:tc gridSpan="2">
                  <a:txBody>
                    <a:bodyPr/>
                    <a:lstStyle/>
                    <a:p>
                      <a:pPr algn="ctr"/>
                      <a:r>
                        <a:rPr lang="en-US" dirty="0" smtClean="0"/>
                        <a:t>Expenditure/Meal</a:t>
                      </a:r>
                      <a:endParaRPr lang="en-US" dirty="0"/>
                    </a:p>
                  </a:txBody>
                  <a:tcPr/>
                </a:tc>
                <a:tc hMerge="1">
                  <a:txBody>
                    <a:bodyPr/>
                    <a:lstStyle/>
                    <a:p>
                      <a:endParaRPr lang="en-US"/>
                    </a:p>
                  </a:txBody>
                  <a:tcPr/>
                </a:tc>
                <a:tc gridSpan="2">
                  <a:txBody>
                    <a:bodyPr/>
                    <a:lstStyle/>
                    <a:p>
                      <a:pPr algn="ctr"/>
                      <a:r>
                        <a:rPr lang="en-US" dirty="0" smtClean="0"/>
                        <a:t>Expenditure/Participant</a:t>
                      </a:r>
                      <a:endParaRPr lang="en-US" dirty="0"/>
                    </a:p>
                  </a:txBody>
                  <a:tcPr/>
                </a:tc>
                <a:tc hMerge="1">
                  <a:txBody>
                    <a:bodyPr/>
                    <a:lstStyle/>
                    <a:p>
                      <a:endParaRPr lang="en-US"/>
                    </a:p>
                  </a:txBody>
                  <a:tcPr/>
                </a:tc>
              </a:tr>
              <a:tr h="370840">
                <a:tc>
                  <a:txBody>
                    <a:bodyPr/>
                    <a:lstStyle/>
                    <a:p>
                      <a:endParaRPr lang="en-US" dirty="0"/>
                    </a:p>
                  </a:txBody>
                  <a:tcPr/>
                </a:tc>
                <a:tc>
                  <a:txBody>
                    <a:bodyPr/>
                    <a:lstStyle/>
                    <a:p>
                      <a:r>
                        <a:rPr lang="en-US" sz="1600" b="1" dirty="0" smtClean="0">
                          <a:solidFill>
                            <a:schemeClr val="tx1"/>
                          </a:solidFill>
                        </a:rPr>
                        <a:t>Congregate $</a:t>
                      </a:r>
                      <a:endParaRPr lang="en-US" sz="1600" b="1" dirty="0">
                        <a:solidFill>
                          <a:schemeClr val="tx1"/>
                        </a:solidFill>
                      </a:endParaRPr>
                    </a:p>
                  </a:txBody>
                  <a:tcPr/>
                </a:tc>
                <a:tc>
                  <a:txBody>
                    <a:bodyPr/>
                    <a:lstStyle/>
                    <a:p>
                      <a:r>
                        <a:rPr lang="en-US" sz="1600" b="1" dirty="0" smtClean="0"/>
                        <a:t>HD $</a:t>
                      </a:r>
                      <a:endParaRPr lang="en-US" sz="1600" b="1" dirty="0"/>
                    </a:p>
                  </a:txBody>
                  <a:tcPr/>
                </a:tc>
                <a:tc>
                  <a:txBody>
                    <a:bodyPr/>
                    <a:lstStyle/>
                    <a:p>
                      <a:r>
                        <a:rPr lang="en-US" sz="1600" b="1" dirty="0" smtClean="0"/>
                        <a:t>Congregate $</a:t>
                      </a:r>
                      <a:endParaRPr lang="en-US" sz="1600" b="1" dirty="0"/>
                    </a:p>
                  </a:txBody>
                  <a:tcPr/>
                </a:tc>
                <a:tc>
                  <a:txBody>
                    <a:bodyPr/>
                    <a:lstStyle/>
                    <a:p>
                      <a:r>
                        <a:rPr lang="en-US" sz="1600" b="1" dirty="0" smtClean="0"/>
                        <a:t>HD $</a:t>
                      </a:r>
                      <a:endParaRPr lang="en-US" sz="1600" b="1" dirty="0"/>
                    </a:p>
                  </a:txBody>
                  <a:tcPr/>
                </a:tc>
              </a:tr>
              <a:tr h="370840">
                <a:tc>
                  <a:txBody>
                    <a:bodyPr/>
                    <a:lstStyle/>
                    <a:p>
                      <a:r>
                        <a:rPr lang="en-US" b="1" dirty="0" smtClean="0"/>
                        <a:t>2010</a:t>
                      </a:r>
                      <a:endParaRPr lang="en-US" b="1" dirty="0"/>
                    </a:p>
                  </a:txBody>
                  <a:tcPr/>
                </a:tc>
                <a:tc>
                  <a:txBody>
                    <a:bodyPr/>
                    <a:lstStyle/>
                    <a:p>
                      <a:r>
                        <a:rPr lang="en-US" dirty="0" smtClean="0"/>
                        <a:t>6.64</a:t>
                      </a:r>
                      <a:endParaRPr lang="en-US" dirty="0"/>
                    </a:p>
                  </a:txBody>
                  <a:tcPr/>
                </a:tc>
                <a:tc>
                  <a:txBody>
                    <a:bodyPr/>
                    <a:lstStyle/>
                    <a:p>
                      <a:r>
                        <a:rPr lang="en-US" dirty="0" smtClean="0"/>
                        <a:t>5.34</a:t>
                      </a:r>
                      <a:endParaRPr lang="en-US" dirty="0"/>
                    </a:p>
                  </a:txBody>
                  <a:tcPr/>
                </a:tc>
                <a:tc>
                  <a:txBody>
                    <a:bodyPr/>
                    <a:lstStyle/>
                    <a:p>
                      <a:r>
                        <a:rPr lang="en-US" dirty="0" smtClean="0"/>
                        <a:t>376.00</a:t>
                      </a:r>
                      <a:endParaRPr lang="en-US" dirty="0"/>
                    </a:p>
                  </a:txBody>
                  <a:tcPr/>
                </a:tc>
                <a:tc>
                  <a:txBody>
                    <a:bodyPr/>
                    <a:lstStyle/>
                    <a:p>
                      <a:r>
                        <a:rPr lang="en-US" dirty="0" smtClean="0"/>
                        <a:t>895.00</a:t>
                      </a:r>
                      <a:endParaRPr lang="en-US" dirty="0"/>
                    </a:p>
                  </a:txBody>
                  <a:tcPr/>
                </a:tc>
              </a:tr>
              <a:tr h="370840">
                <a:tc>
                  <a:txBody>
                    <a:bodyPr/>
                    <a:lstStyle/>
                    <a:p>
                      <a:r>
                        <a:rPr lang="en-US" b="1" dirty="0" smtClean="0"/>
                        <a:t>2009</a:t>
                      </a:r>
                      <a:endParaRPr lang="en-US" b="1" dirty="0"/>
                    </a:p>
                  </a:txBody>
                  <a:tcPr/>
                </a:tc>
                <a:tc>
                  <a:txBody>
                    <a:bodyPr/>
                    <a:lstStyle/>
                    <a:p>
                      <a:r>
                        <a:rPr lang="en-US" dirty="0" smtClean="0"/>
                        <a:t>6.75</a:t>
                      </a:r>
                      <a:endParaRPr lang="en-US" dirty="0"/>
                    </a:p>
                  </a:txBody>
                  <a:tcPr/>
                </a:tc>
                <a:tc>
                  <a:txBody>
                    <a:bodyPr/>
                    <a:lstStyle/>
                    <a:p>
                      <a:r>
                        <a:rPr lang="en-US" dirty="0" smtClean="0"/>
                        <a:t>5.30</a:t>
                      </a:r>
                      <a:endParaRPr lang="en-US" dirty="0"/>
                    </a:p>
                  </a:txBody>
                  <a:tcPr/>
                </a:tc>
                <a:tc>
                  <a:txBody>
                    <a:bodyPr/>
                    <a:lstStyle/>
                    <a:p>
                      <a:r>
                        <a:rPr lang="en-US" dirty="0" smtClean="0"/>
                        <a:t>383.00</a:t>
                      </a:r>
                      <a:endParaRPr lang="en-US" dirty="0"/>
                    </a:p>
                  </a:txBody>
                  <a:tcPr/>
                </a:tc>
                <a:tc>
                  <a:txBody>
                    <a:bodyPr/>
                    <a:lstStyle/>
                    <a:p>
                      <a:r>
                        <a:rPr lang="en-US" dirty="0" smtClean="0"/>
                        <a:t>902.00</a:t>
                      </a:r>
                      <a:endParaRPr lang="en-US" dirty="0"/>
                    </a:p>
                  </a:txBody>
                  <a:tcPr/>
                </a:tc>
              </a:tr>
              <a:tr h="370840">
                <a:tc>
                  <a:txBody>
                    <a:bodyPr/>
                    <a:lstStyle/>
                    <a:p>
                      <a:r>
                        <a:rPr lang="en-US" b="1" dirty="0" smtClean="0"/>
                        <a:t>2008</a:t>
                      </a:r>
                      <a:endParaRPr lang="en-US" b="1" dirty="0"/>
                    </a:p>
                  </a:txBody>
                  <a:tcPr/>
                </a:tc>
                <a:tc>
                  <a:txBody>
                    <a:bodyPr/>
                    <a:lstStyle/>
                    <a:p>
                      <a:r>
                        <a:rPr lang="en-US" dirty="0" smtClean="0"/>
                        <a:t>6.96</a:t>
                      </a:r>
                      <a:endParaRPr lang="en-US" dirty="0"/>
                    </a:p>
                  </a:txBody>
                  <a:tcPr/>
                </a:tc>
                <a:tc>
                  <a:txBody>
                    <a:bodyPr/>
                    <a:lstStyle/>
                    <a:p>
                      <a:r>
                        <a:rPr lang="en-US" dirty="0" smtClean="0"/>
                        <a:t>5.14</a:t>
                      </a:r>
                      <a:endParaRPr lang="en-US" dirty="0"/>
                    </a:p>
                  </a:txBody>
                  <a:tcPr/>
                </a:tc>
                <a:tc>
                  <a:txBody>
                    <a:bodyPr/>
                    <a:lstStyle/>
                    <a:p>
                      <a:r>
                        <a:rPr lang="en-US" dirty="0" smtClean="0"/>
                        <a:t>379.00</a:t>
                      </a:r>
                      <a:endParaRPr lang="en-US" dirty="0"/>
                    </a:p>
                  </a:txBody>
                  <a:tcPr/>
                </a:tc>
                <a:tc>
                  <a:txBody>
                    <a:bodyPr/>
                    <a:lstStyle/>
                    <a:p>
                      <a:r>
                        <a:rPr lang="en-US" dirty="0" smtClean="0"/>
                        <a:t>830.00</a:t>
                      </a:r>
                      <a:endParaRPr lang="en-US" dirty="0"/>
                    </a:p>
                  </a:txBody>
                  <a:tcPr/>
                </a:tc>
              </a:tr>
              <a:tr h="370840">
                <a:tc>
                  <a:txBody>
                    <a:bodyPr/>
                    <a:lstStyle/>
                    <a:p>
                      <a:r>
                        <a:rPr lang="en-US" b="1" dirty="0" smtClean="0"/>
                        <a:t>2007</a:t>
                      </a:r>
                      <a:endParaRPr lang="en-US" b="1" dirty="0"/>
                    </a:p>
                  </a:txBody>
                  <a:tcPr/>
                </a:tc>
                <a:tc>
                  <a:txBody>
                    <a:bodyPr/>
                    <a:lstStyle/>
                    <a:p>
                      <a:r>
                        <a:rPr lang="en-US" dirty="0" smtClean="0"/>
                        <a:t>6.61</a:t>
                      </a:r>
                      <a:endParaRPr lang="en-US" dirty="0"/>
                    </a:p>
                  </a:txBody>
                  <a:tcPr/>
                </a:tc>
                <a:tc>
                  <a:txBody>
                    <a:bodyPr/>
                    <a:lstStyle/>
                    <a:p>
                      <a:r>
                        <a:rPr lang="en-US" dirty="0" smtClean="0"/>
                        <a:t>5.13</a:t>
                      </a:r>
                      <a:endParaRPr lang="en-US" dirty="0"/>
                    </a:p>
                  </a:txBody>
                  <a:tcPr/>
                </a:tc>
                <a:tc>
                  <a:txBody>
                    <a:bodyPr/>
                    <a:lstStyle/>
                    <a:p>
                      <a:r>
                        <a:rPr lang="en-US" dirty="0" smtClean="0"/>
                        <a:t>369.00</a:t>
                      </a:r>
                      <a:endParaRPr lang="en-US" dirty="0"/>
                    </a:p>
                  </a:txBody>
                  <a:tcPr/>
                </a:tc>
                <a:tc>
                  <a:txBody>
                    <a:bodyPr/>
                    <a:lstStyle/>
                    <a:p>
                      <a:r>
                        <a:rPr lang="en-US" dirty="0" smtClean="0"/>
                        <a:t>791.00</a:t>
                      </a:r>
                      <a:endParaRPr lang="en-US" dirty="0"/>
                    </a:p>
                  </a:txBody>
                  <a:tcPr/>
                </a:tc>
              </a:tr>
            </a:tbl>
          </a:graphicData>
        </a:graphic>
      </p:graphicFrame>
      <p:sp>
        <p:nvSpPr>
          <p:cNvPr id="32813" name="TextBox 6"/>
          <p:cNvSpPr txBox="1">
            <a:spLocks noChangeArrowheads="1"/>
          </p:cNvSpPr>
          <p:nvPr/>
        </p:nvSpPr>
        <p:spPr bwMode="auto">
          <a:xfrm>
            <a:off x="381000" y="4532732"/>
            <a:ext cx="8556625" cy="1538883"/>
          </a:xfrm>
          <a:prstGeom prst="rect">
            <a:avLst/>
          </a:prstGeom>
          <a:noFill/>
          <a:ln w="9525">
            <a:noFill/>
            <a:miter lim="800000"/>
            <a:headEnd/>
            <a:tailEnd/>
          </a:ln>
        </p:spPr>
        <p:txBody>
          <a:bodyPr>
            <a:spAutoFit/>
          </a:bodyPr>
          <a:lstStyle/>
          <a:p>
            <a:r>
              <a:rPr lang="en-US" sz="2000" dirty="0">
                <a:latin typeface="Calibri" pitchFamily="34" charset="0"/>
              </a:rPr>
              <a:t>Since 2007, in general, congregate and home delivered meal expenditures have increased, but not consistent year to year.</a:t>
            </a:r>
          </a:p>
          <a:p>
            <a:endParaRPr lang="en-US" sz="2000" dirty="0">
              <a:latin typeface="Calibri" pitchFamily="34" charset="0"/>
            </a:endParaRPr>
          </a:p>
          <a:p>
            <a:r>
              <a:rPr lang="en-US" sz="2000" dirty="0">
                <a:latin typeface="Calibri" pitchFamily="34" charset="0"/>
              </a:rPr>
              <a:t>Since 2007, total expenditure per participant has increased.</a:t>
            </a:r>
            <a:endParaRPr lang="en-US" sz="1400" dirty="0">
              <a:latin typeface="Calibri" pitchFamily="34" charset="0"/>
            </a:endParaRPr>
          </a:p>
          <a:p>
            <a:endParaRPr lang="en-US" sz="1400" dirty="0">
              <a:latin typeface="Century Gothic" pitchFamily="34" charset="0"/>
            </a:endParaRPr>
          </a:p>
        </p:txBody>
      </p:sp>
      <p:sp>
        <p:nvSpPr>
          <p:cNvPr id="32814" name="TextBox 4"/>
          <p:cNvSpPr txBox="1">
            <a:spLocks noChangeArrowheads="1"/>
          </p:cNvSpPr>
          <p:nvPr/>
        </p:nvSpPr>
        <p:spPr bwMode="auto">
          <a:xfrm>
            <a:off x="381000" y="6096000"/>
            <a:ext cx="5705665" cy="276999"/>
          </a:xfrm>
          <a:prstGeom prst="rect">
            <a:avLst/>
          </a:prstGeom>
          <a:noFill/>
          <a:ln w="9525">
            <a:noFill/>
            <a:miter lim="800000"/>
            <a:headEnd/>
            <a:tailEnd/>
          </a:ln>
        </p:spPr>
        <p:txBody>
          <a:bodyPr wrap="none">
            <a:spAutoFit/>
          </a:bodyPr>
          <a:lstStyle/>
          <a:p>
            <a:r>
              <a:rPr lang="en-US" sz="1200" dirty="0"/>
              <a:t>State Program Reports, </a:t>
            </a:r>
            <a:r>
              <a:rPr lang="en-US" sz="1200" dirty="0">
                <a:hlinkClick r:id="rId2"/>
              </a:rPr>
              <a:t>http://www.aoa.gov/AoARoot/Program_Results/SPR/Index.aspx</a:t>
            </a:r>
            <a:r>
              <a:rPr lang="en-US" sz="1200" dirty="0"/>
              <a:t> </a:t>
            </a:r>
          </a:p>
        </p:txBody>
      </p:sp>
    </p:spTree>
    <p:extLst>
      <p:ext uri="{BB962C8B-B14F-4D97-AF65-F5344CB8AC3E}">
        <p14:creationId xmlns:p14="http://schemas.microsoft.com/office/powerpoint/2010/main" val="3113706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989069"/>
            <a:ext cx="8229600" cy="609576"/>
          </a:xfrm>
        </p:spPr>
        <p:txBody>
          <a:bodyPr>
            <a:normAutofit fontScale="90000"/>
          </a:bodyPr>
          <a:lstStyle/>
          <a:p>
            <a:r>
              <a:rPr lang="en-US" dirty="0" smtClean="0"/>
              <a:t>Funding/Resource </a:t>
            </a:r>
            <a:r>
              <a:rPr lang="en-US" dirty="0" smtClean="0"/>
              <a:t>Streams </a:t>
            </a:r>
            <a:r>
              <a:rPr lang="en-US" dirty="0" smtClean="0"/>
              <a:t/>
            </a:r>
            <a:br>
              <a:rPr lang="en-US" dirty="0" smtClean="0"/>
            </a:br>
            <a:r>
              <a:rPr lang="en-US" sz="3100" b="1" dirty="0" smtClean="0"/>
              <a:t>Revenue </a:t>
            </a:r>
            <a:r>
              <a:rPr lang="en-US" sz="3100" b="1" dirty="0" smtClean="0"/>
              <a:t>Sources</a:t>
            </a:r>
            <a:endParaRPr lang="en-US" sz="3100" dirty="0"/>
          </a:p>
        </p:txBody>
      </p:sp>
      <p:sp>
        <p:nvSpPr>
          <p:cNvPr id="3" name="Text Placeholder 2"/>
          <p:cNvSpPr>
            <a:spLocks noGrp="1"/>
          </p:cNvSpPr>
          <p:nvPr>
            <p:ph type="body" idx="1"/>
          </p:nvPr>
        </p:nvSpPr>
        <p:spPr>
          <a:xfrm>
            <a:off x="457202" y="1767889"/>
            <a:ext cx="4040188" cy="639762"/>
          </a:xfrm>
        </p:spPr>
        <p:txBody>
          <a:bodyPr/>
          <a:lstStyle/>
          <a:p>
            <a:r>
              <a:rPr lang="en-US" dirty="0" smtClean="0"/>
              <a:t>Public/Government</a:t>
            </a:r>
            <a:endParaRPr lang="en-US" dirty="0"/>
          </a:p>
        </p:txBody>
      </p:sp>
      <p:sp>
        <p:nvSpPr>
          <p:cNvPr id="4" name="Content Placeholder 3"/>
          <p:cNvSpPr>
            <a:spLocks noGrp="1"/>
          </p:cNvSpPr>
          <p:nvPr>
            <p:ph sz="half" idx="2"/>
          </p:nvPr>
        </p:nvSpPr>
        <p:spPr>
          <a:xfrm>
            <a:off x="457202" y="2424247"/>
            <a:ext cx="4040188" cy="3951288"/>
          </a:xfrm>
        </p:spPr>
        <p:txBody>
          <a:bodyPr>
            <a:normAutofit lnSpcReduction="10000"/>
          </a:bodyPr>
          <a:lstStyle/>
          <a:p>
            <a:r>
              <a:rPr lang="en-US" sz="1800" dirty="0" smtClean="0">
                <a:latin typeface="Calibri" pitchFamily="34" charset="0"/>
                <a:cs typeface="Century Gothic" pitchFamily="34" charset="0"/>
              </a:rPr>
              <a:t>Older Americans Act</a:t>
            </a:r>
          </a:p>
          <a:p>
            <a:pPr lvl="1"/>
            <a:r>
              <a:rPr lang="en-US" sz="1400" dirty="0" smtClean="0">
                <a:latin typeface="Calibri" pitchFamily="34" charset="0"/>
                <a:cs typeface="Century Gothic" pitchFamily="34" charset="0"/>
              </a:rPr>
              <a:t>Title III (C1, C2, NSIP), V, VI</a:t>
            </a:r>
          </a:p>
          <a:p>
            <a:pPr lvl="1"/>
            <a:r>
              <a:rPr lang="en-US" sz="1400" dirty="0" smtClean="0">
                <a:latin typeface="Calibri" pitchFamily="34" charset="0"/>
                <a:cs typeface="Century Gothic" pitchFamily="34" charset="0"/>
              </a:rPr>
              <a:t>Potential decreases</a:t>
            </a:r>
          </a:p>
          <a:p>
            <a:pPr lvl="1"/>
            <a:r>
              <a:rPr lang="en-US" sz="1400" dirty="0" smtClean="0">
                <a:latin typeface="Calibri" pitchFamily="34" charset="0"/>
                <a:cs typeface="Century Gothic" pitchFamily="34" charset="0"/>
              </a:rPr>
              <a:t>Congressional appropriations</a:t>
            </a:r>
          </a:p>
          <a:p>
            <a:r>
              <a:rPr lang="en-US" sz="1800" dirty="0" smtClean="0">
                <a:latin typeface="Calibri" pitchFamily="34" charset="0"/>
                <a:cs typeface="Century Gothic" pitchFamily="34" charset="0"/>
              </a:rPr>
              <a:t>Older Americans Act match</a:t>
            </a:r>
          </a:p>
          <a:p>
            <a:r>
              <a:rPr lang="en-US" sz="1800" dirty="0" smtClean="0">
                <a:latin typeface="Calibri" pitchFamily="34" charset="0"/>
                <a:cs typeface="Century Gothic" pitchFamily="34" charset="0"/>
              </a:rPr>
              <a:t>Other federal </a:t>
            </a:r>
          </a:p>
          <a:p>
            <a:pPr lvl="1"/>
            <a:r>
              <a:rPr lang="en-US" sz="1600" dirty="0" smtClean="0">
                <a:latin typeface="Calibri" pitchFamily="34" charset="0"/>
                <a:cs typeface="Century Gothic" pitchFamily="34" charset="0"/>
              </a:rPr>
              <a:t>Social services or community service block grants</a:t>
            </a:r>
          </a:p>
          <a:p>
            <a:r>
              <a:rPr lang="en-US" sz="1800" dirty="0" smtClean="0">
                <a:latin typeface="Calibri" pitchFamily="34" charset="0"/>
                <a:cs typeface="Century Gothic" pitchFamily="34" charset="0"/>
              </a:rPr>
              <a:t>State</a:t>
            </a:r>
          </a:p>
          <a:p>
            <a:pPr lvl="1"/>
            <a:r>
              <a:rPr lang="en-US" sz="1600" dirty="0" smtClean="0">
                <a:latin typeface="Calibri" pitchFamily="34" charset="0"/>
                <a:cs typeface="Century Gothic" pitchFamily="34" charset="0"/>
              </a:rPr>
              <a:t>Funding, programs vary by state</a:t>
            </a:r>
          </a:p>
          <a:p>
            <a:r>
              <a:rPr lang="en-US" sz="1800" dirty="0" smtClean="0">
                <a:latin typeface="Calibri" pitchFamily="34" charset="0"/>
                <a:cs typeface="Century Gothic" pitchFamily="34" charset="0"/>
              </a:rPr>
              <a:t>County/City</a:t>
            </a:r>
          </a:p>
          <a:p>
            <a:r>
              <a:rPr lang="en-US" sz="1800" dirty="0" smtClean="0">
                <a:latin typeface="Calibri" pitchFamily="34" charset="0"/>
                <a:cs typeface="Century Gothic" pitchFamily="34" charset="0"/>
              </a:rPr>
              <a:t>Medicaid Waiver</a:t>
            </a:r>
          </a:p>
          <a:p>
            <a:pPr lvl="1"/>
            <a:r>
              <a:rPr lang="en-US" sz="1400" dirty="0" smtClean="0">
                <a:latin typeface="Calibri" pitchFamily="34" charset="0"/>
                <a:cs typeface="Century Gothic" pitchFamily="34" charset="0"/>
              </a:rPr>
              <a:t>From fee for service to managed care</a:t>
            </a:r>
          </a:p>
          <a:p>
            <a:r>
              <a:rPr lang="en-US" sz="1800" dirty="0" smtClean="0">
                <a:latin typeface="Calibri" pitchFamily="34" charset="0"/>
                <a:cs typeface="Century Gothic" pitchFamily="34" charset="0"/>
              </a:rPr>
              <a:t>Grants</a:t>
            </a:r>
          </a:p>
          <a:p>
            <a:endParaRPr lang="en-US" dirty="0"/>
          </a:p>
        </p:txBody>
      </p:sp>
      <p:sp>
        <p:nvSpPr>
          <p:cNvPr id="5" name="Text Placeholder 4"/>
          <p:cNvSpPr>
            <a:spLocks noGrp="1"/>
          </p:cNvSpPr>
          <p:nvPr>
            <p:ph type="body" sz="quarter" idx="3"/>
          </p:nvPr>
        </p:nvSpPr>
        <p:spPr>
          <a:xfrm>
            <a:off x="4645027" y="1767889"/>
            <a:ext cx="4041775" cy="639762"/>
          </a:xfrm>
        </p:spPr>
        <p:txBody>
          <a:bodyPr/>
          <a:lstStyle/>
          <a:p>
            <a:r>
              <a:rPr lang="en-US" dirty="0" smtClean="0"/>
              <a:t>Private</a:t>
            </a:r>
            <a:endParaRPr lang="en-US" dirty="0"/>
          </a:p>
        </p:txBody>
      </p:sp>
      <p:sp>
        <p:nvSpPr>
          <p:cNvPr id="6" name="Content Placeholder 5"/>
          <p:cNvSpPr>
            <a:spLocks noGrp="1"/>
          </p:cNvSpPr>
          <p:nvPr>
            <p:ph sz="quarter" idx="4"/>
          </p:nvPr>
        </p:nvSpPr>
        <p:spPr>
          <a:xfrm>
            <a:off x="4645027" y="2470427"/>
            <a:ext cx="4041775" cy="3951288"/>
          </a:xfrm>
        </p:spPr>
        <p:txBody>
          <a:bodyPr>
            <a:normAutofit/>
          </a:bodyPr>
          <a:lstStyle/>
          <a:p>
            <a:r>
              <a:rPr lang="en-US" sz="1800" dirty="0" smtClean="0">
                <a:latin typeface="Calibri" pitchFamily="34" charset="0"/>
                <a:cs typeface="Century Gothic" pitchFamily="34" charset="0"/>
              </a:rPr>
              <a:t>Participant contributions</a:t>
            </a:r>
          </a:p>
          <a:p>
            <a:r>
              <a:rPr lang="en-US" sz="1800" dirty="0" smtClean="0">
                <a:latin typeface="Calibri" pitchFamily="34" charset="0"/>
                <a:cs typeface="Century Gothic" pitchFamily="34" charset="0"/>
              </a:rPr>
              <a:t>Fund raising</a:t>
            </a:r>
          </a:p>
          <a:p>
            <a:r>
              <a:rPr lang="en-US" sz="1800" dirty="0" smtClean="0">
                <a:latin typeface="Calibri" pitchFamily="34" charset="0"/>
                <a:cs typeface="Century Gothic" pitchFamily="34" charset="0"/>
              </a:rPr>
              <a:t>Third party payments &amp; insurance</a:t>
            </a:r>
          </a:p>
          <a:p>
            <a:r>
              <a:rPr lang="en-US" sz="1800" dirty="0" smtClean="0">
                <a:latin typeface="Calibri" pitchFamily="34" charset="0"/>
                <a:cs typeface="Century Gothic" pitchFamily="34" charset="0"/>
              </a:rPr>
              <a:t>Private pay</a:t>
            </a:r>
          </a:p>
          <a:p>
            <a:r>
              <a:rPr lang="en-US" sz="1800" dirty="0" smtClean="0">
                <a:latin typeface="Calibri" pitchFamily="34" charset="0"/>
                <a:cs typeface="Century Gothic" pitchFamily="34" charset="0"/>
              </a:rPr>
              <a:t>Payment for other services such as catering</a:t>
            </a:r>
          </a:p>
          <a:p>
            <a:r>
              <a:rPr lang="en-US" sz="1800" dirty="0" smtClean="0">
                <a:latin typeface="Calibri" pitchFamily="34" charset="0"/>
                <a:cs typeface="Century Gothic" pitchFamily="34" charset="0"/>
              </a:rPr>
              <a:t>Payment for other programs, USDA child nutrition programs</a:t>
            </a:r>
          </a:p>
          <a:p>
            <a:r>
              <a:rPr lang="en-US" sz="1800" dirty="0" smtClean="0">
                <a:latin typeface="Calibri" pitchFamily="34" charset="0"/>
                <a:cs typeface="Century Gothic" pitchFamily="34" charset="0"/>
              </a:rPr>
              <a:t>Grants from organizations such as United Way, or private foundations</a:t>
            </a:r>
          </a:p>
          <a:p>
            <a:endParaRPr lang="en-US" sz="1800" dirty="0"/>
          </a:p>
        </p:txBody>
      </p:sp>
    </p:spTree>
    <p:extLst>
      <p:ext uri="{BB962C8B-B14F-4D97-AF65-F5344CB8AC3E}">
        <p14:creationId xmlns:p14="http://schemas.microsoft.com/office/powerpoint/2010/main" val="3239558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a:xfrm>
            <a:off x="304044" y="895927"/>
            <a:ext cx="8610600" cy="1143000"/>
          </a:xfrm>
        </p:spPr>
        <p:txBody>
          <a:bodyPr>
            <a:normAutofit/>
          </a:bodyPr>
          <a:lstStyle/>
          <a:p>
            <a:r>
              <a:rPr lang="en-US" sz="3400" dirty="0" smtClean="0"/>
              <a:t>Funding/Resource </a:t>
            </a:r>
            <a:r>
              <a:rPr lang="en-US" sz="3400" dirty="0" smtClean="0"/>
              <a:t>Streams</a:t>
            </a:r>
            <a:br>
              <a:rPr lang="en-US" sz="3400" dirty="0" smtClean="0"/>
            </a:br>
            <a:r>
              <a:rPr lang="en-US" sz="2800" b="1" dirty="0" smtClean="0"/>
              <a:t>Public Pay &amp; Private Pay</a:t>
            </a:r>
            <a:endParaRPr lang="en-US" sz="2800" b="1" dirty="0"/>
          </a:p>
        </p:txBody>
      </p:sp>
      <p:sp>
        <p:nvSpPr>
          <p:cNvPr id="11269" name="Rectangle 5"/>
          <p:cNvSpPr>
            <a:spLocks noGrp="1" noChangeArrowheads="1"/>
          </p:cNvSpPr>
          <p:nvPr>
            <p:ph type="body" idx="1"/>
          </p:nvPr>
        </p:nvSpPr>
        <p:spPr>
          <a:xfrm>
            <a:off x="304800" y="2159000"/>
            <a:ext cx="7696200" cy="3886200"/>
          </a:xfrm>
        </p:spPr>
        <p:txBody>
          <a:bodyPr/>
          <a:lstStyle/>
          <a:p>
            <a:r>
              <a:rPr lang="en-US" sz="2800" dirty="0"/>
              <a:t>All clients are offered services on a “Donation Only” basis</a:t>
            </a:r>
          </a:p>
          <a:p>
            <a:r>
              <a:rPr lang="en-US" sz="2800" dirty="0"/>
              <a:t>All clients have full pay </a:t>
            </a:r>
            <a:r>
              <a:rPr lang="en-US" sz="2800" dirty="0" smtClean="0"/>
              <a:t>option explained</a:t>
            </a:r>
            <a:endParaRPr lang="en-US" sz="2800" dirty="0"/>
          </a:p>
          <a:p>
            <a:pPr lvl="1"/>
            <a:r>
              <a:rPr lang="en-US" sz="2400" dirty="0"/>
              <a:t>Other stakeholders can be involved</a:t>
            </a:r>
          </a:p>
          <a:p>
            <a:r>
              <a:rPr lang="en-US" sz="2800" dirty="0"/>
              <a:t>All clients are informed about limited (donation only) services</a:t>
            </a:r>
          </a:p>
          <a:p>
            <a:r>
              <a:rPr lang="en-US" sz="2800" dirty="0"/>
              <a:t>Other </a:t>
            </a:r>
            <a:r>
              <a:rPr lang="en-US" sz="2800" dirty="0" smtClean="0"/>
              <a:t>stakeholders </a:t>
            </a:r>
            <a:r>
              <a:rPr lang="en-US" sz="2800" dirty="0"/>
              <a:t>often want to help pay for additional services   </a:t>
            </a:r>
          </a:p>
        </p:txBody>
      </p:sp>
      <p:sp>
        <p:nvSpPr>
          <p:cNvPr id="6" name="TextBox 5"/>
          <p:cNvSpPr txBox="1"/>
          <p:nvPr/>
        </p:nvSpPr>
        <p:spPr>
          <a:xfrm>
            <a:off x="304800" y="6342959"/>
            <a:ext cx="6482416" cy="307777"/>
          </a:xfrm>
          <a:prstGeom prst="rect">
            <a:avLst/>
          </a:prstGeom>
          <a:noFill/>
        </p:spPr>
        <p:txBody>
          <a:bodyPr wrap="none" rtlCol="0">
            <a:spAutoFit/>
          </a:bodyPr>
          <a:lstStyle/>
          <a:p>
            <a:r>
              <a:rPr lang="en-US" sz="1400" dirty="0" err="1" smtClean="0"/>
              <a:t>Littke</a:t>
            </a:r>
            <a:r>
              <a:rPr lang="en-US" sz="1400" dirty="0" smtClean="0"/>
              <a:t>, R.. Making a Profit in a Non-Profit World, 2008., Senior  Services, Kalamazoo, </a:t>
            </a:r>
            <a:r>
              <a:rPr lang="en-US" sz="1400" dirty="0" smtClean="0"/>
              <a:t>MI</a:t>
            </a:r>
            <a:endParaRPr lang="en-US" sz="1400" dirty="0" smtClean="0"/>
          </a:p>
        </p:txBody>
      </p:sp>
    </p:spTree>
    <p:extLst>
      <p:ext uri="{BB962C8B-B14F-4D97-AF65-F5344CB8AC3E}">
        <p14:creationId xmlns:p14="http://schemas.microsoft.com/office/powerpoint/2010/main" val="26652793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683332"/>
            <a:ext cx="8229600" cy="4031873"/>
          </a:xfrm>
          <a:prstGeom prst="rect">
            <a:avLst/>
          </a:prstGeom>
          <a:noFill/>
        </p:spPr>
        <p:txBody>
          <a:bodyPr wrap="square" rtlCol="0">
            <a:spAutoFit/>
          </a:bodyPr>
          <a:lstStyle/>
          <a:p>
            <a:r>
              <a:rPr lang="en-US" sz="3200" b="1" dirty="0" smtClean="0"/>
              <a:t>Which of the following funding streams does your program currently access</a:t>
            </a:r>
            <a:r>
              <a:rPr lang="en-US" sz="3200" b="1" dirty="0" smtClean="0"/>
              <a:t>? </a:t>
            </a:r>
            <a:r>
              <a:rPr lang="en-US" sz="2400" dirty="0" smtClean="0"/>
              <a:t>(Check all that apply)</a:t>
            </a:r>
            <a:endParaRPr lang="en-US" sz="3200" dirty="0" smtClean="0"/>
          </a:p>
          <a:p>
            <a:pPr marL="800100" lvl="1" indent="-342900">
              <a:buAutoNum type="alphaLcPeriod"/>
            </a:pPr>
            <a:r>
              <a:rPr lang="en-US" sz="2400" dirty="0" smtClean="0"/>
              <a:t>OAA</a:t>
            </a:r>
          </a:p>
          <a:p>
            <a:pPr marL="800100" lvl="1" indent="-342900">
              <a:buAutoNum type="alphaLcPeriod"/>
            </a:pPr>
            <a:r>
              <a:rPr lang="en-US" sz="2400" dirty="0" smtClean="0"/>
              <a:t>Medicaid Waiver fee for service</a:t>
            </a:r>
          </a:p>
          <a:p>
            <a:pPr marL="800100" lvl="1" indent="-342900">
              <a:buAutoNum type="alphaLcPeriod"/>
            </a:pPr>
            <a:r>
              <a:rPr lang="en-US" sz="2400" dirty="0" smtClean="0"/>
              <a:t>Medicaid Waiver managed care</a:t>
            </a:r>
          </a:p>
          <a:p>
            <a:pPr marL="800100" lvl="1" indent="-342900">
              <a:buAutoNum type="alphaLcPeriod"/>
            </a:pPr>
            <a:r>
              <a:rPr lang="en-US" sz="2400" dirty="0" smtClean="0"/>
              <a:t>State only funding</a:t>
            </a:r>
          </a:p>
          <a:p>
            <a:pPr marL="800100" lvl="1" indent="-342900">
              <a:buAutoNum type="alphaLcPeriod"/>
            </a:pPr>
            <a:r>
              <a:rPr lang="en-US" sz="2400" dirty="0" smtClean="0"/>
              <a:t>City/county only funding</a:t>
            </a:r>
          </a:p>
          <a:p>
            <a:pPr marL="800100" lvl="1" indent="-342900">
              <a:buAutoNum type="alphaLcPeriod"/>
            </a:pPr>
            <a:r>
              <a:rPr lang="en-US" sz="2400" dirty="0" smtClean="0"/>
              <a:t>Health insurance</a:t>
            </a:r>
          </a:p>
          <a:p>
            <a:pPr marL="800100" lvl="1" indent="-342900">
              <a:buAutoNum type="alphaLcPeriod"/>
            </a:pPr>
            <a:r>
              <a:rPr lang="en-US" sz="2400" dirty="0" smtClean="0"/>
              <a:t>Private or self </a:t>
            </a:r>
            <a:r>
              <a:rPr lang="en-US" sz="2400" dirty="0" smtClean="0"/>
              <a:t>pay</a:t>
            </a:r>
          </a:p>
          <a:p>
            <a:pPr marL="800100" lvl="1" indent="-342900">
              <a:buAutoNum type="alphaLcPeriod"/>
            </a:pPr>
            <a:r>
              <a:rPr lang="en-US" sz="2400" dirty="0" smtClean="0"/>
              <a:t>None of the above</a:t>
            </a:r>
            <a:endParaRPr lang="en-US" sz="2400" dirty="0" smtClean="0"/>
          </a:p>
        </p:txBody>
      </p:sp>
      <p:sp>
        <p:nvSpPr>
          <p:cNvPr id="4" name="Title 1"/>
          <p:cNvSpPr txBox="1">
            <a:spLocks/>
          </p:cNvSpPr>
          <p:nvPr/>
        </p:nvSpPr>
        <p:spPr>
          <a:xfrm>
            <a:off x="457200" y="1077801"/>
            <a:ext cx="8229600" cy="609576"/>
          </a:xfrm>
          <a:prstGeom prst="rect">
            <a:avLst/>
          </a:prstGeom>
        </p:spPr>
        <p:txBody>
          <a:bodyPr>
            <a:normAutofit fontScale="90000" lnSpcReduction="10000"/>
          </a:bodyPr>
          <a:lstStyle>
            <a:lvl1pPr algn="l" defTabSz="457200" rtl="0" eaLnBrk="1" latinLnBrk="0" hangingPunct="1">
              <a:spcBef>
                <a:spcPct val="0"/>
              </a:spcBef>
              <a:buNone/>
              <a:defRPr sz="3800" kern="1200">
                <a:solidFill>
                  <a:srgbClr val="00529B"/>
                </a:solidFill>
                <a:latin typeface="+mj-lt"/>
                <a:ea typeface="+mj-ea"/>
                <a:cs typeface="+mj-cs"/>
              </a:defRPr>
            </a:lvl1pPr>
          </a:lstStyle>
          <a:p>
            <a:r>
              <a:rPr lang="en-US" dirty="0" smtClean="0"/>
              <a:t>Audience Response</a:t>
            </a:r>
            <a:endParaRPr lang="en-US" dirty="0"/>
          </a:p>
        </p:txBody>
      </p:sp>
      <p:cxnSp>
        <p:nvCxnSpPr>
          <p:cNvPr id="5" name="Straight Arrow Connector 4"/>
          <p:cNvCxnSpPr/>
          <p:nvPr/>
        </p:nvCxnSpPr>
        <p:spPr>
          <a:xfrm>
            <a:off x="4742688" y="6364224"/>
            <a:ext cx="3596640" cy="0"/>
          </a:xfrm>
          <a:prstGeom prst="straightConnector1">
            <a:avLst/>
          </a:prstGeom>
          <a:ln w="98425">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358414" y="5815296"/>
            <a:ext cx="6768548" cy="769441"/>
          </a:xfrm>
          <a:prstGeom prst="rect">
            <a:avLst/>
          </a:prstGeom>
          <a:noFill/>
        </p:spPr>
        <p:txBody>
          <a:bodyPr wrap="square" rtlCol="0">
            <a:spAutoFit/>
          </a:bodyPr>
          <a:lstStyle/>
          <a:p>
            <a:r>
              <a:rPr lang="en-US" sz="2200" i="1" dirty="0" smtClean="0"/>
              <a:t>Please choose your responses in the “Poll” Panel, then click the “Submit” button.</a:t>
            </a:r>
          </a:p>
        </p:txBody>
      </p:sp>
    </p:spTree>
    <p:extLst>
      <p:ext uri="{BB962C8B-B14F-4D97-AF65-F5344CB8AC3E}">
        <p14:creationId xmlns:p14="http://schemas.microsoft.com/office/powerpoint/2010/main" val="25158293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833" y="1502688"/>
            <a:ext cx="8229600" cy="609576"/>
          </a:xfrm>
        </p:spPr>
        <p:txBody>
          <a:bodyPr>
            <a:normAutofit fontScale="90000"/>
          </a:bodyPr>
          <a:lstStyle/>
          <a:p>
            <a:r>
              <a:rPr lang="en-US" dirty="0" smtClean="0"/>
              <a:t>Funding/Resource </a:t>
            </a:r>
            <a:r>
              <a:rPr lang="en-US" dirty="0" smtClean="0"/>
              <a:t>Streams</a:t>
            </a:r>
            <a:br>
              <a:rPr lang="en-US" dirty="0" smtClean="0"/>
            </a:br>
            <a:r>
              <a:rPr lang="en-US" sz="2700" b="1" dirty="0" smtClean="0"/>
              <a:t>Sources of Organizational Abundance – James </a:t>
            </a:r>
            <a:r>
              <a:rPr lang="en-US" sz="2700" b="1" dirty="0" err="1" smtClean="0"/>
              <a:t>Firman</a:t>
            </a:r>
            <a:r>
              <a:rPr lang="en-US" sz="2700" b="1" dirty="0" smtClean="0"/>
              <a:t>, </a:t>
            </a:r>
            <a:r>
              <a:rPr lang="en-US" sz="2700" b="1" dirty="0" smtClean="0"/>
              <a:t>NCOA</a:t>
            </a:r>
            <a:r>
              <a:rPr lang="en-US" dirty="0" smtClean="0"/>
              <a:t/>
            </a:r>
            <a:br>
              <a:rPr lang="en-US" dirty="0" smtClean="0"/>
            </a:br>
            <a:endParaRPr lang="en-US" dirty="0"/>
          </a:p>
        </p:txBody>
      </p:sp>
      <p:sp>
        <p:nvSpPr>
          <p:cNvPr id="3" name="Content Placeholder 2"/>
          <p:cNvSpPr>
            <a:spLocks noGrp="1"/>
          </p:cNvSpPr>
          <p:nvPr>
            <p:ph idx="1"/>
          </p:nvPr>
        </p:nvSpPr>
        <p:spPr>
          <a:xfrm>
            <a:off x="457200" y="2147439"/>
            <a:ext cx="8229600" cy="4142069"/>
          </a:xfrm>
        </p:spPr>
        <p:txBody>
          <a:bodyPr/>
          <a:lstStyle/>
          <a:p>
            <a:r>
              <a:rPr lang="en-US" dirty="0" smtClean="0"/>
              <a:t>Self Pay</a:t>
            </a:r>
          </a:p>
          <a:p>
            <a:r>
              <a:rPr lang="en-US" dirty="0" smtClean="0"/>
              <a:t>Increase client incomes to pay for services</a:t>
            </a:r>
          </a:p>
          <a:p>
            <a:r>
              <a:rPr lang="en-US" dirty="0" smtClean="0"/>
              <a:t>Health insurance &amp; 3</a:t>
            </a:r>
            <a:r>
              <a:rPr lang="en-US" baseline="30000" dirty="0" smtClean="0"/>
              <a:t>rd</a:t>
            </a:r>
            <a:r>
              <a:rPr lang="en-US" dirty="0" smtClean="0"/>
              <a:t> party pay</a:t>
            </a:r>
          </a:p>
          <a:p>
            <a:r>
              <a:rPr lang="en-US" dirty="0" smtClean="0"/>
              <a:t>Donations-Ask &amp; you will receive</a:t>
            </a:r>
          </a:p>
          <a:p>
            <a:r>
              <a:rPr lang="en-US" dirty="0" smtClean="0"/>
              <a:t>Investing wisely in volunteers</a:t>
            </a:r>
          </a:p>
          <a:p>
            <a:r>
              <a:rPr lang="en-US" dirty="0" smtClean="0"/>
              <a:t>In-kind support</a:t>
            </a:r>
          </a:p>
          <a:p>
            <a:endParaRPr lang="en-US" dirty="0"/>
          </a:p>
        </p:txBody>
      </p:sp>
      <p:sp>
        <p:nvSpPr>
          <p:cNvPr id="4" name="TextBox 3"/>
          <p:cNvSpPr txBox="1"/>
          <p:nvPr/>
        </p:nvSpPr>
        <p:spPr>
          <a:xfrm>
            <a:off x="364833" y="6264662"/>
            <a:ext cx="5766387" cy="276999"/>
          </a:xfrm>
          <a:prstGeom prst="rect">
            <a:avLst/>
          </a:prstGeom>
          <a:noFill/>
        </p:spPr>
        <p:txBody>
          <a:bodyPr wrap="none" rtlCol="0">
            <a:spAutoFit/>
          </a:bodyPr>
          <a:lstStyle/>
          <a:p>
            <a:r>
              <a:rPr lang="en-US" sz="1200" dirty="0" smtClean="0"/>
              <a:t>Funding &amp; Sustainability, NCOA </a:t>
            </a:r>
            <a:r>
              <a:rPr lang="en-US" sz="1200" dirty="0" smtClean="0">
                <a:hlinkClick r:id="rId2"/>
              </a:rPr>
              <a:t>http://www.ncoa.org/get-involved/funding-sustainability</a:t>
            </a:r>
            <a:r>
              <a:rPr lang="en-US" sz="1200" dirty="0" smtClean="0">
                <a:hlinkClick r:id="rId2"/>
              </a:rPr>
              <a:t>/</a:t>
            </a:r>
            <a:endParaRPr lang="en-US" sz="1200" dirty="0" smtClean="0"/>
          </a:p>
        </p:txBody>
      </p:sp>
    </p:spTree>
    <p:extLst>
      <p:ext uri="{BB962C8B-B14F-4D97-AF65-F5344CB8AC3E}">
        <p14:creationId xmlns:p14="http://schemas.microsoft.com/office/powerpoint/2010/main" val="32309707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7745"/>
            <a:ext cx="8229600" cy="609576"/>
          </a:xfrm>
        </p:spPr>
        <p:txBody>
          <a:bodyPr>
            <a:normAutofit fontScale="90000"/>
          </a:bodyPr>
          <a:lstStyle/>
          <a:p>
            <a:r>
              <a:rPr lang="en-US" dirty="0" smtClean="0"/>
              <a:t>Funding/Resource </a:t>
            </a:r>
            <a:r>
              <a:rPr lang="en-US" dirty="0" smtClean="0"/>
              <a:t>Streams</a:t>
            </a:r>
            <a:br>
              <a:rPr lang="en-US" dirty="0" smtClean="0"/>
            </a:br>
            <a:r>
              <a:rPr lang="en-US" sz="2700" b="1" dirty="0" smtClean="0"/>
              <a:t>Sources of Organizational Abundance – James </a:t>
            </a:r>
            <a:r>
              <a:rPr lang="en-US" sz="2700" b="1" dirty="0" err="1" smtClean="0"/>
              <a:t>Firman</a:t>
            </a:r>
            <a:r>
              <a:rPr lang="en-US" sz="2700" b="1" dirty="0" smtClean="0"/>
              <a:t>, </a:t>
            </a:r>
            <a:r>
              <a:rPr lang="en-US" sz="2700" b="1" dirty="0" smtClean="0"/>
              <a:t>NCOA</a:t>
            </a:r>
            <a:r>
              <a:rPr lang="en-US" sz="4000" dirty="0" smtClean="0"/>
              <a:t/>
            </a:r>
            <a:br>
              <a:rPr lang="en-US" sz="4000" dirty="0" smtClean="0"/>
            </a:br>
            <a:endParaRPr lang="en-US" dirty="0"/>
          </a:p>
        </p:txBody>
      </p:sp>
      <p:sp>
        <p:nvSpPr>
          <p:cNvPr id="3" name="Content Placeholder 2"/>
          <p:cNvSpPr>
            <a:spLocks noGrp="1"/>
          </p:cNvSpPr>
          <p:nvPr>
            <p:ph idx="1"/>
          </p:nvPr>
        </p:nvSpPr>
        <p:spPr/>
        <p:txBody>
          <a:bodyPr/>
          <a:lstStyle/>
          <a:p>
            <a:r>
              <a:rPr lang="en-US" dirty="0" smtClean="0"/>
              <a:t>Strategic partnerships with business</a:t>
            </a:r>
          </a:p>
          <a:p>
            <a:r>
              <a:rPr lang="en-US" dirty="0" smtClean="0"/>
              <a:t>Strategic alliances with other non-profits &amp; government agencies</a:t>
            </a:r>
          </a:p>
          <a:p>
            <a:r>
              <a:rPr lang="en-US" dirty="0" smtClean="0"/>
              <a:t>Social entrepreneurship-creating a new business venture</a:t>
            </a:r>
          </a:p>
          <a:p>
            <a:r>
              <a:rPr lang="en-US" dirty="0" smtClean="0"/>
              <a:t>Community building &amp; fundraising on the internet</a:t>
            </a:r>
          </a:p>
          <a:p>
            <a:r>
              <a:rPr lang="en-US" dirty="0" smtClean="0"/>
              <a:t>Foundations&amp; </a:t>
            </a:r>
            <a:r>
              <a:rPr lang="en-US" dirty="0" smtClean="0"/>
              <a:t>government</a:t>
            </a:r>
          </a:p>
          <a:p>
            <a:r>
              <a:rPr lang="en-US" dirty="0" smtClean="0"/>
              <a:t>Advocacy</a:t>
            </a:r>
          </a:p>
          <a:p>
            <a:endParaRPr lang="en-US" dirty="0"/>
          </a:p>
        </p:txBody>
      </p:sp>
      <p:sp>
        <p:nvSpPr>
          <p:cNvPr id="5" name="TextBox 4"/>
          <p:cNvSpPr txBox="1"/>
          <p:nvPr/>
        </p:nvSpPr>
        <p:spPr>
          <a:xfrm>
            <a:off x="364833" y="6264662"/>
            <a:ext cx="5766387" cy="276999"/>
          </a:xfrm>
          <a:prstGeom prst="rect">
            <a:avLst/>
          </a:prstGeom>
          <a:noFill/>
        </p:spPr>
        <p:txBody>
          <a:bodyPr wrap="none" rtlCol="0">
            <a:spAutoFit/>
          </a:bodyPr>
          <a:lstStyle/>
          <a:p>
            <a:r>
              <a:rPr lang="en-US" sz="1200" dirty="0" smtClean="0"/>
              <a:t>Funding &amp; Sustainability, NCOA </a:t>
            </a:r>
            <a:r>
              <a:rPr lang="en-US" sz="1200" dirty="0" smtClean="0">
                <a:hlinkClick r:id="rId2"/>
              </a:rPr>
              <a:t>http://www.ncoa.org/get-involved/funding-sustainability</a:t>
            </a:r>
            <a:r>
              <a:rPr lang="en-US" sz="1200" dirty="0" smtClean="0">
                <a:hlinkClick r:id="rId2"/>
              </a:rPr>
              <a:t>/</a:t>
            </a:r>
            <a:endParaRPr lang="en-US" sz="1200" dirty="0" smtClean="0"/>
          </a:p>
        </p:txBody>
      </p:sp>
    </p:spTree>
    <p:extLst>
      <p:ext uri="{BB962C8B-B14F-4D97-AF65-F5344CB8AC3E}">
        <p14:creationId xmlns:p14="http://schemas.microsoft.com/office/powerpoint/2010/main" val="18559228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1429"/>
            <a:ext cx="8229600" cy="609576"/>
          </a:xfrm>
        </p:spPr>
        <p:txBody>
          <a:bodyPr>
            <a:normAutofit fontScale="90000"/>
          </a:bodyPr>
          <a:lstStyle/>
          <a:p>
            <a:r>
              <a:rPr lang="en-US" dirty="0" smtClean="0"/>
              <a:t>Funding/Resource </a:t>
            </a:r>
            <a:r>
              <a:rPr lang="en-US" dirty="0" smtClean="0"/>
              <a:t>Streams </a:t>
            </a:r>
            <a:r>
              <a:rPr lang="en-US" dirty="0" smtClean="0"/>
              <a:t/>
            </a:r>
            <a:br>
              <a:rPr lang="en-US" dirty="0" smtClean="0"/>
            </a:br>
            <a:r>
              <a:rPr lang="en-US" sz="3100" b="1" dirty="0" smtClean="0"/>
              <a:t>Social </a:t>
            </a:r>
            <a:r>
              <a:rPr lang="en-US" sz="3100" b="1" dirty="0" smtClean="0"/>
              <a:t>Entrepreneurism</a:t>
            </a:r>
            <a:endParaRPr lang="en-US" sz="3100" b="1" dirty="0"/>
          </a:p>
        </p:txBody>
      </p:sp>
      <p:sp>
        <p:nvSpPr>
          <p:cNvPr id="3" name="Content Placeholder 2"/>
          <p:cNvSpPr>
            <a:spLocks noGrp="1"/>
          </p:cNvSpPr>
          <p:nvPr>
            <p:ph idx="1"/>
          </p:nvPr>
        </p:nvSpPr>
        <p:spPr/>
        <p:txBody>
          <a:bodyPr>
            <a:normAutofit/>
          </a:bodyPr>
          <a:lstStyle/>
          <a:p>
            <a:r>
              <a:rPr lang="en-US" sz="2600" dirty="0" smtClean="0"/>
              <a:t>Three Cs</a:t>
            </a:r>
          </a:p>
          <a:p>
            <a:pPr lvl="1"/>
            <a:r>
              <a:rPr lang="en-US" sz="2000" dirty="0" smtClean="0"/>
              <a:t>Core competencies</a:t>
            </a:r>
          </a:p>
          <a:p>
            <a:pPr lvl="1"/>
            <a:r>
              <a:rPr lang="en-US" sz="2000" dirty="0" smtClean="0"/>
              <a:t>Capability</a:t>
            </a:r>
          </a:p>
          <a:p>
            <a:pPr lvl="1"/>
            <a:r>
              <a:rPr lang="en-US" sz="2000" dirty="0" smtClean="0"/>
              <a:t>Constituencies</a:t>
            </a:r>
            <a:endParaRPr lang="en-US" sz="2200" dirty="0" smtClean="0"/>
          </a:p>
          <a:p>
            <a:r>
              <a:rPr lang="en-US" sz="2600" dirty="0" smtClean="0"/>
              <a:t>Examine your assets</a:t>
            </a:r>
          </a:p>
          <a:p>
            <a:pPr lvl="1"/>
            <a:r>
              <a:rPr lang="en-US" sz="2000" dirty="0" smtClean="0"/>
              <a:t>Tangible, intangible</a:t>
            </a:r>
          </a:p>
          <a:p>
            <a:r>
              <a:rPr lang="en-US" sz="2600" dirty="0" smtClean="0"/>
              <a:t>Identify your weaknesses</a:t>
            </a:r>
          </a:p>
          <a:p>
            <a:pPr lvl="1"/>
            <a:r>
              <a:rPr lang="en-US" sz="2000" dirty="0" smtClean="0"/>
              <a:t>Partner with organizations that correspond to your weaknesses</a:t>
            </a:r>
          </a:p>
          <a:p>
            <a:endParaRPr lang="en-US" dirty="0"/>
          </a:p>
        </p:txBody>
      </p:sp>
      <p:sp>
        <p:nvSpPr>
          <p:cNvPr id="6" name="TextBox 5"/>
          <p:cNvSpPr txBox="1"/>
          <p:nvPr/>
        </p:nvSpPr>
        <p:spPr>
          <a:xfrm>
            <a:off x="364833" y="6264662"/>
            <a:ext cx="5766387" cy="276999"/>
          </a:xfrm>
          <a:prstGeom prst="rect">
            <a:avLst/>
          </a:prstGeom>
          <a:noFill/>
        </p:spPr>
        <p:txBody>
          <a:bodyPr wrap="none" rtlCol="0">
            <a:spAutoFit/>
          </a:bodyPr>
          <a:lstStyle/>
          <a:p>
            <a:r>
              <a:rPr lang="en-US" sz="1200" dirty="0" smtClean="0"/>
              <a:t>Funding &amp; Sustainability, NCOA </a:t>
            </a:r>
            <a:r>
              <a:rPr lang="en-US" sz="1200" dirty="0" smtClean="0">
                <a:hlinkClick r:id="rId2"/>
              </a:rPr>
              <a:t>http://www.ncoa.org/get-involved/funding-sustainability</a:t>
            </a:r>
            <a:r>
              <a:rPr lang="en-US" sz="1200" dirty="0" smtClean="0">
                <a:hlinkClick r:id="rId2"/>
              </a:rPr>
              <a:t>/</a:t>
            </a:r>
            <a:endParaRPr lang="en-US" sz="1200" dirty="0" smtClean="0"/>
          </a:p>
        </p:txBody>
      </p:sp>
    </p:spTree>
    <p:extLst>
      <p:ext uri="{BB962C8B-B14F-4D97-AF65-F5344CB8AC3E}">
        <p14:creationId xmlns:p14="http://schemas.microsoft.com/office/powerpoint/2010/main" val="42370926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Funding/Resource </a:t>
            </a:r>
            <a:r>
              <a:rPr lang="en-US" dirty="0" smtClean="0"/>
              <a:t>Streams</a:t>
            </a:r>
            <a:br>
              <a:rPr lang="en-US" dirty="0" smtClean="0"/>
            </a:br>
            <a:r>
              <a:rPr lang="en-US" sz="2700" b="1" dirty="0" err="1" smtClean="0"/>
              <a:t>Lifecare</a:t>
            </a:r>
            <a:r>
              <a:rPr lang="en-US" sz="2700" b="1" dirty="0" smtClean="0"/>
              <a:t> Alliance-Columbus OH</a:t>
            </a:r>
            <a:br>
              <a:rPr lang="en-US" sz="2700" b="1" dirty="0" smtClean="0"/>
            </a:br>
            <a:endParaRPr lang="en-US" sz="1800" dirty="0"/>
          </a:p>
        </p:txBody>
      </p:sp>
      <p:sp>
        <p:nvSpPr>
          <p:cNvPr id="3" name="Content Placeholder 2"/>
          <p:cNvSpPr>
            <a:spLocks noGrp="1"/>
          </p:cNvSpPr>
          <p:nvPr>
            <p:ph idx="1"/>
          </p:nvPr>
        </p:nvSpPr>
        <p:spPr/>
        <p:txBody>
          <a:bodyPr>
            <a:normAutofit fontScale="77500" lnSpcReduction="20000"/>
          </a:bodyPr>
          <a:lstStyle/>
          <a:p>
            <a:r>
              <a:rPr lang="en-US" dirty="0" smtClean="0"/>
              <a:t>Social Entrepreneur – Private Non-Profit</a:t>
            </a:r>
          </a:p>
          <a:p>
            <a:r>
              <a:rPr lang="en-US" dirty="0" smtClean="0"/>
              <a:t>Programs</a:t>
            </a:r>
          </a:p>
          <a:p>
            <a:pPr lvl="1"/>
            <a:r>
              <a:rPr lang="en-US" sz="2000" dirty="0" smtClean="0"/>
              <a:t>Nutrition: Meals on Wheels, Senior Dining Centers, Groceries to Go, Senior Farmers Market, Project Open Hand </a:t>
            </a:r>
          </a:p>
          <a:p>
            <a:pPr lvl="1"/>
            <a:r>
              <a:rPr lang="en-US" sz="2000" dirty="0" smtClean="0"/>
              <a:t>Health &amp; Wellness: Columbus Cancer Clinic, Wellness Centers </a:t>
            </a:r>
          </a:p>
          <a:p>
            <a:pPr lvl="1"/>
            <a:r>
              <a:rPr lang="en-US" sz="2000" dirty="0" smtClean="0"/>
              <a:t>In Home Services: Help at Home, Visiting Nurse Association</a:t>
            </a:r>
          </a:p>
          <a:p>
            <a:pPr lvl="1"/>
            <a:r>
              <a:rPr lang="en-US" sz="2000" dirty="0" smtClean="0"/>
              <a:t>IMPACT Safety, fee for service safety program for men, women, teens</a:t>
            </a:r>
          </a:p>
          <a:p>
            <a:pPr lvl="1"/>
            <a:r>
              <a:rPr lang="en-US" sz="2000" dirty="0" smtClean="0"/>
              <a:t>Catch the Corporate Wellness Spirit, adult immunizations &amp; travel vaccines, worksite wellness, 37 business sites</a:t>
            </a:r>
          </a:p>
          <a:p>
            <a:pPr lvl="1"/>
            <a:endParaRPr lang="en-US" sz="2000" dirty="0" smtClean="0"/>
          </a:p>
          <a:p>
            <a:r>
              <a:rPr lang="en-US" dirty="0" smtClean="0"/>
              <a:t>Foodservice entrepreneurism</a:t>
            </a:r>
          </a:p>
          <a:p>
            <a:pPr lvl="1"/>
            <a:r>
              <a:rPr lang="en-US" sz="2000" dirty="0" smtClean="0"/>
              <a:t>Carrie’s Café – restaurant &amp; wellness center, open to the public as well as Title III nutrition participants</a:t>
            </a:r>
          </a:p>
          <a:p>
            <a:pPr lvl="1"/>
            <a:r>
              <a:rPr lang="en-US" sz="2000" dirty="0" smtClean="0"/>
              <a:t>Meals for Kids Program- afterschool care program meals for children</a:t>
            </a:r>
          </a:p>
          <a:p>
            <a:pPr lvl="1"/>
            <a:r>
              <a:rPr lang="en-US" sz="2000" dirty="0" smtClean="0"/>
              <a:t>LA Catering-for profit catering company</a:t>
            </a:r>
          </a:p>
          <a:p>
            <a:pPr lvl="2"/>
            <a:r>
              <a:rPr lang="en-US" sz="2000" dirty="0" smtClean="0"/>
              <a:t>Wedding menu, bar menu, lunch &amp; learn menu, seasonal specials, preferred caterer for 15 venues</a:t>
            </a:r>
            <a:endParaRPr lang="en-US" sz="2000" dirty="0"/>
          </a:p>
        </p:txBody>
      </p:sp>
      <p:pic>
        <p:nvPicPr>
          <p:cNvPr id="14337" name="Picture 1" descr="C:\Documents and Settings\Jean.Lloyd\My Documents\My Pictures\carries_cafe_small.jpg"/>
          <p:cNvPicPr>
            <a:picLocks noChangeAspect="1" noChangeArrowheads="1"/>
          </p:cNvPicPr>
          <p:nvPr/>
        </p:nvPicPr>
        <p:blipFill>
          <a:blip r:embed="rId2"/>
          <a:srcRect/>
          <a:stretch>
            <a:fillRect/>
          </a:stretch>
        </p:blipFill>
        <p:spPr bwMode="auto">
          <a:xfrm>
            <a:off x="6468618" y="969715"/>
            <a:ext cx="2218182" cy="1478788"/>
          </a:xfrm>
          <a:prstGeom prst="rect">
            <a:avLst/>
          </a:prstGeom>
          <a:noFill/>
        </p:spPr>
      </p:pic>
      <p:sp>
        <p:nvSpPr>
          <p:cNvPr id="5" name="TextBox 4"/>
          <p:cNvSpPr txBox="1"/>
          <p:nvPr/>
        </p:nvSpPr>
        <p:spPr>
          <a:xfrm>
            <a:off x="283463" y="6156326"/>
            <a:ext cx="2241255" cy="276999"/>
          </a:xfrm>
          <a:prstGeom prst="rect">
            <a:avLst/>
          </a:prstGeom>
          <a:noFill/>
        </p:spPr>
        <p:txBody>
          <a:bodyPr wrap="none" rtlCol="0">
            <a:spAutoFit/>
          </a:bodyPr>
          <a:lstStyle/>
          <a:p>
            <a:r>
              <a:rPr lang="en-US" sz="1200" dirty="0" smtClean="0">
                <a:hlinkClick r:id="rId3"/>
              </a:rPr>
              <a:t>http://www.lifecarealliance.org/</a:t>
            </a:r>
            <a:r>
              <a:rPr lang="en-US" sz="1200" dirty="0" smtClean="0"/>
              <a:t> </a:t>
            </a:r>
            <a:endParaRPr lang="en-US" sz="1200" dirty="0"/>
          </a:p>
        </p:txBody>
      </p:sp>
    </p:spTree>
    <p:extLst>
      <p:ext uri="{BB962C8B-B14F-4D97-AF65-F5344CB8AC3E}">
        <p14:creationId xmlns:p14="http://schemas.microsoft.com/office/powerpoint/2010/main" val="24852141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Performance and Evaluation</a:t>
            </a:r>
            <a:endParaRPr lang="en-US" dirty="0"/>
          </a:p>
        </p:txBody>
      </p:sp>
      <p:sp>
        <p:nvSpPr>
          <p:cNvPr id="3" name="Content Placeholder 2"/>
          <p:cNvSpPr>
            <a:spLocks noGrp="1"/>
          </p:cNvSpPr>
          <p:nvPr>
            <p:ph idx="1"/>
          </p:nvPr>
        </p:nvSpPr>
        <p:spPr/>
        <p:txBody>
          <a:bodyPr/>
          <a:lstStyle/>
          <a:p>
            <a:r>
              <a:rPr lang="en-US" dirty="0" smtClean="0"/>
              <a:t>Performance</a:t>
            </a:r>
          </a:p>
          <a:p>
            <a:r>
              <a:rPr lang="en-US" dirty="0" smtClean="0"/>
              <a:t>Evaluation</a:t>
            </a:r>
            <a:endParaRPr lang="en-US" dirty="0"/>
          </a:p>
        </p:txBody>
      </p:sp>
    </p:spTree>
    <p:extLst>
      <p:ext uri="{BB962C8B-B14F-4D97-AF65-F5344CB8AC3E}">
        <p14:creationId xmlns:p14="http://schemas.microsoft.com/office/powerpoint/2010/main" val="2162763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Administration on Aging</a:t>
            </a:r>
            <a:endParaRPr lang="en-US" dirty="0"/>
          </a:p>
        </p:txBody>
      </p:sp>
      <p:sp>
        <p:nvSpPr>
          <p:cNvPr id="3" name="Content Placeholder 2"/>
          <p:cNvSpPr>
            <a:spLocks noGrp="1"/>
          </p:cNvSpPr>
          <p:nvPr>
            <p:ph idx="1"/>
          </p:nvPr>
        </p:nvSpPr>
        <p:spPr/>
        <p:txBody>
          <a:bodyPr>
            <a:normAutofit fontScale="55000" lnSpcReduction="20000"/>
          </a:bodyPr>
          <a:lstStyle/>
          <a:p>
            <a:r>
              <a:rPr lang="en-US" sz="3800" b="1" dirty="0" smtClean="0"/>
              <a:t>Vision</a:t>
            </a:r>
            <a:r>
              <a:rPr lang="en-US" dirty="0" smtClean="0"/>
              <a:t/>
            </a:r>
            <a:br>
              <a:rPr lang="en-US" dirty="0" smtClean="0"/>
            </a:br>
            <a:r>
              <a:rPr lang="en-US" sz="3300" dirty="0" smtClean="0"/>
              <a:t>In order to serve a growing senior population, AoA envisions ensuring the continuation of a vibrant aging services network at State, Territory, local and Tribal levels through funding of lower-cost, non-medical services and supports that provide the means by which many more seniors can maintain their independence.</a:t>
            </a:r>
            <a:endParaRPr lang="en-US" dirty="0" smtClean="0"/>
          </a:p>
          <a:p>
            <a:r>
              <a:rPr lang="en-US" sz="3800" b="1" dirty="0" smtClean="0"/>
              <a:t>Mission</a:t>
            </a:r>
            <a:r>
              <a:rPr lang="en-US" sz="3800" dirty="0" smtClean="0"/>
              <a:t> </a:t>
            </a:r>
            <a:r>
              <a:rPr lang="en-US" dirty="0" smtClean="0"/>
              <a:t/>
            </a:r>
            <a:br>
              <a:rPr lang="en-US" dirty="0" smtClean="0"/>
            </a:br>
            <a:r>
              <a:rPr lang="en-US" sz="3300" dirty="0" smtClean="0"/>
              <a:t>The mission of AoA is to develop a comprehensive, coordinated and cost-effective system of home and community-based services that helps elderly individuals maintain their health and independence in their homes and communities.</a:t>
            </a:r>
            <a:endParaRPr lang="en-US" dirty="0" smtClean="0"/>
          </a:p>
          <a:p>
            <a:r>
              <a:rPr lang="en-US" sz="3800" b="1" dirty="0" smtClean="0"/>
              <a:t>Reflects American Values</a:t>
            </a:r>
            <a:endParaRPr lang="en-US" sz="2400" b="1" dirty="0" smtClean="0"/>
          </a:p>
          <a:p>
            <a:pPr marL="628650" lvl="1" indent="-228600">
              <a:buSzPct val="100000"/>
              <a:buFont typeface="Arial" pitchFamily="34" charset="0"/>
              <a:buChar char="•"/>
            </a:pPr>
            <a:r>
              <a:rPr lang="en-US" sz="3300" dirty="0" smtClean="0">
                <a:latin typeface="Calibri" pitchFamily="34" charset="0"/>
              </a:rPr>
              <a:t>Supports independence.</a:t>
            </a:r>
          </a:p>
          <a:p>
            <a:pPr marL="628650" lvl="1" indent="-228600">
              <a:buSzPct val="100000"/>
              <a:buFont typeface="Arial" pitchFamily="34" charset="0"/>
              <a:buChar char="•"/>
            </a:pPr>
            <a:r>
              <a:rPr lang="en-US" sz="3300" dirty="0" smtClean="0">
                <a:latin typeface="Calibri" pitchFamily="34" charset="0"/>
              </a:rPr>
              <a:t>Helps people maintain their health and well-being – better able to live with dignity in their homes, which is what Americans overwhelmingly prefer.</a:t>
            </a:r>
          </a:p>
          <a:p>
            <a:pPr marL="628650" lvl="1" indent="-228600">
              <a:buSzPct val="100000"/>
              <a:buFont typeface="Arial" pitchFamily="34" charset="0"/>
              <a:buChar char="•"/>
            </a:pPr>
            <a:r>
              <a:rPr lang="en-US" sz="3300" dirty="0" smtClean="0">
                <a:latin typeface="Calibri" pitchFamily="34" charset="0"/>
              </a:rPr>
              <a:t>Helps protect the most vulnerable among us.</a:t>
            </a:r>
          </a:p>
          <a:p>
            <a:pPr marL="628650" lvl="1" indent="-228600">
              <a:buSzPct val="100000"/>
              <a:buFont typeface="Arial" pitchFamily="34" charset="0"/>
              <a:buChar char="•"/>
            </a:pPr>
            <a:r>
              <a:rPr lang="en-US" sz="3300" dirty="0" smtClean="0">
                <a:latin typeface="Calibri" pitchFamily="34" charset="0"/>
              </a:rPr>
              <a:t>Avoids more costly institutional care.</a:t>
            </a:r>
          </a:p>
          <a:p>
            <a:pPr marL="628650" lvl="1" indent="-228600">
              <a:buSzPct val="100000"/>
              <a:buFont typeface="Arial" pitchFamily="34" charset="0"/>
              <a:buChar char="•"/>
            </a:pPr>
            <a:r>
              <a:rPr lang="en-US" sz="3300" dirty="0" smtClean="0">
                <a:latin typeface="Calibri" pitchFamily="34" charset="0"/>
              </a:rPr>
              <a:t>Long history of non-partisan, local community &amp; family support.</a:t>
            </a:r>
          </a:p>
          <a:p>
            <a:endParaRPr lang="en-US" dirty="0" smtClean="0"/>
          </a:p>
          <a:p>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Performance </a:t>
            </a:r>
            <a:endParaRPr lang="en-US" dirty="0">
              <a:solidFill>
                <a:schemeClr val="tx1"/>
              </a:solidFill>
            </a:endParaRPr>
          </a:p>
        </p:txBody>
      </p:sp>
      <p:sp>
        <p:nvSpPr>
          <p:cNvPr id="3" name="Content Placeholder 2"/>
          <p:cNvSpPr>
            <a:spLocks noGrp="1"/>
          </p:cNvSpPr>
          <p:nvPr>
            <p:ph idx="1"/>
          </p:nvPr>
        </p:nvSpPr>
        <p:spPr/>
        <p:txBody>
          <a:bodyPr>
            <a:normAutofit fontScale="77500" lnSpcReduction="20000"/>
          </a:bodyPr>
          <a:lstStyle/>
          <a:p>
            <a:r>
              <a:rPr lang="en-US" dirty="0" smtClean="0">
                <a:solidFill>
                  <a:schemeClr val="accent1"/>
                </a:solidFill>
              </a:rPr>
              <a:t>Definition</a:t>
            </a:r>
          </a:p>
          <a:p>
            <a:pPr lvl="1"/>
            <a:r>
              <a:rPr lang="en-US" dirty="0" smtClean="0"/>
              <a:t>Form of Program Assessment</a:t>
            </a:r>
          </a:p>
          <a:p>
            <a:pPr lvl="1"/>
            <a:r>
              <a:rPr lang="en-US" dirty="0" smtClean="0"/>
              <a:t>Ongoing monitoring &amp; reporting of accomplishments</a:t>
            </a:r>
          </a:p>
          <a:p>
            <a:pPr lvl="1"/>
            <a:r>
              <a:rPr lang="en-US" dirty="0" smtClean="0"/>
              <a:t>Progress toward an established goal</a:t>
            </a:r>
          </a:p>
          <a:p>
            <a:pPr lvl="1"/>
            <a:r>
              <a:rPr lang="en-US" dirty="0" smtClean="0"/>
              <a:t>May be conducted by experts internal to the program</a:t>
            </a:r>
          </a:p>
          <a:p>
            <a:r>
              <a:rPr lang="en-US" dirty="0" smtClean="0">
                <a:solidFill>
                  <a:schemeClr val="accent1"/>
                </a:solidFill>
              </a:rPr>
              <a:t>Measures may address</a:t>
            </a:r>
          </a:p>
          <a:p>
            <a:pPr lvl="1"/>
            <a:r>
              <a:rPr lang="en-US" dirty="0" smtClean="0"/>
              <a:t>Type/level of program activity</a:t>
            </a:r>
          </a:p>
          <a:p>
            <a:pPr lvl="1"/>
            <a:r>
              <a:rPr lang="en-US" dirty="0" smtClean="0"/>
              <a:t>Direct products/services delivered (outputs)</a:t>
            </a:r>
          </a:p>
          <a:p>
            <a:pPr lvl="1"/>
            <a:r>
              <a:rPr lang="en-US" dirty="0" smtClean="0"/>
              <a:t>Results of products/services (outcomes)</a:t>
            </a:r>
          </a:p>
          <a:p>
            <a:r>
              <a:rPr lang="en-US" dirty="0" smtClean="0">
                <a:solidFill>
                  <a:schemeClr val="accent1"/>
                </a:solidFill>
              </a:rPr>
              <a:t>Definition of “program”</a:t>
            </a:r>
          </a:p>
          <a:p>
            <a:pPr lvl="1"/>
            <a:r>
              <a:rPr lang="en-US" dirty="0" smtClean="0"/>
              <a:t>Any activity, project, function, policy with an identifiable purpose or set of objectives</a:t>
            </a:r>
          </a:p>
          <a:p>
            <a:pPr lvl="1"/>
            <a:endParaRPr lang="en-US" dirty="0" smtClean="0"/>
          </a:p>
        </p:txBody>
      </p:sp>
      <p:sp>
        <p:nvSpPr>
          <p:cNvPr id="4" name="TextBox 3"/>
          <p:cNvSpPr txBox="1"/>
          <p:nvPr/>
        </p:nvSpPr>
        <p:spPr>
          <a:xfrm>
            <a:off x="609600" y="6172200"/>
            <a:ext cx="4561698" cy="461665"/>
          </a:xfrm>
          <a:prstGeom prst="rect">
            <a:avLst/>
          </a:prstGeom>
          <a:noFill/>
        </p:spPr>
        <p:txBody>
          <a:bodyPr wrap="none" rtlCol="0">
            <a:spAutoFit/>
          </a:bodyPr>
          <a:lstStyle/>
          <a:p>
            <a:r>
              <a:rPr lang="en-US" sz="1200" dirty="0" smtClean="0"/>
              <a:t>Performance Measurement &amp; Evaluation: Definitions &amp; Relationships. </a:t>
            </a:r>
            <a:r>
              <a:rPr lang="en-US" sz="1200" dirty="0" smtClean="0"/>
              <a:t/>
            </a:r>
            <a:br>
              <a:rPr lang="en-US" sz="1200" dirty="0" smtClean="0"/>
            </a:br>
            <a:r>
              <a:rPr lang="en-US" sz="1200" dirty="0" smtClean="0"/>
              <a:t>GAO-05-739SP.May</a:t>
            </a:r>
            <a:r>
              <a:rPr lang="en-US" sz="1200" dirty="0" smtClean="0"/>
              <a:t>, </a:t>
            </a:r>
            <a:r>
              <a:rPr lang="en-US" sz="1200" dirty="0" smtClean="0"/>
              <a:t>2005  </a:t>
            </a:r>
            <a:r>
              <a:rPr lang="en-US" sz="1200" dirty="0" smtClean="0">
                <a:hlinkClick r:id="rId2"/>
              </a:rPr>
              <a:t>http</a:t>
            </a:r>
            <a:r>
              <a:rPr lang="en-US" sz="1200" dirty="0" smtClean="0">
                <a:hlinkClick r:id="rId2"/>
              </a:rPr>
              <a:t>://www.gao.gov/</a:t>
            </a:r>
            <a:r>
              <a:rPr lang="en-US" sz="1200" dirty="0" smtClean="0"/>
              <a:t> </a:t>
            </a:r>
            <a:endParaRPr lang="en-US" sz="1200" dirty="0"/>
          </a:p>
        </p:txBody>
      </p:sp>
    </p:spTree>
    <p:extLst>
      <p:ext uri="{BB962C8B-B14F-4D97-AF65-F5344CB8AC3E}">
        <p14:creationId xmlns:p14="http://schemas.microsoft.com/office/powerpoint/2010/main" val="492834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a:t>
            </a:r>
            <a:endParaRPr lang="en-US" dirty="0">
              <a:solidFill>
                <a:schemeClr val="accent1"/>
              </a:solidFill>
            </a:endParaRPr>
          </a:p>
        </p:txBody>
      </p:sp>
      <p:sp>
        <p:nvSpPr>
          <p:cNvPr id="3" name="Content Placeholder 2"/>
          <p:cNvSpPr>
            <a:spLocks noGrp="1"/>
          </p:cNvSpPr>
          <p:nvPr>
            <p:ph idx="1"/>
          </p:nvPr>
        </p:nvSpPr>
        <p:spPr/>
        <p:txBody>
          <a:bodyPr>
            <a:normAutofit fontScale="77500" lnSpcReduction="20000"/>
          </a:bodyPr>
          <a:lstStyle/>
          <a:p>
            <a:r>
              <a:rPr lang="en-US" dirty="0" smtClean="0">
                <a:solidFill>
                  <a:schemeClr val="accent1"/>
                </a:solidFill>
              </a:rPr>
              <a:t>Definition</a:t>
            </a:r>
          </a:p>
          <a:p>
            <a:pPr lvl="1"/>
            <a:r>
              <a:rPr lang="en-US" dirty="0" smtClean="0"/>
              <a:t>Form of Program Assessment</a:t>
            </a:r>
          </a:p>
          <a:p>
            <a:pPr lvl="1"/>
            <a:r>
              <a:rPr lang="en-US" dirty="0" smtClean="0"/>
              <a:t>Individual systematic studies conducted periodically to assess how well a program is working</a:t>
            </a:r>
          </a:p>
          <a:p>
            <a:pPr lvl="1"/>
            <a:r>
              <a:rPr lang="en-US" dirty="0" smtClean="0"/>
              <a:t>Typically conducted by experts external to the program</a:t>
            </a:r>
          </a:p>
          <a:p>
            <a:r>
              <a:rPr lang="en-US" dirty="0" smtClean="0">
                <a:solidFill>
                  <a:schemeClr val="accent1"/>
                </a:solidFill>
              </a:rPr>
              <a:t>Examines achievement of program objectives in context of other aspects of program performance</a:t>
            </a:r>
          </a:p>
          <a:p>
            <a:r>
              <a:rPr lang="en-US" dirty="0" smtClean="0">
                <a:solidFill>
                  <a:schemeClr val="accent1"/>
                </a:solidFill>
              </a:rPr>
              <a:t>Purpose: learn benefits/how to improve program</a:t>
            </a:r>
          </a:p>
          <a:p>
            <a:r>
              <a:rPr lang="en-US" dirty="0" smtClean="0">
                <a:solidFill>
                  <a:schemeClr val="accent1"/>
                </a:solidFill>
              </a:rPr>
              <a:t>4 types</a:t>
            </a:r>
          </a:p>
          <a:p>
            <a:pPr lvl="1"/>
            <a:r>
              <a:rPr lang="en-US" dirty="0" smtClean="0"/>
              <a:t>Process (Implementation) Evaluation</a:t>
            </a:r>
          </a:p>
          <a:p>
            <a:pPr lvl="1"/>
            <a:r>
              <a:rPr lang="en-US" dirty="0" smtClean="0"/>
              <a:t>Outcome Evaluation</a:t>
            </a:r>
          </a:p>
          <a:p>
            <a:pPr lvl="1"/>
            <a:r>
              <a:rPr lang="en-US" dirty="0" smtClean="0"/>
              <a:t>Impact Evaluation</a:t>
            </a:r>
          </a:p>
          <a:p>
            <a:pPr lvl="1"/>
            <a:r>
              <a:rPr lang="en-US" dirty="0" smtClean="0"/>
              <a:t>Cost-Benefit or Cost-Effectiveness Analysis</a:t>
            </a:r>
          </a:p>
        </p:txBody>
      </p:sp>
      <p:sp>
        <p:nvSpPr>
          <p:cNvPr id="6" name="TextBox 5"/>
          <p:cNvSpPr txBox="1"/>
          <p:nvPr/>
        </p:nvSpPr>
        <p:spPr>
          <a:xfrm>
            <a:off x="609600" y="6172200"/>
            <a:ext cx="4561698" cy="461665"/>
          </a:xfrm>
          <a:prstGeom prst="rect">
            <a:avLst/>
          </a:prstGeom>
          <a:noFill/>
        </p:spPr>
        <p:txBody>
          <a:bodyPr wrap="none" rtlCol="0">
            <a:spAutoFit/>
          </a:bodyPr>
          <a:lstStyle/>
          <a:p>
            <a:r>
              <a:rPr lang="en-US" sz="1200" dirty="0" smtClean="0"/>
              <a:t>Performance Measurement &amp; Evaluation: Definitions &amp; Relationships. </a:t>
            </a:r>
            <a:r>
              <a:rPr lang="en-US" sz="1200" dirty="0" smtClean="0"/>
              <a:t/>
            </a:r>
            <a:br>
              <a:rPr lang="en-US" sz="1200" dirty="0" smtClean="0"/>
            </a:br>
            <a:r>
              <a:rPr lang="en-US" sz="1200" dirty="0" smtClean="0"/>
              <a:t>GAO-05-739SP.May</a:t>
            </a:r>
            <a:r>
              <a:rPr lang="en-US" sz="1200" dirty="0" smtClean="0"/>
              <a:t>, </a:t>
            </a:r>
            <a:r>
              <a:rPr lang="en-US" sz="1200" dirty="0" smtClean="0"/>
              <a:t>2005  </a:t>
            </a:r>
            <a:r>
              <a:rPr lang="en-US" sz="1200" dirty="0" smtClean="0">
                <a:hlinkClick r:id="rId2"/>
              </a:rPr>
              <a:t>http</a:t>
            </a:r>
            <a:r>
              <a:rPr lang="en-US" sz="1200" dirty="0" smtClean="0">
                <a:hlinkClick r:id="rId2"/>
              </a:rPr>
              <a:t>://www.gao.gov/</a:t>
            </a:r>
            <a:r>
              <a:rPr lang="en-US" sz="1200" dirty="0" smtClean="0"/>
              <a:t> </a:t>
            </a:r>
            <a:endParaRPr lang="en-US" sz="1200" dirty="0"/>
          </a:p>
        </p:txBody>
      </p:sp>
    </p:spTree>
    <p:extLst>
      <p:ext uri="{BB962C8B-B14F-4D97-AF65-F5344CB8AC3E}">
        <p14:creationId xmlns:p14="http://schemas.microsoft.com/office/powerpoint/2010/main" val="10846756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4518"/>
            <a:ext cx="8229600" cy="609576"/>
          </a:xfrm>
        </p:spPr>
        <p:txBody>
          <a:bodyPr>
            <a:normAutofit fontScale="90000"/>
          </a:bodyPr>
          <a:lstStyle/>
          <a:p>
            <a:r>
              <a:rPr lang="en-US" dirty="0" smtClean="0"/>
              <a:t>Performance and Evaluation</a:t>
            </a:r>
            <a:br>
              <a:rPr lang="en-US" dirty="0" smtClean="0"/>
            </a:br>
            <a:r>
              <a:rPr lang="en-US" sz="2700" b="1" dirty="0">
                <a:solidFill>
                  <a:schemeClr val="accent1"/>
                </a:solidFill>
              </a:rPr>
              <a:t>Different  Focus &amp; Different Use</a:t>
            </a:r>
            <a:r>
              <a:rPr lang="en-US" sz="2800" b="1" dirty="0">
                <a:solidFill>
                  <a:schemeClr val="accent1"/>
                </a:solidFill>
              </a:rPr>
              <a:t/>
            </a:r>
            <a:br>
              <a:rPr lang="en-US" sz="2800" b="1" dirty="0">
                <a:solidFill>
                  <a:schemeClr val="accent1"/>
                </a:solidFill>
              </a:rPr>
            </a:br>
            <a:endParaRPr lang="en-US" sz="3200" dirty="0">
              <a:solidFill>
                <a:schemeClr val="accent1"/>
              </a:solidFill>
            </a:endParaRPr>
          </a:p>
        </p:txBody>
      </p:sp>
      <p:sp>
        <p:nvSpPr>
          <p:cNvPr id="3" name="Content Placeholder 2"/>
          <p:cNvSpPr>
            <a:spLocks noGrp="1"/>
          </p:cNvSpPr>
          <p:nvPr>
            <p:ph idx="1"/>
          </p:nvPr>
        </p:nvSpPr>
        <p:spPr>
          <a:xfrm>
            <a:off x="457200" y="2122640"/>
            <a:ext cx="8229600" cy="4142069"/>
          </a:xfrm>
        </p:spPr>
        <p:txBody>
          <a:bodyPr>
            <a:normAutofit fontScale="70000" lnSpcReduction="20000"/>
          </a:bodyPr>
          <a:lstStyle/>
          <a:p>
            <a:pPr lvl="1"/>
            <a:r>
              <a:rPr lang="en-US" dirty="0" smtClean="0">
                <a:solidFill>
                  <a:schemeClr val="accent1"/>
                </a:solidFill>
              </a:rPr>
              <a:t>Performance </a:t>
            </a:r>
            <a:r>
              <a:rPr lang="en-US" dirty="0" smtClean="0">
                <a:solidFill>
                  <a:schemeClr val="accent1"/>
                </a:solidFill>
              </a:rPr>
              <a:t>Measurement</a:t>
            </a:r>
          </a:p>
          <a:p>
            <a:pPr lvl="2"/>
            <a:r>
              <a:rPr lang="en-US" dirty="0" smtClean="0"/>
              <a:t>Has the program achieved its objectives as expressed by measurable standards</a:t>
            </a:r>
          </a:p>
          <a:p>
            <a:pPr lvl="2"/>
            <a:r>
              <a:rPr lang="en-US" dirty="0" smtClean="0"/>
              <a:t>Answers the questions: </a:t>
            </a:r>
            <a:r>
              <a:rPr lang="en-US" dirty="0" smtClean="0">
                <a:solidFill>
                  <a:srgbClr val="FF0000"/>
                </a:solidFill>
              </a:rPr>
              <a:t>what, </a:t>
            </a:r>
            <a:r>
              <a:rPr lang="en-US" dirty="0" smtClean="0">
                <a:solidFill>
                  <a:srgbClr val="FF0000"/>
                </a:solidFill>
              </a:rPr>
              <a:t>how</a:t>
            </a:r>
          </a:p>
          <a:p>
            <a:pPr marL="914400" lvl="2" indent="0">
              <a:buNone/>
            </a:pPr>
            <a:endParaRPr lang="en-US" dirty="0" smtClean="0">
              <a:solidFill>
                <a:srgbClr val="FF0000"/>
              </a:solidFill>
            </a:endParaRPr>
          </a:p>
          <a:p>
            <a:pPr lvl="1"/>
            <a:r>
              <a:rPr lang="en-US" dirty="0" smtClean="0">
                <a:solidFill>
                  <a:schemeClr val="accent1"/>
                </a:solidFill>
              </a:rPr>
              <a:t>Program Evaluation</a:t>
            </a:r>
          </a:p>
          <a:p>
            <a:pPr lvl="2"/>
            <a:r>
              <a:rPr lang="en-US" dirty="0" smtClean="0"/>
              <a:t>Broader range of information &amp; context</a:t>
            </a:r>
          </a:p>
          <a:p>
            <a:pPr lvl="2"/>
            <a:r>
              <a:rPr lang="en-US" dirty="0" smtClean="0"/>
              <a:t>Examines aspects of program operations or factors in program environment that contribute/impede success</a:t>
            </a:r>
          </a:p>
          <a:p>
            <a:pPr lvl="2"/>
            <a:r>
              <a:rPr lang="en-US" dirty="0" smtClean="0"/>
              <a:t>Estimates what might occur without the program</a:t>
            </a:r>
          </a:p>
          <a:p>
            <a:pPr lvl="2"/>
            <a:r>
              <a:rPr lang="en-US" dirty="0" smtClean="0"/>
              <a:t>Compares effectiveness of alternative programs with the same objective</a:t>
            </a:r>
          </a:p>
          <a:p>
            <a:pPr lvl="2"/>
            <a:r>
              <a:rPr lang="en-US" dirty="0" smtClean="0"/>
              <a:t>Provides an </a:t>
            </a:r>
            <a:r>
              <a:rPr lang="en-US" dirty="0" smtClean="0">
                <a:solidFill>
                  <a:schemeClr val="accent1"/>
                </a:solidFill>
              </a:rPr>
              <a:t>in-depth examination of the program performance &amp; context to improve results</a:t>
            </a:r>
          </a:p>
          <a:p>
            <a:pPr lvl="2"/>
            <a:r>
              <a:rPr lang="en-US" dirty="0" smtClean="0"/>
              <a:t>Answers the question </a:t>
            </a:r>
            <a:r>
              <a:rPr lang="en-US" dirty="0" smtClean="0">
                <a:solidFill>
                  <a:srgbClr val="FF0000"/>
                </a:solidFill>
              </a:rPr>
              <a:t>why</a:t>
            </a:r>
          </a:p>
          <a:p>
            <a:pPr lvl="1">
              <a:buNone/>
            </a:pPr>
            <a:r>
              <a:rPr lang="en-US" dirty="0" smtClean="0">
                <a:solidFill>
                  <a:schemeClr val="accent2"/>
                </a:solidFill>
              </a:rPr>
              <a:t>			</a:t>
            </a:r>
            <a:endParaRPr lang="en-US" dirty="0" smtClean="0"/>
          </a:p>
          <a:p>
            <a:endParaRPr lang="en-US" dirty="0" smtClean="0"/>
          </a:p>
        </p:txBody>
      </p:sp>
      <p:sp>
        <p:nvSpPr>
          <p:cNvPr id="5" name="TextBox 4"/>
          <p:cNvSpPr txBox="1"/>
          <p:nvPr/>
        </p:nvSpPr>
        <p:spPr>
          <a:xfrm>
            <a:off x="609600" y="6172200"/>
            <a:ext cx="6153544" cy="646331"/>
          </a:xfrm>
          <a:prstGeom prst="rect">
            <a:avLst/>
          </a:prstGeom>
          <a:noFill/>
        </p:spPr>
        <p:txBody>
          <a:bodyPr wrap="none" rtlCol="0">
            <a:spAutoFit/>
          </a:bodyPr>
          <a:lstStyle/>
          <a:p>
            <a:r>
              <a:rPr lang="en-US" sz="1200" dirty="0" smtClean="0"/>
              <a:t>Performance Measurement &amp; Evaluation: Definitions &amp; Relationships. GAO-05-739SP.May, 2005</a:t>
            </a:r>
          </a:p>
          <a:p>
            <a:r>
              <a:rPr lang="en-US" sz="1200" dirty="0" smtClean="0">
                <a:hlinkClick r:id="rId2"/>
              </a:rPr>
              <a:t>http://www.gao.gov/</a:t>
            </a:r>
            <a:r>
              <a:rPr lang="en-US" sz="1200" dirty="0" smtClean="0"/>
              <a:t> </a:t>
            </a:r>
          </a:p>
          <a:p>
            <a:endParaRPr lang="en-US" sz="1200" dirty="0"/>
          </a:p>
        </p:txBody>
      </p:sp>
    </p:spTree>
    <p:extLst>
      <p:ext uri="{BB962C8B-B14F-4D97-AF65-F5344CB8AC3E}">
        <p14:creationId xmlns:p14="http://schemas.microsoft.com/office/powerpoint/2010/main" val="19329330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Performance</a:t>
            </a:r>
            <a:endParaRPr lang="en-US" dirty="0"/>
          </a:p>
        </p:txBody>
      </p:sp>
      <p:sp>
        <p:nvSpPr>
          <p:cNvPr id="3" name="Content Placeholder 2"/>
          <p:cNvSpPr>
            <a:spLocks noGrp="1"/>
          </p:cNvSpPr>
          <p:nvPr>
            <p:ph idx="1"/>
          </p:nvPr>
        </p:nvSpPr>
        <p:spPr/>
        <p:txBody>
          <a:bodyPr/>
          <a:lstStyle/>
          <a:p>
            <a:r>
              <a:rPr lang="en-US" dirty="0" smtClean="0"/>
              <a:t>Outputs</a:t>
            </a:r>
          </a:p>
          <a:p>
            <a:r>
              <a:rPr lang="en-US" dirty="0" smtClean="0"/>
              <a:t>Standards</a:t>
            </a:r>
          </a:p>
          <a:p>
            <a:r>
              <a:rPr lang="en-US" dirty="0" smtClean="0"/>
              <a:t>Quality</a:t>
            </a:r>
          </a:p>
          <a:p>
            <a:r>
              <a:rPr lang="en-US" dirty="0" smtClean="0"/>
              <a:t>Monitoring</a:t>
            </a:r>
          </a:p>
          <a:p>
            <a:r>
              <a:rPr lang="en-US" dirty="0" smtClean="0"/>
              <a:t>Outcomes</a:t>
            </a:r>
          </a:p>
          <a:p>
            <a:endParaRPr lang="en-US" dirty="0"/>
          </a:p>
        </p:txBody>
      </p:sp>
    </p:spTree>
    <p:extLst>
      <p:ext uri="{BB962C8B-B14F-4D97-AF65-F5344CB8AC3E}">
        <p14:creationId xmlns:p14="http://schemas.microsoft.com/office/powerpoint/2010/main" val="1618172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52400" y="1295400"/>
            <a:ext cx="5105400" cy="5105400"/>
            <a:chOff x="2471703" y="440364"/>
            <a:chExt cx="6032356" cy="6356478"/>
          </a:xfrm>
        </p:grpSpPr>
        <p:sp>
          <p:nvSpPr>
            <p:cNvPr id="3" name="Freeform 2"/>
            <p:cNvSpPr/>
            <p:nvPr/>
          </p:nvSpPr>
          <p:spPr>
            <a:xfrm>
              <a:off x="4705701" y="3258877"/>
              <a:ext cx="3141851" cy="3142662"/>
            </a:xfrm>
            <a:custGeom>
              <a:avLst/>
              <a:gdLst>
                <a:gd name="connsiteX0" fmla="*/ 2231095 w 3143250"/>
                <a:gd name="connsiteY0" fmla="*/ 501156 h 3143250"/>
                <a:gd name="connsiteX1" fmla="*/ 2475590 w 3143250"/>
                <a:gd name="connsiteY1" fmla="*/ 295991 h 3143250"/>
                <a:gd name="connsiteX2" fmla="*/ 2670913 w 3143250"/>
                <a:gd name="connsiteY2" fmla="*/ 459887 h 3143250"/>
                <a:gd name="connsiteX3" fmla="*/ 2511319 w 3143250"/>
                <a:gd name="connsiteY3" fmla="*/ 736294 h 3143250"/>
                <a:gd name="connsiteX4" fmla="*/ 2764892 w 3143250"/>
                <a:gd name="connsiteY4" fmla="*/ 1175498 h 3143250"/>
                <a:gd name="connsiteX5" fmla="*/ 3084065 w 3143250"/>
                <a:gd name="connsiteY5" fmla="*/ 1175490 h 3143250"/>
                <a:gd name="connsiteX6" fmla="*/ 3128340 w 3143250"/>
                <a:gd name="connsiteY6" fmla="*/ 1426593 h 3143250"/>
                <a:gd name="connsiteX7" fmla="*/ 2828413 w 3143250"/>
                <a:gd name="connsiteY7" fmla="*/ 1535748 h 3143250"/>
                <a:gd name="connsiteX8" fmla="*/ 2740347 w 3143250"/>
                <a:gd name="connsiteY8" fmla="*/ 2035189 h 3143250"/>
                <a:gd name="connsiteX9" fmla="*/ 2984853 w 3143250"/>
                <a:gd name="connsiteY9" fmla="*/ 2240342 h 3143250"/>
                <a:gd name="connsiteX10" fmla="*/ 2857365 w 3143250"/>
                <a:gd name="connsiteY10" fmla="*/ 2461158 h 3143250"/>
                <a:gd name="connsiteX11" fmla="*/ 2557444 w 3143250"/>
                <a:gd name="connsiteY11" fmla="*/ 2351987 h 3143250"/>
                <a:gd name="connsiteX12" fmla="*/ 2168945 w 3143250"/>
                <a:gd name="connsiteY12" fmla="*/ 2677976 h 3143250"/>
                <a:gd name="connsiteX13" fmla="*/ 2224377 w 3143250"/>
                <a:gd name="connsiteY13" fmla="*/ 2992298 h 3143250"/>
                <a:gd name="connsiteX14" fmla="*/ 1984777 w 3143250"/>
                <a:gd name="connsiteY14" fmla="*/ 3079505 h 3143250"/>
                <a:gd name="connsiteX15" fmla="*/ 1825198 w 3143250"/>
                <a:gd name="connsiteY15" fmla="*/ 2803089 h 3143250"/>
                <a:gd name="connsiteX16" fmla="*/ 1318050 w 3143250"/>
                <a:gd name="connsiteY16" fmla="*/ 2803089 h 3143250"/>
                <a:gd name="connsiteX17" fmla="*/ 1158473 w 3143250"/>
                <a:gd name="connsiteY17" fmla="*/ 3079505 h 3143250"/>
                <a:gd name="connsiteX18" fmla="*/ 918873 w 3143250"/>
                <a:gd name="connsiteY18" fmla="*/ 2992298 h 3143250"/>
                <a:gd name="connsiteX19" fmla="*/ 974305 w 3143250"/>
                <a:gd name="connsiteY19" fmla="*/ 2677976 h 3143250"/>
                <a:gd name="connsiteX20" fmla="*/ 585806 w 3143250"/>
                <a:gd name="connsiteY20" fmla="*/ 2351987 h 3143250"/>
                <a:gd name="connsiteX21" fmla="*/ 285885 w 3143250"/>
                <a:gd name="connsiteY21" fmla="*/ 2461158 h 3143250"/>
                <a:gd name="connsiteX22" fmla="*/ 158397 w 3143250"/>
                <a:gd name="connsiteY22" fmla="*/ 2240342 h 3143250"/>
                <a:gd name="connsiteX23" fmla="*/ 402903 w 3143250"/>
                <a:gd name="connsiteY23" fmla="*/ 2035188 h 3143250"/>
                <a:gd name="connsiteX24" fmla="*/ 314838 w 3143250"/>
                <a:gd name="connsiteY24" fmla="*/ 1535747 h 3143250"/>
                <a:gd name="connsiteX25" fmla="*/ 14910 w 3143250"/>
                <a:gd name="connsiteY25" fmla="*/ 1426593 h 3143250"/>
                <a:gd name="connsiteX26" fmla="*/ 59185 w 3143250"/>
                <a:gd name="connsiteY26" fmla="*/ 1175490 h 3143250"/>
                <a:gd name="connsiteX27" fmla="*/ 378358 w 3143250"/>
                <a:gd name="connsiteY27" fmla="*/ 1175498 h 3143250"/>
                <a:gd name="connsiteX28" fmla="*/ 631933 w 3143250"/>
                <a:gd name="connsiteY28" fmla="*/ 736295 h 3143250"/>
                <a:gd name="connsiteX29" fmla="*/ 472337 w 3143250"/>
                <a:gd name="connsiteY29" fmla="*/ 459887 h 3143250"/>
                <a:gd name="connsiteX30" fmla="*/ 667660 w 3143250"/>
                <a:gd name="connsiteY30" fmla="*/ 295991 h 3143250"/>
                <a:gd name="connsiteX31" fmla="*/ 912155 w 3143250"/>
                <a:gd name="connsiteY31" fmla="*/ 501156 h 3143250"/>
                <a:gd name="connsiteX32" fmla="*/ 1388719 w 3143250"/>
                <a:gd name="connsiteY32" fmla="*/ 327702 h 3143250"/>
                <a:gd name="connsiteX33" fmla="*/ 1444135 w 3143250"/>
                <a:gd name="connsiteY33" fmla="*/ 13375 h 3143250"/>
                <a:gd name="connsiteX34" fmla="*/ 1699115 w 3143250"/>
                <a:gd name="connsiteY34" fmla="*/ 13375 h 3143250"/>
                <a:gd name="connsiteX35" fmla="*/ 1754530 w 3143250"/>
                <a:gd name="connsiteY35" fmla="*/ 327700 h 3143250"/>
                <a:gd name="connsiteX36" fmla="*/ 2231093 w 3143250"/>
                <a:gd name="connsiteY36" fmla="*/ 501155 h 3143250"/>
                <a:gd name="connsiteX37" fmla="*/ 2231095 w 3143250"/>
                <a:gd name="connsiteY37" fmla="*/ 501156 h 314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43250" h="3143250">
                  <a:moveTo>
                    <a:pt x="2231095" y="501156"/>
                  </a:moveTo>
                  <a:lnTo>
                    <a:pt x="2475590" y="295991"/>
                  </a:lnTo>
                  <a:lnTo>
                    <a:pt x="2670913" y="459887"/>
                  </a:lnTo>
                  <a:lnTo>
                    <a:pt x="2511319" y="736294"/>
                  </a:lnTo>
                  <a:cubicBezTo>
                    <a:pt x="2624799" y="863952"/>
                    <a:pt x="2711078" y="1013392"/>
                    <a:pt x="2764892" y="1175498"/>
                  </a:cubicBezTo>
                  <a:lnTo>
                    <a:pt x="3084065" y="1175490"/>
                  </a:lnTo>
                  <a:lnTo>
                    <a:pt x="3128340" y="1426593"/>
                  </a:lnTo>
                  <a:lnTo>
                    <a:pt x="2828413" y="1535748"/>
                  </a:lnTo>
                  <a:cubicBezTo>
                    <a:pt x="2833287" y="1706482"/>
                    <a:pt x="2803322" y="1876419"/>
                    <a:pt x="2740347" y="2035189"/>
                  </a:cubicBezTo>
                  <a:lnTo>
                    <a:pt x="2984853" y="2240342"/>
                  </a:lnTo>
                  <a:lnTo>
                    <a:pt x="2857365" y="2461158"/>
                  </a:lnTo>
                  <a:lnTo>
                    <a:pt x="2557444" y="2351987"/>
                  </a:lnTo>
                  <a:cubicBezTo>
                    <a:pt x="2451432" y="2485911"/>
                    <a:pt x="2319243" y="2596830"/>
                    <a:pt x="2168945" y="2677976"/>
                  </a:cubicBezTo>
                  <a:lnTo>
                    <a:pt x="2224377" y="2992298"/>
                  </a:lnTo>
                  <a:lnTo>
                    <a:pt x="1984777" y="3079505"/>
                  </a:lnTo>
                  <a:lnTo>
                    <a:pt x="1825198" y="2803089"/>
                  </a:lnTo>
                  <a:cubicBezTo>
                    <a:pt x="1657903" y="2837537"/>
                    <a:pt x="1485344" y="2837537"/>
                    <a:pt x="1318050" y="2803089"/>
                  </a:cubicBezTo>
                  <a:lnTo>
                    <a:pt x="1158473" y="3079505"/>
                  </a:lnTo>
                  <a:lnTo>
                    <a:pt x="918873" y="2992298"/>
                  </a:lnTo>
                  <a:lnTo>
                    <a:pt x="974305" y="2677976"/>
                  </a:lnTo>
                  <a:cubicBezTo>
                    <a:pt x="824007" y="2596830"/>
                    <a:pt x="691819" y="2485910"/>
                    <a:pt x="585806" y="2351987"/>
                  </a:cubicBezTo>
                  <a:lnTo>
                    <a:pt x="285885" y="2461158"/>
                  </a:lnTo>
                  <a:lnTo>
                    <a:pt x="158397" y="2240342"/>
                  </a:lnTo>
                  <a:lnTo>
                    <a:pt x="402903" y="2035188"/>
                  </a:lnTo>
                  <a:cubicBezTo>
                    <a:pt x="339928" y="1876418"/>
                    <a:pt x="309964" y="1706481"/>
                    <a:pt x="314838" y="1535747"/>
                  </a:cubicBezTo>
                  <a:lnTo>
                    <a:pt x="14910" y="1426593"/>
                  </a:lnTo>
                  <a:lnTo>
                    <a:pt x="59185" y="1175490"/>
                  </a:lnTo>
                  <a:lnTo>
                    <a:pt x="378358" y="1175498"/>
                  </a:lnTo>
                  <a:cubicBezTo>
                    <a:pt x="432173" y="1013393"/>
                    <a:pt x="518452" y="863952"/>
                    <a:pt x="631933" y="736295"/>
                  </a:cubicBezTo>
                  <a:lnTo>
                    <a:pt x="472337" y="459887"/>
                  </a:lnTo>
                  <a:lnTo>
                    <a:pt x="667660" y="295991"/>
                  </a:lnTo>
                  <a:lnTo>
                    <a:pt x="912155" y="501156"/>
                  </a:lnTo>
                  <a:cubicBezTo>
                    <a:pt x="1057579" y="411567"/>
                    <a:pt x="1219731" y="352549"/>
                    <a:pt x="1388719" y="327702"/>
                  </a:cubicBezTo>
                  <a:lnTo>
                    <a:pt x="1444135" y="13375"/>
                  </a:lnTo>
                  <a:lnTo>
                    <a:pt x="1699115" y="13375"/>
                  </a:lnTo>
                  <a:lnTo>
                    <a:pt x="1754530" y="327700"/>
                  </a:lnTo>
                  <a:cubicBezTo>
                    <a:pt x="1923517" y="352548"/>
                    <a:pt x="2085670" y="411567"/>
                    <a:pt x="2231093" y="501155"/>
                  </a:cubicBezTo>
                  <a:cubicBezTo>
                    <a:pt x="2231094" y="501155"/>
                    <a:pt x="2231094" y="501156"/>
                    <a:pt x="2231095" y="501156"/>
                  </a:cubicBezTo>
                  <a:close/>
                </a:path>
              </a:pathLst>
            </a:custGeom>
            <a:noFill/>
            <a:ln w="381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67491" tIns="771854" rIns="667491" bIns="826823" spcCol="1270" anchor="ctr"/>
            <a:lstStyle/>
            <a:p>
              <a:pPr algn="ctr" defTabSz="1244600">
                <a:lnSpc>
                  <a:spcPct val="90000"/>
                </a:lnSpc>
                <a:spcAft>
                  <a:spcPts val="0"/>
                </a:spcAft>
                <a:defRPr/>
              </a:pPr>
              <a:r>
                <a:rPr lang="en-US" sz="2800" b="1" dirty="0">
                  <a:solidFill>
                    <a:schemeClr val="tx1"/>
                  </a:solidFill>
                </a:rPr>
                <a:t>242 million </a:t>
              </a:r>
            </a:p>
            <a:p>
              <a:pPr algn="ctr" defTabSz="1244600">
                <a:lnSpc>
                  <a:spcPct val="90000"/>
                </a:lnSpc>
                <a:spcAft>
                  <a:spcPts val="0"/>
                </a:spcAft>
                <a:defRPr/>
              </a:pPr>
              <a:r>
                <a:rPr lang="en-US" sz="2800" b="1" dirty="0">
                  <a:solidFill>
                    <a:schemeClr val="tx1"/>
                  </a:solidFill>
                </a:rPr>
                <a:t>meals </a:t>
              </a:r>
            </a:p>
            <a:p>
              <a:pPr algn="ctr" defTabSz="1244600">
                <a:lnSpc>
                  <a:spcPct val="90000"/>
                </a:lnSpc>
                <a:spcAft>
                  <a:spcPts val="0"/>
                </a:spcAft>
                <a:defRPr/>
              </a:pPr>
              <a:r>
                <a:rPr lang="en-US" sz="2800" b="1" dirty="0">
                  <a:solidFill>
                    <a:schemeClr val="tx1"/>
                  </a:solidFill>
                </a:rPr>
                <a:t>served</a:t>
              </a:r>
            </a:p>
          </p:txBody>
        </p:sp>
        <p:sp>
          <p:nvSpPr>
            <p:cNvPr id="4" name="Freeform 3"/>
            <p:cNvSpPr/>
            <p:nvPr/>
          </p:nvSpPr>
          <p:spPr>
            <a:xfrm>
              <a:off x="2723051" y="2515707"/>
              <a:ext cx="2507855" cy="2332290"/>
            </a:xfrm>
            <a:custGeom>
              <a:avLst/>
              <a:gdLst>
                <a:gd name="connsiteX0" fmla="*/ 1710494 w 2286000"/>
                <a:gd name="connsiteY0" fmla="*/ 578987 h 2286000"/>
                <a:gd name="connsiteX1" fmla="*/ 2047756 w 2286000"/>
                <a:gd name="connsiteY1" fmla="*/ 477343 h 2286000"/>
                <a:gd name="connsiteX2" fmla="*/ 2171856 w 2286000"/>
                <a:gd name="connsiteY2" fmla="*/ 692291 h 2286000"/>
                <a:gd name="connsiteX3" fmla="*/ 1915198 w 2286000"/>
                <a:gd name="connsiteY3" fmla="*/ 933546 h 2286000"/>
                <a:gd name="connsiteX4" fmla="*/ 1915198 w 2286000"/>
                <a:gd name="connsiteY4" fmla="*/ 1352456 h 2286000"/>
                <a:gd name="connsiteX5" fmla="*/ 2171856 w 2286000"/>
                <a:gd name="connsiteY5" fmla="*/ 1593709 h 2286000"/>
                <a:gd name="connsiteX6" fmla="*/ 2047756 w 2286000"/>
                <a:gd name="connsiteY6" fmla="*/ 1808657 h 2286000"/>
                <a:gd name="connsiteX7" fmla="*/ 1710494 w 2286000"/>
                <a:gd name="connsiteY7" fmla="*/ 1707013 h 2286000"/>
                <a:gd name="connsiteX8" fmla="*/ 1347705 w 2286000"/>
                <a:gd name="connsiteY8" fmla="*/ 1916469 h 2286000"/>
                <a:gd name="connsiteX9" fmla="*/ 1267101 w 2286000"/>
                <a:gd name="connsiteY9" fmla="*/ 2259370 h 2286000"/>
                <a:gd name="connsiteX10" fmla="*/ 1018899 w 2286000"/>
                <a:gd name="connsiteY10" fmla="*/ 2259370 h 2286000"/>
                <a:gd name="connsiteX11" fmla="*/ 938295 w 2286000"/>
                <a:gd name="connsiteY11" fmla="*/ 1916470 h 2286000"/>
                <a:gd name="connsiteX12" fmla="*/ 575506 w 2286000"/>
                <a:gd name="connsiteY12" fmla="*/ 1707013 h 2286000"/>
                <a:gd name="connsiteX13" fmla="*/ 238244 w 2286000"/>
                <a:gd name="connsiteY13" fmla="*/ 1808657 h 2286000"/>
                <a:gd name="connsiteX14" fmla="*/ 114144 w 2286000"/>
                <a:gd name="connsiteY14" fmla="*/ 1593709 h 2286000"/>
                <a:gd name="connsiteX15" fmla="*/ 370802 w 2286000"/>
                <a:gd name="connsiteY15" fmla="*/ 1352454 h 2286000"/>
                <a:gd name="connsiteX16" fmla="*/ 370802 w 2286000"/>
                <a:gd name="connsiteY16" fmla="*/ 933544 h 2286000"/>
                <a:gd name="connsiteX17" fmla="*/ 114144 w 2286000"/>
                <a:gd name="connsiteY17" fmla="*/ 692291 h 2286000"/>
                <a:gd name="connsiteX18" fmla="*/ 238244 w 2286000"/>
                <a:gd name="connsiteY18" fmla="*/ 477343 h 2286000"/>
                <a:gd name="connsiteX19" fmla="*/ 575506 w 2286000"/>
                <a:gd name="connsiteY19" fmla="*/ 578987 h 2286000"/>
                <a:gd name="connsiteX20" fmla="*/ 938295 w 2286000"/>
                <a:gd name="connsiteY20" fmla="*/ 369531 h 2286000"/>
                <a:gd name="connsiteX21" fmla="*/ 1018899 w 2286000"/>
                <a:gd name="connsiteY21" fmla="*/ 26630 h 2286000"/>
                <a:gd name="connsiteX22" fmla="*/ 1267101 w 2286000"/>
                <a:gd name="connsiteY22" fmla="*/ 26630 h 2286000"/>
                <a:gd name="connsiteX23" fmla="*/ 1347705 w 2286000"/>
                <a:gd name="connsiteY23" fmla="*/ 369530 h 2286000"/>
                <a:gd name="connsiteX24" fmla="*/ 1710494 w 2286000"/>
                <a:gd name="connsiteY24" fmla="*/ 578987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6000" h="2286000">
                  <a:moveTo>
                    <a:pt x="1710494" y="578987"/>
                  </a:moveTo>
                  <a:lnTo>
                    <a:pt x="2047756" y="477343"/>
                  </a:lnTo>
                  <a:lnTo>
                    <a:pt x="2171856" y="692291"/>
                  </a:lnTo>
                  <a:lnTo>
                    <a:pt x="1915198" y="933546"/>
                  </a:lnTo>
                  <a:cubicBezTo>
                    <a:pt x="1952401" y="1070705"/>
                    <a:pt x="1952401" y="1215297"/>
                    <a:pt x="1915198" y="1352456"/>
                  </a:cubicBezTo>
                  <a:lnTo>
                    <a:pt x="2171856" y="1593709"/>
                  </a:lnTo>
                  <a:lnTo>
                    <a:pt x="2047756" y="1808657"/>
                  </a:lnTo>
                  <a:lnTo>
                    <a:pt x="1710494" y="1707013"/>
                  </a:lnTo>
                  <a:cubicBezTo>
                    <a:pt x="1610312" y="1807812"/>
                    <a:pt x="1485090" y="1880109"/>
                    <a:pt x="1347705" y="1916469"/>
                  </a:cubicBezTo>
                  <a:lnTo>
                    <a:pt x="1267101" y="2259370"/>
                  </a:lnTo>
                  <a:lnTo>
                    <a:pt x="1018899" y="2259370"/>
                  </a:lnTo>
                  <a:lnTo>
                    <a:pt x="938295" y="1916470"/>
                  </a:lnTo>
                  <a:cubicBezTo>
                    <a:pt x="800909" y="1880110"/>
                    <a:pt x="675688" y="1807813"/>
                    <a:pt x="575506" y="1707013"/>
                  </a:cubicBezTo>
                  <a:lnTo>
                    <a:pt x="238244" y="1808657"/>
                  </a:lnTo>
                  <a:lnTo>
                    <a:pt x="114144" y="1593709"/>
                  </a:lnTo>
                  <a:lnTo>
                    <a:pt x="370802" y="1352454"/>
                  </a:lnTo>
                  <a:cubicBezTo>
                    <a:pt x="333598" y="1215295"/>
                    <a:pt x="333598" y="1070703"/>
                    <a:pt x="370802" y="933544"/>
                  </a:cubicBezTo>
                  <a:lnTo>
                    <a:pt x="114144" y="692291"/>
                  </a:lnTo>
                  <a:lnTo>
                    <a:pt x="238244" y="477343"/>
                  </a:lnTo>
                  <a:lnTo>
                    <a:pt x="575506" y="578987"/>
                  </a:lnTo>
                  <a:cubicBezTo>
                    <a:pt x="675688" y="478188"/>
                    <a:pt x="800910" y="405891"/>
                    <a:pt x="938295" y="369531"/>
                  </a:cubicBezTo>
                  <a:lnTo>
                    <a:pt x="1018899" y="26630"/>
                  </a:lnTo>
                  <a:lnTo>
                    <a:pt x="1267101" y="26630"/>
                  </a:lnTo>
                  <a:lnTo>
                    <a:pt x="1347705" y="369530"/>
                  </a:lnTo>
                  <a:cubicBezTo>
                    <a:pt x="1485091" y="405890"/>
                    <a:pt x="1610312" y="478187"/>
                    <a:pt x="1710494" y="578987"/>
                  </a:cubicBezTo>
                  <a:close/>
                </a:path>
              </a:pathLst>
            </a:custGeom>
            <a:noFill/>
            <a:ln w="381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00906" tIns="604387" rIns="600906" bIns="604387" spcCol="1270" anchor="ctr"/>
            <a:lstStyle/>
            <a:p>
              <a:pPr algn="ctr" defTabSz="889000">
                <a:lnSpc>
                  <a:spcPct val="90000"/>
                </a:lnSpc>
                <a:spcAft>
                  <a:spcPct val="35000"/>
                </a:spcAft>
                <a:defRPr/>
              </a:pPr>
              <a:r>
                <a:rPr lang="en-US" sz="1600" b="1" dirty="0">
                  <a:solidFill>
                    <a:schemeClr val="tx1"/>
                  </a:solidFill>
                </a:rPr>
                <a:t>50,000 </a:t>
              </a:r>
              <a:r>
                <a:rPr lang="en-US" sz="1500" b="1" dirty="0">
                  <a:solidFill>
                    <a:schemeClr val="tx1"/>
                  </a:solidFill>
                </a:rPr>
                <a:t>Counseling</a:t>
              </a:r>
              <a:r>
                <a:rPr lang="en-US" sz="1600" b="1" dirty="0">
                  <a:solidFill>
                    <a:schemeClr val="tx1"/>
                  </a:solidFill>
                </a:rPr>
                <a:t> Sessions</a:t>
              </a:r>
            </a:p>
          </p:txBody>
        </p:sp>
        <p:sp>
          <p:nvSpPr>
            <p:cNvPr id="5" name="Freeform 4"/>
            <p:cNvSpPr/>
            <p:nvPr/>
          </p:nvSpPr>
          <p:spPr>
            <a:xfrm>
              <a:off x="3904763" y="685452"/>
              <a:ext cx="2913013" cy="2891645"/>
            </a:xfrm>
            <a:custGeom>
              <a:avLst/>
              <a:gdLst>
                <a:gd name="connsiteX0" fmla="*/ 1675935 w 2239813"/>
                <a:gd name="connsiteY0" fmla="*/ 567289 h 2239813"/>
                <a:gd name="connsiteX1" fmla="*/ 2006383 w 2239813"/>
                <a:gd name="connsiteY1" fmla="*/ 467699 h 2239813"/>
                <a:gd name="connsiteX2" fmla="*/ 2127975 w 2239813"/>
                <a:gd name="connsiteY2" fmla="*/ 678304 h 2239813"/>
                <a:gd name="connsiteX3" fmla="*/ 1876502 w 2239813"/>
                <a:gd name="connsiteY3" fmla="*/ 914684 h 2239813"/>
                <a:gd name="connsiteX4" fmla="*/ 1876502 w 2239813"/>
                <a:gd name="connsiteY4" fmla="*/ 1325130 h 2239813"/>
                <a:gd name="connsiteX5" fmla="*/ 2127975 w 2239813"/>
                <a:gd name="connsiteY5" fmla="*/ 1561509 h 2239813"/>
                <a:gd name="connsiteX6" fmla="*/ 2006383 w 2239813"/>
                <a:gd name="connsiteY6" fmla="*/ 1772114 h 2239813"/>
                <a:gd name="connsiteX7" fmla="*/ 1675935 w 2239813"/>
                <a:gd name="connsiteY7" fmla="*/ 1672524 h 2239813"/>
                <a:gd name="connsiteX8" fmla="*/ 1320475 w 2239813"/>
                <a:gd name="connsiteY8" fmla="*/ 1877748 h 2239813"/>
                <a:gd name="connsiteX9" fmla="*/ 1241500 w 2239813"/>
                <a:gd name="connsiteY9" fmla="*/ 2213721 h 2239813"/>
                <a:gd name="connsiteX10" fmla="*/ 998313 w 2239813"/>
                <a:gd name="connsiteY10" fmla="*/ 2213721 h 2239813"/>
                <a:gd name="connsiteX11" fmla="*/ 919337 w 2239813"/>
                <a:gd name="connsiteY11" fmla="*/ 1877749 h 2239813"/>
                <a:gd name="connsiteX12" fmla="*/ 563878 w 2239813"/>
                <a:gd name="connsiteY12" fmla="*/ 1672524 h 2239813"/>
                <a:gd name="connsiteX13" fmla="*/ 233430 w 2239813"/>
                <a:gd name="connsiteY13" fmla="*/ 1772114 h 2239813"/>
                <a:gd name="connsiteX14" fmla="*/ 111838 w 2239813"/>
                <a:gd name="connsiteY14" fmla="*/ 1561509 h 2239813"/>
                <a:gd name="connsiteX15" fmla="*/ 363311 w 2239813"/>
                <a:gd name="connsiteY15" fmla="*/ 1325129 h 2239813"/>
                <a:gd name="connsiteX16" fmla="*/ 363311 w 2239813"/>
                <a:gd name="connsiteY16" fmla="*/ 914683 h 2239813"/>
                <a:gd name="connsiteX17" fmla="*/ 111838 w 2239813"/>
                <a:gd name="connsiteY17" fmla="*/ 678304 h 2239813"/>
                <a:gd name="connsiteX18" fmla="*/ 233430 w 2239813"/>
                <a:gd name="connsiteY18" fmla="*/ 467699 h 2239813"/>
                <a:gd name="connsiteX19" fmla="*/ 563878 w 2239813"/>
                <a:gd name="connsiteY19" fmla="*/ 567289 h 2239813"/>
                <a:gd name="connsiteX20" fmla="*/ 919338 w 2239813"/>
                <a:gd name="connsiteY20" fmla="*/ 362065 h 2239813"/>
                <a:gd name="connsiteX21" fmla="*/ 998313 w 2239813"/>
                <a:gd name="connsiteY21" fmla="*/ 26092 h 2239813"/>
                <a:gd name="connsiteX22" fmla="*/ 1241500 w 2239813"/>
                <a:gd name="connsiteY22" fmla="*/ 26092 h 2239813"/>
                <a:gd name="connsiteX23" fmla="*/ 1320476 w 2239813"/>
                <a:gd name="connsiteY23" fmla="*/ 362064 h 2239813"/>
                <a:gd name="connsiteX24" fmla="*/ 1675935 w 2239813"/>
                <a:gd name="connsiteY24" fmla="*/ 567289 h 22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39813" h="2239813">
                  <a:moveTo>
                    <a:pt x="1441650" y="566568"/>
                  </a:moveTo>
                  <a:lnTo>
                    <a:pt x="1681221" y="418193"/>
                  </a:lnTo>
                  <a:lnTo>
                    <a:pt x="1821623" y="558596"/>
                  </a:lnTo>
                  <a:lnTo>
                    <a:pt x="1673246" y="798165"/>
                  </a:lnTo>
                  <a:cubicBezTo>
                    <a:pt x="1730394" y="896451"/>
                    <a:pt x="1760333" y="1008183"/>
                    <a:pt x="1759983" y="1121874"/>
                  </a:cubicBezTo>
                  <a:lnTo>
                    <a:pt x="2008266" y="1255157"/>
                  </a:lnTo>
                  <a:lnTo>
                    <a:pt x="1956876" y="1446952"/>
                  </a:lnTo>
                  <a:lnTo>
                    <a:pt x="1675214" y="1438239"/>
                  </a:lnTo>
                  <a:cubicBezTo>
                    <a:pt x="1618670" y="1536874"/>
                    <a:pt x="1536876" y="1618669"/>
                    <a:pt x="1438240" y="1675212"/>
                  </a:cubicBezTo>
                  <a:lnTo>
                    <a:pt x="1446954" y="1956875"/>
                  </a:lnTo>
                  <a:lnTo>
                    <a:pt x="1255159" y="2008266"/>
                  </a:lnTo>
                  <a:lnTo>
                    <a:pt x="1121873" y="1759983"/>
                  </a:lnTo>
                  <a:cubicBezTo>
                    <a:pt x="1008181" y="1760332"/>
                    <a:pt x="896448" y="1730393"/>
                    <a:pt x="798163" y="1673245"/>
                  </a:cubicBezTo>
                  <a:lnTo>
                    <a:pt x="558592" y="1821620"/>
                  </a:lnTo>
                  <a:lnTo>
                    <a:pt x="418190" y="1681217"/>
                  </a:lnTo>
                  <a:lnTo>
                    <a:pt x="566567" y="1441648"/>
                  </a:lnTo>
                  <a:cubicBezTo>
                    <a:pt x="509419" y="1343362"/>
                    <a:pt x="479480" y="1231630"/>
                    <a:pt x="479830" y="1117939"/>
                  </a:cubicBezTo>
                  <a:lnTo>
                    <a:pt x="231547" y="984656"/>
                  </a:lnTo>
                  <a:lnTo>
                    <a:pt x="282937" y="792861"/>
                  </a:lnTo>
                  <a:lnTo>
                    <a:pt x="564599" y="801574"/>
                  </a:lnTo>
                  <a:cubicBezTo>
                    <a:pt x="621143" y="702939"/>
                    <a:pt x="702937" y="621144"/>
                    <a:pt x="801573" y="564601"/>
                  </a:cubicBezTo>
                  <a:lnTo>
                    <a:pt x="792859" y="282938"/>
                  </a:lnTo>
                  <a:lnTo>
                    <a:pt x="984654" y="231547"/>
                  </a:lnTo>
                  <a:lnTo>
                    <a:pt x="1117940" y="479830"/>
                  </a:lnTo>
                  <a:cubicBezTo>
                    <a:pt x="1231632" y="479481"/>
                    <a:pt x="1343365" y="509420"/>
                    <a:pt x="1441650" y="566568"/>
                  </a:cubicBezTo>
                  <a:close/>
                </a:path>
              </a:pathLst>
            </a:custGeom>
            <a:noFill/>
            <a:ln w="381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69621" tIns="769621" rIns="769621" bIns="769621" spcCol="1270" anchor="ctr"/>
            <a:lstStyle/>
            <a:p>
              <a:pPr algn="ctr" defTabSz="933450">
                <a:lnSpc>
                  <a:spcPct val="90000"/>
                </a:lnSpc>
                <a:spcAft>
                  <a:spcPct val="35000"/>
                </a:spcAft>
                <a:defRPr/>
              </a:pPr>
              <a:r>
                <a:rPr lang="en-US" sz="1600" b="1" dirty="0">
                  <a:solidFill>
                    <a:schemeClr val="tx1"/>
                  </a:solidFill>
                </a:rPr>
                <a:t>2.5 million Education Units</a:t>
              </a:r>
            </a:p>
          </p:txBody>
        </p:sp>
        <p:sp>
          <p:nvSpPr>
            <p:cNvPr id="6" name="Circular Arrow 5"/>
            <p:cNvSpPr/>
            <p:nvPr/>
          </p:nvSpPr>
          <p:spPr>
            <a:xfrm>
              <a:off x="4480613" y="2774631"/>
              <a:ext cx="4023446" cy="4022211"/>
            </a:xfrm>
            <a:prstGeom prst="circularArrow">
              <a:avLst>
                <a:gd name="adj1" fmla="val 4688"/>
                <a:gd name="adj2" fmla="val 299029"/>
                <a:gd name="adj3" fmla="val 2543535"/>
                <a:gd name="adj4" fmla="val 15803529"/>
                <a:gd name="adj5" fmla="val 5469"/>
              </a:avLst>
            </a:prstGeom>
            <a:solidFill>
              <a:schemeClr val="tx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Shape 6"/>
            <p:cNvSpPr/>
            <p:nvPr/>
          </p:nvSpPr>
          <p:spPr>
            <a:xfrm>
              <a:off x="2471703" y="2001812"/>
              <a:ext cx="2922391" cy="2923269"/>
            </a:xfrm>
            <a:prstGeom prst="leftCircularArrow">
              <a:avLst>
                <a:gd name="adj1" fmla="val 6452"/>
                <a:gd name="adj2" fmla="val 429999"/>
                <a:gd name="adj3" fmla="val 10489124"/>
                <a:gd name="adj4" fmla="val 14837806"/>
                <a:gd name="adj5" fmla="val 7527"/>
              </a:avLst>
            </a:prstGeom>
            <a:solidFill>
              <a:schemeClr val="tx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Circular Arrow 7"/>
            <p:cNvSpPr/>
            <p:nvPr/>
          </p:nvSpPr>
          <p:spPr>
            <a:xfrm>
              <a:off x="3642160" y="440364"/>
              <a:ext cx="3153107" cy="3150568"/>
            </a:xfrm>
            <a:prstGeom prst="circularArrow">
              <a:avLst>
                <a:gd name="adj1" fmla="val 5984"/>
                <a:gd name="adj2" fmla="val 394124"/>
                <a:gd name="adj3" fmla="val 13313824"/>
                <a:gd name="adj4" fmla="val 10508221"/>
                <a:gd name="adj5" fmla="val 6981"/>
              </a:avLst>
            </a:prstGeom>
            <a:solidFill>
              <a:schemeClr val="tx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
        <p:nvSpPr>
          <p:cNvPr id="17411" name="Rectangle 2"/>
          <p:cNvSpPr txBox="1">
            <a:spLocks noRot="1" noChangeArrowheads="1"/>
          </p:cNvSpPr>
          <p:nvPr/>
        </p:nvSpPr>
        <p:spPr bwMode="auto">
          <a:xfrm>
            <a:off x="118918" y="323273"/>
            <a:ext cx="8385175" cy="914400"/>
          </a:xfrm>
          <a:prstGeom prst="rect">
            <a:avLst/>
          </a:prstGeom>
          <a:noFill/>
          <a:ln w="9525">
            <a:noFill/>
            <a:miter lim="800000"/>
            <a:headEnd/>
            <a:tailEnd/>
          </a:ln>
        </p:spPr>
        <p:txBody>
          <a:bodyPr/>
          <a:lstStyle/>
          <a:p>
            <a:pPr algn="ctr" defTabSz="457200" eaLnBrk="0" hangingPunct="0"/>
            <a:endParaRPr lang="en-US" sz="3200" b="1" dirty="0" smtClean="0">
              <a:latin typeface="Calibri" pitchFamily="34" charset="0"/>
              <a:ea typeface="Century Gothic" pitchFamily="34" charset="0"/>
              <a:cs typeface="Century Gothic" pitchFamily="34" charset="0"/>
            </a:endParaRPr>
          </a:p>
          <a:p>
            <a:pPr defTabSz="457200" eaLnBrk="0" hangingPunct="0"/>
            <a:r>
              <a:rPr lang="en-US" sz="3400" dirty="0" smtClean="0">
                <a:solidFill>
                  <a:schemeClr val="accent1"/>
                </a:solidFill>
                <a:latin typeface="Calibri" pitchFamily="34" charset="0"/>
                <a:ea typeface="Century Gothic" pitchFamily="34" charset="0"/>
                <a:cs typeface="Century Gothic" pitchFamily="34" charset="0"/>
              </a:rPr>
              <a:t>Performance: </a:t>
            </a:r>
            <a:r>
              <a:rPr lang="en-US" sz="2800" b="1" dirty="0" smtClean="0">
                <a:solidFill>
                  <a:schemeClr val="accent1"/>
                </a:solidFill>
                <a:latin typeface="Calibri" pitchFamily="34" charset="0"/>
                <a:ea typeface="Century Gothic" pitchFamily="34" charset="0"/>
                <a:cs typeface="Century Gothic" pitchFamily="34" charset="0"/>
              </a:rPr>
              <a:t>Outputs</a:t>
            </a:r>
            <a:r>
              <a:rPr lang="en-US" sz="3200" dirty="0">
                <a:solidFill>
                  <a:schemeClr val="accent1"/>
                </a:solidFill>
                <a:latin typeface="Calibri" pitchFamily="34" charset="0"/>
                <a:ea typeface="Century Gothic" pitchFamily="34" charset="0"/>
                <a:cs typeface="Century Gothic" pitchFamily="34" charset="0"/>
              </a:rPr>
              <a:t/>
            </a:r>
            <a:br>
              <a:rPr lang="en-US" sz="3200" dirty="0">
                <a:solidFill>
                  <a:schemeClr val="accent1"/>
                </a:solidFill>
                <a:latin typeface="Calibri" pitchFamily="34" charset="0"/>
                <a:ea typeface="Century Gothic" pitchFamily="34" charset="0"/>
                <a:cs typeface="Century Gothic" pitchFamily="34" charset="0"/>
              </a:rPr>
            </a:br>
            <a:endParaRPr lang="en-US" sz="3200" dirty="0">
              <a:solidFill>
                <a:schemeClr val="accent1"/>
              </a:solidFill>
              <a:latin typeface="Calibri" pitchFamily="34" charset="0"/>
              <a:ea typeface="Century Gothic" pitchFamily="34" charset="0"/>
              <a:cs typeface="Century Gothic" pitchFamily="34" charset="0"/>
            </a:endParaRPr>
          </a:p>
        </p:txBody>
      </p:sp>
      <p:graphicFrame>
        <p:nvGraphicFramePr>
          <p:cNvPr id="17" name="Chart 10"/>
          <p:cNvGraphicFramePr>
            <a:graphicFrameLocks/>
          </p:cNvGraphicFramePr>
          <p:nvPr>
            <p:extLst>
              <p:ext uri="{D42A27DB-BD31-4B8C-83A1-F6EECF244321}">
                <p14:modId xmlns:p14="http://schemas.microsoft.com/office/powerpoint/2010/main" val="817753085"/>
              </p:ext>
            </p:extLst>
          </p:nvPr>
        </p:nvGraphicFramePr>
        <p:xfrm>
          <a:off x="4688320" y="749300"/>
          <a:ext cx="4114800" cy="2641600"/>
        </p:xfrm>
        <a:graphic>
          <a:graphicData uri="http://schemas.openxmlformats.org/drawingml/2006/chart">
            <c:chart xmlns:c="http://schemas.openxmlformats.org/drawingml/2006/chart" xmlns:r="http://schemas.openxmlformats.org/officeDocument/2006/relationships" r:id="rId3"/>
          </a:graphicData>
        </a:graphic>
      </p:graphicFrame>
      <p:sp>
        <p:nvSpPr>
          <p:cNvPr id="17413" name="TextBox 11"/>
          <p:cNvSpPr txBox="1">
            <a:spLocks noChangeArrowheads="1"/>
          </p:cNvSpPr>
          <p:nvPr/>
        </p:nvSpPr>
        <p:spPr bwMode="auto">
          <a:xfrm>
            <a:off x="118918" y="6221799"/>
            <a:ext cx="5410200" cy="276999"/>
          </a:xfrm>
          <a:prstGeom prst="rect">
            <a:avLst/>
          </a:prstGeom>
          <a:noFill/>
          <a:ln w="9525">
            <a:noFill/>
            <a:miter lim="800000"/>
            <a:headEnd/>
            <a:tailEnd/>
          </a:ln>
        </p:spPr>
        <p:txBody>
          <a:bodyPr wrap="square">
            <a:spAutoFit/>
          </a:bodyPr>
          <a:lstStyle/>
          <a:p>
            <a:r>
              <a:rPr lang="en-US" sz="1200" dirty="0" smtClean="0"/>
              <a:t>2010 AoA State Program </a:t>
            </a:r>
            <a:r>
              <a:rPr lang="en-US" sz="1200" dirty="0" smtClean="0">
                <a:hlinkClick r:id="rId4"/>
              </a:rPr>
              <a:t>http://www.agidnet.org/</a:t>
            </a:r>
            <a:r>
              <a:rPr lang="en-US" sz="1200" dirty="0" smtClean="0"/>
              <a:t>   </a:t>
            </a:r>
            <a:endParaRPr lang="en-US" sz="1200" dirty="0"/>
          </a:p>
        </p:txBody>
      </p:sp>
      <p:sp>
        <p:nvSpPr>
          <p:cNvPr id="13" name="6-Point Star 12"/>
          <p:cNvSpPr/>
          <p:nvPr/>
        </p:nvSpPr>
        <p:spPr>
          <a:xfrm>
            <a:off x="5867400" y="3429000"/>
            <a:ext cx="3048000" cy="2819400"/>
          </a:xfrm>
          <a:prstGeom prst="star6">
            <a:avLst/>
          </a:prstGeom>
          <a:noFill/>
          <a:ln w="508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7415" name="TextBox 13"/>
          <p:cNvSpPr txBox="1">
            <a:spLocks noChangeArrowheads="1"/>
          </p:cNvSpPr>
          <p:nvPr/>
        </p:nvSpPr>
        <p:spPr bwMode="auto">
          <a:xfrm>
            <a:off x="6478590" y="2299027"/>
            <a:ext cx="1371600" cy="523220"/>
          </a:xfrm>
          <a:prstGeom prst="rect">
            <a:avLst/>
          </a:prstGeom>
          <a:noFill/>
          <a:ln w="9525">
            <a:noFill/>
            <a:miter lim="800000"/>
            <a:headEnd/>
            <a:tailEnd/>
          </a:ln>
        </p:spPr>
        <p:txBody>
          <a:bodyPr>
            <a:spAutoFit/>
          </a:bodyPr>
          <a:lstStyle/>
          <a:p>
            <a:pPr algn="ctr"/>
            <a:r>
              <a:rPr lang="en-US" sz="1400" b="1" dirty="0">
                <a:solidFill>
                  <a:schemeClr val="bg1"/>
                </a:solidFill>
                <a:latin typeface="+mn-lt"/>
              </a:rPr>
              <a:t>60% Home Delivered</a:t>
            </a:r>
          </a:p>
        </p:txBody>
      </p:sp>
      <p:sp>
        <p:nvSpPr>
          <p:cNvPr id="17416" name="TextBox 14"/>
          <p:cNvSpPr txBox="1">
            <a:spLocks noChangeArrowheads="1"/>
          </p:cNvSpPr>
          <p:nvPr/>
        </p:nvSpPr>
        <p:spPr bwMode="auto">
          <a:xfrm>
            <a:off x="6248400" y="4191001"/>
            <a:ext cx="2209800" cy="1361912"/>
          </a:xfrm>
          <a:prstGeom prst="rect">
            <a:avLst/>
          </a:prstGeom>
          <a:noFill/>
          <a:ln w="9525">
            <a:noFill/>
            <a:miter lim="800000"/>
            <a:headEnd/>
            <a:tailEnd/>
          </a:ln>
        </p:spPr>
        <p:txBody>
          <a:bodyPr>
            <a:spAutoFit/>
          </a:bodyPr>
          <a:lstStyle/>
          <a:p>
            <a:pPr algn="ctr"/>
            <a:r>
              <a:rPr lang="en-US" sz="1600" b="1" dirty="0">
                <a:latin typeface="+mj-lt"/>
              </a:rPr>
              <a:t>Congregate: </a:t>
            </a:r>
          </a:p>
          <a:p>
            <a:pPr algn="ctr"/>
            <a:r>
              <a:rPr lang="en-US" sz="1600" b="1" dirty="0">
                <a:latin typeface="+mj-lt"/>
              </a:rPr>
              <a:t>1,733,176 older adults </a:t>
            </a:r>
          </a:p>
          <a:p>
            <a:pPr algn="ctr"/>
            <a:endParaRPr lang="en-US" sz="1600" b="1" dirty="0">
              <a:latin typeface="+mj-lt"/>
            </a:endParaRPr>
          </a:p>
          <a:p>
            <a:pPr algn="ctr"/>
            <a:r>
              <a:rPr lang="en-US" sz="1600" b="1" dirty="0">
                <a:latin typeface="+mj-lt"/>
              </a:rPr>
              <a:t>Home Delivered:</a:t>
            </a:r>
          </a:p>
          <a:p>
            <a:pPr algn="ctr"/>
            <a:r>
              <a:rPr lang="en-US" sz="1600" b="1" dirty="0">
                <a:latin typeface="+mj-lt"/>
              </a:rPr>
              <a:t>868,076 older adults </a:t>
            </a:r>
          </a:p>
        </p:txBody>
      </p:sp>
      <p:sp>
        <p:nvSpPr>
          <p:cNvPr id="18" name="Circular Arrow 17"/>
          <p:cNvSpPr/>
          <p:nvPr/>
        </p:nvSpPr>
        <p:spPr bwMode="auto">
          <a:xfrm>
            <a:off x="4572002" y="2514600"/>
            <a:ext cx="2668588" cy="2530475"/>
          </a:xfrm>
          <a:prstGeom prst="circularArrow">
            <a:avLst>
              <a:gd name="adj1" fmla="val 5984"/>
              <a:gd name="adj2" fmla="val 1603874"/>
              <a:gd name="adj3" fmla="val 13313824"/>
              <a:gd name="adj4" fmla="val 10508221"/>
              <a:gd name="adj5" fmla="val 6981"/>
            </a:avLst>
          </a:prstGeom>
          <a:solidFill>
            <a:schemeClr val="tx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483519"/>
            <a:ext cx="5558831" cy="466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1729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90500" y="1117690"/>
            <a:ext cx="8610600" cy="1066800"/>
          </a:xfrm>
        </p:spPr>
        <p:txBody>
          <a:bodyPr>
            <a:normAutofit fontScale="90000"/>
          </a:bodyPr>
          <a:lstStyle/>
          <a:p>
            <a:r>
              <a:rPr lang="en-US" dirty="0" smtClean="0">
                <a:latin typeface="Calibri" pitchFamily="34" charset="0"/>
                <a:cs typeface="Century Gothic" pitchFamily="34" charset="0"/>
              </a:rPr>
              <a:t>Performance</a:t>
            </a:r>
            <a:br>
              <a:rPr lang="en-US" dirty="0" smtClean="0">
                <a:latin typeface="Calibri" pitchFamily="34" charset="0"/>
                <a:cs typeface="Century Gothic" pitchFamily="34" charset="0"/>
              </a:rPr>
            </a:br>
            <a:r>
              <a:rPr lang="en-US" sz="3100" b="1" dirty="0" smtClean="0">
                <a:latin typeface="Calibri" pitchFamily="34" charset="0"/>
                <a:cs typeface="Century Gothic" pitchFamily="34" charset="0"/>
              </a:rPr>
              <a:t>Standards </a:t>
            </a:r>
            <a:r>
              <a:rPr lang="en-US" sz="3100" b="1" dirty="0" smtClean="0">
                <a:latin typeface="Calibri" pitchFamily="34" charset="0"/>
                <a:cs typeface="Century Gothic" pitchFamily="34" charset="0"/>
              </a:rPr>
              <a:t/>
            </a:r>
            <a:br>
              <a:rPr lang="en-US" sz="3100" b="1" dirty="0" smtClean="0">
                <a:latin typeface="Calibri" pitchFamily="34" charset="0"/>
                <a:cs typeface="Century Gothic" pitchFamily="34" charset="0"/>
              </a:rPr>
            </a:br>
            <a:r>
              <a:rPr lang="en-US" sz="2400" dirty="0" smtClean="0">
                <a:latin typeface="Calibri" pitchFamily="34" charset="0"/>
                <a:cs typeface="Century Gothic" pitchFamily="34" charset="0"/>
              </a:rPr>
              <a:t>OAA Sections </a:t>
            </a:r>
            <a:r>
              <a:rPr lang="en-US" sz="2400" dirty="0" smtClean="0">
                <a:latin typeface="Calibri" pitchFamily="34" charset="0"/>
                <a:cs typeface="Century Gothic" pitchFamily="34" charset="0"/>
              </a:rPr>
              <a:t>339, </a:t>
            </a:r>
            <a:r>
              <a:rPr lang="en-US" sz="2400" dirty="0" smtClean="0">
                <a:latin typeface="Calibri" pitchFamily="34" charset="0"/>
                <a:cs typeface="Century Gothic" pitchFamily="34" charset="0"/>
              </a:rPr>
              <a:t>601</a:t>
            </a:r>
            <a:r>
              <a:rPr lang="en-US" sz="2800" b="1" dirty="0" smtClean="0">
                <a:latin typeface="Calibri" pitchFamily="34" charset="0"/>
                <a:cs typeface="Century Gothic" pitchFamily="34" charset="0"/>
              </a:rPr>
              <a:t/>
            </a:r>
            <a:br>
              <a:rPr lang="en-US" sz="2800" b="1" dirty="0" smtClean="0">
                <a:latin typeface="Calibri" pitchFamily="34" charset="0"/>
                <a:cs typeface="Century Gothic" pitchFamily="34" charset="0"/>
              </a:rPr>
            </a:br>
            <a:endParaRPr lang="en-US" sz="2800" b="1" dirty="0" smtClean="0">
              <a:latin typeface="Calibri" pitchFamily="34" charset="0"/>
              <a:cs typeface="Century Gothic" pitchFamily="34" charset="0"/>
            </a:endParaRPr>
          </a:p>
        </p:txBody>
      </p:sp>
      <p:sp>
        <p:nvSpPr>
          <p:cNvPr id="65539" name="Content Placeholder 2"/>
          <p:cNvSpPr>
            <a:spLocks noGrp="1"/>
          </p:cNvSpPr>
          <p:nvPr>
            <p:ph sz="half" idx="1"/>
          </p:nvPr>
        </p:nvSpPr>
        <p:spPr>
          <a:xfrm>
            <a:off x="457200" y="2318327"/>
            <a:ext cx="4038600" cy="3807836"/>
          </a:xfrm>
        </p:spPr>
        <p:txBody>
          <a:bodyPr/>
          <a:lstStyle/>
          <a:p>
            <a:r>
              <a:rPr lang="en-US" b="0" dirty="0" smtClean="0">
                <a:latin typeface="Calibri" pitchFamily="34" charset="0"/>
                <a:cs typeface="Century Gothic" pitchFamily="34" charset="0"/>
              </a:rPr>
              <a:t>2010 </a:t>
            </a:r>
            <a:r>
              <a:rPr lang="en-US" b="0" i="1" dirty="0" smtClean="0">
                <a:latin typeface="Calibri" pitchFamily="34" charset="0"/>
                <a:cs typeface="Century Gothic" pitchFamily="34" charset="0"/>
              </a:rPr>
              <a:t>Dietary Guidelines for Americans</a:t>
            </a:r>
          </a:p>
          <a:p>
            <a:r>
              <a:rPr lang="en-US" b="0" dirty="0" smtClean="0">
                <a:latin typeface="Calibri" pitchFamily="34" charset="0"/>
                <a:cs typeface="Century Gothic" pitchFamily="34" charset="0"/>
              </a:rPr>
              <a:t>Dietary Reference Intakes</a:t>
            </a:r>
          </a:p>
          <a:p>
            <a:r>
              <a:rPr lang="en-US" b="0" dirty="0" smtClean="0">
                <a:latin typeface="Calibri" pitchFamily="34" charset="0"/>
                <a:cs typeface="Century Gothic" pitchFamily="34" charset="0"/>
              </a:rPr>
              <a:t>Food Safety Code</a:t>
            </a:r>
          </a:p>
        </p:txBody>
      </p:sp>
      <p:pic>
        <p:nvPicPr>
          <p:cNvPr id="65540" name="Content Placeholder 6" descr="new_publications.png"/>
          <p:cNvPicPr>
            <a:picLocks noGrp="1" noChangeAspect="1"/>
          </p:cNvPicPr>
          <p:nvPr>
            <p:ph sz="half" idx="2"/>
          </p:nvPr>
        </p:nvPicPr>
        <p:blipFill>
          <a:blip r:embed="rId2"/>
          <a:srcRect/>
          <a:stretch>
            <a:fillRect/>
          </a:stretch>
        </p:blipFill>
        <p:spPr>
          <a:xfrm>
            <a:off x="5105400" y="1828800"/>
            <a:ext cx="1238250" cy="1571625"/>
          </a:xfrm>
        </p:spPr>
      </p:pic>
      <p:pic>
        <p:nvPicPr>
          <p:cNvPr id="65541" name="Picture 5" descr="21HV518XYGL"/>
          <p:cNvPicPr>
            <a:picLocks noChangeAspect="1" noChangeArrowheads="1"/>
          </p:cNvPicPr>
          <p:nvPr/>
        </p:nvPicPr>
        <p:blipFill>
          <a:blip r:embed="rId3"/>
          <a:srcRect/>
          <a:stretch>
            <a:fillRect/>
          </a:stretch>
        </p:blipFill>
        <p:spPr bwMode="auto">
          <a:xfrm>
            <a:off x="6629400" y="2590800"/>
            <a:ext cx="1133475" cy="1649413"/>
          </a:xfrm>
          <a:prstGeom prst="rect">
            <a:avLst/>
          </a:prstGeom>
          <a:noFill/>
          <a:ln w="9525">
            <a:noFill/>
            <a:miter lim="800000"/>
            <a:headEnd/>
            <a:tailEnd/>
          </a:ln>
        </p:spPr>
      </p:pic>
      <p:pic>
        <p:nvPicPr>
          <p:cNvPr id="65542" name="Picture 2" descr="Front cover of FDA 2009 Food Code"/>
          <p:cNvPicPr>
            <a:picLocks noChangeAspect="1" noChangeArrowheads="1"/>
          </p:cNvPicPr>
          <p:nvPr/>
        </p:nvPicPr>
        <p:blipFill>
          <a:blip r:embed="rId4"/>
          <a:srcRect/>
          <a:stretch>
            <a:fillRect/>
          </a:stretch>
        </p:blipFill>
        <p:spPr bwMode="auto">
          <a:xfrm>
            <a:off x="4953000" y="3810000"/>
            <a:ext cx="1371600" cy="1654175"/>
          </a:xfrm>
          <a:prstGeom prst="rect">
            <a:avLst/>
          </a:prstGeom>
          <a:noFill/>
          <a:ln w="9525">
            <a:noFill/>
            <a:miter lim="800000"/>
            <a:headEnd/>
            <a:tailEnd/>
          </a:ln>
        </p:spPr>
      </p:pic>
    </p:spTree>
    <p:extLst>
      <p:ext uri="{BB962C8B-B14F-4D97-AF65-F5344CB8AC3E}">
        <p14:creationId xmlns:p14="http://schemas.microsoft.com/office/powerpoint/2010/main" val="1081004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2955"/>
            <a:ext cx="8229600" cy="1024461"/>
          </a:xfrm>
        </p:spPr>
        <p:txBody>
          <a:bodyPr>
            <a:normAutofit fontScale="90000"/>
          </a:bodyPr>
          <a:lstStyle/>
          <a:p>
            <a:r>
              <a:rPr lang="en-US" dirty="0" smtClean="0"/>
              <a:t>Performance: </a:t>
            </a:r>
            <a:r>
              <a:rPr lang="en-US" sz="3100" b="1" dirty="0" smtClean="0"/>
              <a:t>Quality</a:t>
            </a:r>
            <a:r>
              <a:rPr lang="en-US" dirty="0" smtClean="0"/>
              <a:t/>
            </a:r>
            <a:br>
              <a:rPr lang="en-US" dirty="0" smtClean="0"/>
            </a:br>
            <a:r>
              <a:rPr lang="en-US" sz="2700" dirty="0" smtClean="0"/>
              <a:t>Participant </a:t>
            </a:r>
            <a:r>
              <a:rPr lang="en-US" sz="2700" dirty="0" smtClean="0"/>
              <a:t>assessment of meal &amp; services</a:t>
            </a:r>
            <a:endParaRPr lang="en-US" sz="31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1621058"/>
              </p:ext>
            </p:extLst>
          </p:nvPr>
        </p:nvGraphicFramePr>
        <p:xfrm>
          <a:off x="457200" y="2171699"/>
          <a:ext cx="8119872" cy="3058160"/>
        </p:xfrm>
        <a:graphic>
          <a:graphicData uri="http://schemas.openxmlformats.org/drawingml/2006/table">
            <a:tbl>
              <a:tblPr firstRow="1" bandRow="1">
                <a:tableStyleId>{5C22544A-7EE6-4342-B048-85BDC9FD1C3A}</a:tableStyleId>
              </a:tblPr>
              <a:tblGrid>
                <a:gridCol w="2743200"/>
                <a:gridCol w="2743200"/>
                <a:gridCol w="2633472"/>
              </a:tblGrid>
              <a:tr h="370840">
                <a:tc>
                  <a:txBody>
                    <a:bodyPr/>
                    <a:lstStyle/>
                    <a:p>
                      <a:r>
                        <a:rPr lang="en-US" b="0" dirty="0" smtClean="0">
                          <a:solidFill>
                            <a:schemeClr val="bg1"/>
                          </a:solidFill>
                        </a:rPr>
                        <a:t>Question</a:t>
                      </a:r>
                      <a:endParaRPr lang="en-US" b="0" dirty="0">
                        <a:solidFill>
                          <a:schemeClr val="bg1"/>
                        </a:solidFill>
                      </a:endParaRPr>
                    </a:p>
                  </a:txBody>
                  <a:tcPr/>
                </a:tc>
                <a:tc>
                  <a:txBody>
                    <a:bodyPr/>
                    <a:lstStyle/>
                    <a:p>
                      <a:r>
                        <a:rPr lang="en-US" b="0" dirty="0" smtClean="0"/>
                        <a:t>Congregate%</a:t>
                      </a:r>
                      <a:endParaRPr lang="en-US" b="0" dirty="0"/>
                    </a:p>
                  </a:txBody>
                  <a:tcPr/>
                </a:tc>
                <a:tc>
                  <a:txBody>
                    <a:bodyPr/>
                    <a:lstStyle/>
                    <a:p>
                      <a:r>
                        <a:rPr lang="en-US" b="0" dirty="0" smtClean="0"/>
                        <a:t>Home-delivered %</a:t>
                      </a:r>
                      <a:endParaRPr lang="en-US" b="0" dirty="0"/>
                    </a:p>
                  </a:txBody>
                  <a:tcPr/>
                </a:tc>
              </a:tr>
              <a:tr h="370840">
                <a:tc>
                  <a:txBody>
                    <a:bodyPr/>
                    <a:lstStyle/>
                    <a:p>
                      <a:r>
                        <a:rPr lang="en-US" sz="1600" b="0" dirty="0" smtClean="0"/>
                        <a:t>Rating of meal good to excellent</a:t>
                      </a:r>
                      <a:endParaRPr lang="en-US" sz="1600" b="0" dirty="0"/>
                    </a:p>
                  </a:txBody>
                  <a:tcPr/>
                </a:tc>
                <a:tc>
                  <a:txBody>
                    <a:bodyPr/>
                    <a:lstStyle/>
                    <a:p>
                      <a:r>
                        <a:rPr lang="en-US" sz="1600" b="0" dirty="0" smtClean="0"/>
                        <a:t>92</a:t>
                      </a:r>
                      <a:endParaRPr lang="en-US" sz="1600" b="0" dirty="0"/>
                    </a:p>
                  </a:txBody>
                  <a:tcPr/>
                </a:tc>
                <a:tc>
                  <a:txBody>
                    <a:bodyPr/>
                    <a:lstStyle/>
                    <a:p>
                      <a:r>
                        <a:rPr lang="en-US" sz="1600" b="0" dirty="0" smtClean="0"/>
                        <a:t>88</a:t>
                      </a:r>
                      <a:endParaRPr lang="en-US" sz="1600" b="0" dirty="0"/>
                    </a:p>
                  </a:txBody>
                  <a:tcPr/>
                </a:tc>
              </a:tr>
              <a:tr h="370840">
                <a:tc>
                  <a:txBody>
                    <a:bodyPr/>
                    <a:lstStyle/>
                    <a:p>
                      <a:r>
                        <a:rPr lang="en-US" sz="1600" b="0" dirty="0" smtClean="0"/>
                        <a:t>Satisfied</a:t>
                      </a:r>
                      <a:r>
                        <a:rPr lang="en-US" sz="1600" b="0" baseline="0" dirty="0" smtClean="0"/>
                        <a:t> with food taste</a:t>
                      </a:r>
                    </a:p>
                    <a:p>
                      <a:r>
                        <a:rPr lang="en-US" sz="1600" b="0" baseline="0" dirty="0" smtClean="0"/>
                        <a:t>Always/usually</a:t>
                      </a:r>
                      <a:endParaRPr lang="en-US" sz="1600" b="0" dirty="0"/>
                    </a:p>
                  </a:txBody>
                  <a:tcPr/>
                </a:tc>
                <a:tc>
                  <a:txBody>
                    <a:bodyPr/>
                    <a:lstStyle/>
                    <a:p>
                      <a:r>
                        <a:rPr lang="en-US" sz="1600" b="0" dirty="0" smtClean="0"/>
                        <a:t>80</a:t>
                      </a:r>
                      <a:endParaRPr lang="en-US" sz="1600" b="0" dirty="0"/>
                    </a:p>
                  </a:txBody>
                  <a:tcPr/>
                </a:tc>
                <a:tc>
                  <a:txBody>
                    <a:bodyPr/>
                    <a:lstStyle/>
                    <a:p>
                      <a:r>
                        <a:rPr lang="en-US" sz="1600" b="0" dirty="0" smtClean="0"/>
                        <a:t>75</a:t>
                      </a:r>
                      <a:endParaRPr lang="en-US" sz="1600" b="0" dirty="0"/>
                    </a:p>
                  </a:txBody>
                  <a:tcPr/>
                </a:tc>
              </a:tr>
              <a:tr h="370840">
                <a:tc>
                  <a:txBody>
                    <a:bodyPr/>
                    <a:lstStyle/>
                    <a:p>
                      <a:r>
                        <a:rPr lang="en-US" sz="1600" b="0" dirty="0" smtClean="0"/>
                        <a:t>Satisfied with variety of food</a:t>
                      </a:r>
                    </a:p>
                    <a:p>
                      <a:r>
                        <a:rPr lang="en-US" sz="1600" b="0" dirty="0" smtClean="0"/>
                        <a:t>Always/usually</a:t>
                      </a:r>
                      <a:endParaRPr lang="en-US" sz="1600" b="0" dirty="0"/>
                    </a:p>
                  </a:txBody>
                  <a:tcPr/>
                </a:tc>
                <a:tc>
                  <a:txBody>
                    <a:bodyPr/>
                    <a:lstStyle/>
                    <a:p>
                      <a:r>
                        <a:rPr lang="en-US" sz="1600" b="0" dirty="0" smtClean="0"/>
                        <a:t>82</a:t>
                      </a:r>
                      <a:endParaRPr lang="en-US" sz="1600" b="0" dirty="0"/>
                    </a:p>
                  </a:txBody>
                  <a:tcPr/>
                </a:tc>
                <a:tc>
                  <a:txBody>
                    <a:bodyPr/>
                    <a:lstStyle/>
                    <a:p>
                      <a:r>
                        <a:rPr lang="en-US" sz="1600" b="0" dirty="0" smtClean="0"/>
                        <a:t>77</a:t>
                      </a:r>
                      <a:endParaRPr lang="en-US" sz="1600" b="0" dirty="0"/>
                    </a:p>
                  </a:txBody>
                  <a:tcPr/>
                </a:tc>
              </a:tr>
              <a:tr h="370840">
                <a:tc>
                  <a:txBody>
                    <a:bodyPr/>
                    <a:lstStyle/>
                    <a:p>
                      <a:r>
                        <a:rPr lang="en-US" sz="1600" b="0" dirty="0" smtClean="0"/>
                        <a:t>Rate the program overall</a:t>
                      </a:r>
                    </a:p>
                    <a:p>
                      <a:r>
                        <a:rPr lang="en-US" sz="1600" b="0" dirty="0" smtClean="0"/>
                        <a:t>Excellent/very good</a:t>
                      </a:r>
                      <a:endParaRPr lang="en-US" sz="1600" b="0" dirty="0"/>
                    </a:p>
                  </a:txBody>
                  <a:tcPr/>
                </a:tc>
                <a:tc>
                  <a:txBody>
                    <a:bodyPr/>
                    <a:lstStyle/>
                    <a:p>
                      <a:r>
                        <a:rPr lang="en-US" sz="1600" b="0" dirty="0" smtClean="0"/>
                        <a:t>71</a:t>
                      </a:r>
                      <a:endParaRPr lang="en-US" sz="1600" b="0" dirty="0"/>
                    </a:p>
                  </a:txBody>
                  <a:tcPr/>
                </a:tc>
                <a:tc>
                  <a:txBody>
                    <a:bodyPr/>
                    <a:lstStyle/>
                    <a:p>
                      <a:r>
                        <a:rPr lang="en-US" sz="1600" b="0" dirty="0" smtClean="0"/>
                        <a:t>65</a:t>
                      </a:r>
                      <a:endParaRPr lang="en-US" sz="1600" b="0" dirty="0"/>
                    </a:p>
                  </a:txBody>
                  <a:tcPr/>
                </a:tc>
              </a:tr>
              <a:tr h="370840">
                <a:tc>
                  <a:txBody>
                    <a:bodyPr/>
                    <a:lstStyle/>
                    <a:p>
                      <a:r>
                        <a:rPr lang="en-US" sz="1600" b="0" dirty="0" smtClean="0"/>
                        <a:t>Recommend to a friend</a:t>
                      </a:r>
                      <a:endParaRPr lang="en-US" sz="1600" b="0" dirty="0"/>
                    </a:p>
                  </a:txBody>
                  <a:tcPr/>
                </a:tc>
                <a:tc>
                  <a:txBody>
                    <a:bodyPr/>
                    <a:lstStyle/>
                    <a:p>
                      <a:r>
                        <a:rPr lang="en-US" sz="1600" b="0" dirty="0" smtClean="0"/>
                        <a:t>95</a:t>
                      </a:r>
                      <a:endParaRPr lang="en-US" sz="1600" b="0" dirty="0"/>
                    </a:p>
                  </a:txBody>
                  <a:tcPr/>
                </a:tc>
                <a:tc>
                  <a:txBody>
                    <a:bodyPr/>
                    <a:lstStyle/>
                    <a:p>
                      <a:r>
                        <a:rPr lang="en-US" sz="1600" b="0" dirty="0" smtClean="0"/>
                        <a:t>96</a:t>
                      </a:r>
                      <a:endParaRPr lang="en-US" sz="1600" b="0" dirty="0"/>
                    </a:p>
                  </a:txBody>
                  <a:tcPr/>
                </a:tc>
              </a:tr>
            </a:tbl>
          </a:graphicData>
        </a:graphic>
      </p:graphicFrame>
      <p:sp>
        <p:nvSpPr>
          <p:cNvPr id="5" name="TextBox 4"/>
          <p:cNvSpPr txBox="1"/>
          <p:nvPr/>
        </p:nvSpPr>
        <p:spPr>
          <a:xfrm>
            <a:off x="139446" y="6192886"/>
            <a:ext cx="5870325" cy="461665"/>
          </a:xfrm>
          <a:prstGeom prst="rect">
            <a:avLst/>
          </a:prstGeom>
          <a:noFill/>
        </p:spPr>
        <p:txBody>
          <a:bodyPr wrap="none" rtlCol="0">
            <a:spAutoFit/>
          </a:bodyPr>
          <a:lstStyle/>
          <a:p>
            <a:r>
              <a:rPr lang="en-US" sz="1200" dirty="0" smtClean="0"/>
              <a:t>National Survey of OAA Programs, 2011, Administration on Aging </a:t>
            </a:r>
            <a:r>
              <a:rPr lang="en-US" sz="1200" dirty="0" smtClean="0">
                <a:hlinkClick r:id="rId2"/>
              </a:rPr>
              <a:t>http://www.agidnet.org/</a:t>
            </a:r>
            <a:r>
              <a:rPr lang="en-US" sz="1200" dirty="0" smtClean="0"/>
              <a:t> </a:t>
            </a:r>
          </a:p>
          <a:p>
            <a:endParaRPr lang="en-US" sz="1200" dirty="0"/>
          </a:p>
        </p:txBody>
      </p:sp>
    </p:spTree>
    <p:extLst>
      <p:ext uri="{BB962C8B-B14F-4D97-AF65-F5344CB8AC3E}">
        <p14:creationId xmlns:p14="http://schemas.microsoft.com/office/powerpoint/2010/main" val="20180045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975042"/>
            <a:ext cx="8153400" cy="1265238"/>
          </a:xfrm>
        </p:spPr>
        <p:txBody>
          <a:bodyPr>
            <a:normAutofit fontScale="90000"/>
          </a:bodyPr>
          <a:lstStyle/>
          <a:p>
            <a:r>
              <a:rPr lang="en-US" sz="3600" dirty="0" smtClean="0">
                <a:latin typeface="Calibri" pitchFamily="34" charset="0"/>
                <a:cs typeface="Century Gothic" pitchFamily="34" charset="0"/>
              </a:rPr>
              <a:t>Performance:</a:t>
            </a:r>
            <a:r>
              <a:rPr lang="en-US" sz="3200" dirty="0" smtClean="0">
                <a:latin typeface="Calibri" pitchFamily="34" charset="0"/>
                <a:cs typeface="Century Gothic" pitchFamily="34" charset="0"/>
              </a:rPr>
              <a:t> </a:t>
            </a:r>
            <a:r>
              <a:rPr lang="en-US" sz="3100" b="1" dirty="0" smtClean="0">
                <a:latin typeface="Calibri" pitchFamily="34" charset="0"/>
                <a:cs typeface="Century Gothic" pitchFamily="34" charset="0"/>
              </a:rPr>
              <a:t>Quality</a:t>
            </a:r>
            <a:r>
              <a:rPr lang="en-US" sz="3200" dirty="0" smtClean="0">
                <a:latin typeface="Calibri" pitchFamily="34" charset="0"/>
                <a:cs typeface="Century Gothic" pitchFamily="34" charset="0"/>
              </a:rPr>
              <a:t/>
            </a:r>
            <a:br>
              <a:rPr lang="en-US" sz="3200" dirty="0" smtClean="0">
                <a:latin typeface="Calibri" pitchFamily="34" charset="0"/>
                <a:cs typeface="Century Gothic" pitchFamily="34" charset="0"/>
              </a:rPr>
            </a:br>
            <a:r>
              <a:rPr lang="en-US" sz="2700" dirty="0" smtClean="0">
                <a:latin typeface="Calibri" pitchFamily="34" charset="0"/>
                <a:cs typeface="Century Gothic" pitchFamily="34" charset="0"/>
              </a:rPr>
              <a:t>Participant Assessment of Meal Changes in Past 12 Months</a:t>
            </a:r>
            <a:r>
              <a:rPr lang="en-US" sz="3200" b="1" dirty="0" smtClean="0">
                <a:latin typeface="Century Gothic" pitchFamily="34" charset="0"/>
                <a:cs typeface="Century Gothic" pitchFamily="34" charset="0"/>
              </a:rPr>
              <a:t/>
            </a:r>
            <a:br>
              <a:rPr lang="en-US" sz="3200" b="1" dirty="0" smtClean="0">
                <a:latin typeface="Century Gothic" pitchFamily="34" charset="0"/>
                <a:cs typeface="Century Gothic" pitchFamily="34" charset="0"/>
              </a:rPr>
            </a:br>
            <a:endParaRPr lang="en-US" sz="2000" b="1" dirty="0" smtClean="0">
              <a:latin typeface="Century Gothic" pitchFamily="34" charset="0"/>
              <a:cs typeface="Century Gothic" pitchFamily="34" charset="0"/>
            </a:endParaRPr>
          </a:p>
        </p:txBody>
      </p:sp>
      <p:graphicFrame>
        <p:nvGraphicFramePr>
          <p:cNvPr id="6" name="Content Placeholder 5"/>
          <p:cNvGraphicFramePr>
            <a:graphicFrameLocks noGrp="1"/>
          </p:cNvGraphicFramePr>
          <p:nvPr>
            <p:ph idx="1"/>
          </p:nvPr>
        </p:nvGraphicFramePr>
        <p:xfrm>
          <a:off x="381000" y="2388870"/>
          <a:ext cx="8229600" cy="296672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en-US" dirty="0" smtClean="0"/>
                        <a:t>Characteristic</a:t>
                      </a:r>
                      <a:endParaRPr lang="en-US" dirty="0"/>
                    </a:p>
                  </a:txBody>
                  <a:tcPr/>
                </a:tc>
                <a:tc>
                  <a:txBody>
                    <a:bodyPr/>
                    <a:lstStyle/>
                    <a:p>
                      <a:pPr algn="ctr"/>
                      <a:r>
                        <a:rPr lang="en-US" dirty="0" smtClean="0"/>
                        <a:t>% Congregate</a:t>
                      </a:r>
                      <a:endParaRPr lang="en-US" dirty="0"/>
                    </a:p>
                  </a:txBody>
                  <a:tcPr/>
                </a:tc>
                <a:tc>
                  <a:txBody>
                    <a:bodyPr/>
                    <a:lstStyle/>
                    <a:p>
                      <a:pPr algn="ctr"/>
                      <a:r>
                        <a:rPr lang="en-US" dirty="0" smtClean="0"/>
                        <a:t>% Home Delivered</a:t>
                      </a:r>
                      <a:endParaRPr lang="en-US" dirty="0"/>
                    </a:p>
                  </a:txBody>
                  <a:tcPr/>
                </a:tc>
              </a:tr>
              <a:tr h="370840">
                <a:tc>
                  <a:txBody>
                    <a:bodyPr/>
                    <a:lstStyle/>
                    <a:p>
                      <a:pPr algn="l"/>
                      <a:r>
                        <a:rPr lang="en-US" dirty="0" smtClean="0"/>
                        <a:t>Noticed change</a:t>
                      </a:r>
                      <a:endParaRPr lang="en-US" dirty="0"/>
                    </a:p>
                  </a:txBody>
                  <a:tcPr/>
                </a:tc>
                <a:tc>
                  <a:txBody>
                    <a:bodyPr/>
                    <a:lstStyle/>
                    <a:p>
                      <a:pPr algn="l"/>
                      <a:r>
                        <a:rPr lang="en-US" dirty="0" smtClean="0"/>
                        <a:t>25</a:t>
                      </a:r>
                      <a:endParaRPr lang="en-US" dirty="0"/>
                    </a:p>
                  </a:txBody>
                  <a:tcPr/>
                </a:tc>
                <a:tc>
                  <a:txBody>
                    <a:bodyPr/>
                    <a:lstStyle/>
                    <a:p>
                      <a:pPr algn="l"/>
                      <a:r>
                        <a:rPr lang="en-US" dirty="0" smtClean="0"/>
                        <a:t>23</a:t>
                      </a:r>
                      <a:endParaRPr lang="en-US" dirty="0"/>
                    </a:p>
                  </a:txBody>
                  <a:tcPr/>
                </a:tc>
              </a:tr>
              <a:tr h="370840">
                <a:tc>
                  <a:txBody>
                    <a:bodyPr/>
                    <a:lstStyle/>
                    <a:p>
                      <a:pPr algn="l"/>
                      <a:r>
                        <a:rPr lang="en-US" dirty="0" smtClean="0"/>
                        <a:t>Food quantity decrease</a:t>
                      </a:r>
                      <a:endParaRPr lang="en-US" dirty="0"/>
                    </a:p>
                  </a:txBody>
                  <a:tcPr/>
                </a:tc>
                <a:tc>
                  <a:txBody>
                    <a:bodyPr/>
                    <a:lstStyle/>
                    <a:p>
                      <a:pPr algn="l"/>
                      <a:r>
                        <a:rPr lang="en-US" dirty="0" smtClean="0"/>
                        <a:t>27</a:t>
                      </a:r>
                      <a:endParaRPr lang="en-US" dirty="0"/>
                    </a:p>
                  </a:txBody>
                  <a:tcPr/>
                </a:tc>
                <a:tc>
                  <a:txBody>
                    <a:bodyPr/>
                    <a:lstStyle/>
                    <a:p>
                      <a:pPr algn="l"/>
                      <a:r>
                        <a:rPr lang="en-US" dirty="0" smtClean="0"/>
                        <a:t>29</a:t>
                      </a:r>
                      <a:endParaRPr lang="en-US" dirty="0"/>
                    </a:p>
                  </a:txBody>
                  <a:tcPr/>
                </a:tc>
              </a:tr>
              <a:tr h="370840">
                <a:tc>
                  <a:txBody>
                    <a:bodyPr/>
                    <a:lstStyle/>
                    <a:p>
                      <a:pPr algn="l"/>
                      <a:r>
                        <a:rPr lang="en-US" dirty="0" smtClean="0"/>
                        <a:t>Food quality decrease</a:t>
                      </a:r>
                      <a:endParaRPr lang="en-US" dirty="0"/>
                    </a:p>
                  </a:txBody>
                  <a:tcPr/>
                </a:tc>
                <a:tc>
                  <a:txBody>
                    <a:bodyPr/>
                    <a:lstStyle/>
                    <a:p>
                      <a:pPr algn="l"/>
                      <a:r>
                        <a:rPr lang="en-US" dirty="0" smtClean="0"/>
                        <a:t>22</a:t>
                      </a:r>
                      <a:endParaRPr lang="en-US" dirty="0"/>
                    </a:p>
                  </a:txBody>
                  <a:tcPr/>
                </a:tc>
                <a:tc>
                  <a:txBody>
                    <a:bodyPr/>
                    <a:lstStyle/>
                    <a:p>
                      <a:pPr algn="l"/>
                      <a:r>
                        <a:rPr lang="en-US" dirty="0" smtClean="0"/>
                        <a:t>23</a:t>
                      </a:r>
                      <a:endParaRPr lang="en-US" dirty="0"/>
                    </a:p>
                  </a:txBody>
                  <a:tcPr/>
                </a:tc>
              </a:tr>
              <a:tr h="370840">
                <a:tc>
                  <a:txBody>
                    <a:bodyPr/>
                    <a:lstStyle/>
                    <a:p>
                      <a:pPr algn="l"/>
                      <a:r>
                        <a:rPr lang="en-US" dirty="0" smtClean="0"/>
                        <a:t>Meal service less often</a:t>
                      </a:r>
                      <a:endParaRPr lang="en-US" dirty="0"/>
                    </a:p>
                  </a:txBody>
                  <a:tcPr/>
                </a:tc>
                <a:tc>
                  <a:txBody>
                    <a:bodyPr/>
                    <a:lstStyle/>
                    <a:p>
                      <a:pPr algn="l"/>
                      <a:r>
                        <a:rPr lang="en-US" dirty="0" smtClean="0"/>
                        <a:t>1</a:t>
                      </a:r>
                      <a:endParaRPr lang="en-US" dirty="0"/>
                    </a:p>
                  </a:txBody>
                  <a:tcPr/>
                </a:tc>
                <a:tc>
                  <a:txBody>
                    <a:bodyPr/>
                    <a:lstStyle/>
                    <a:p>
                      <a:pPr algn="l"/>
                      <a:r>
                        <a:rPr lang="en-US" dirty="0" smtClean="0"/>
                        <a:t>1</a:t>
                      </a:r>
                      <a:endParaRPr lang="en-US" dirty="0"/>
                    </a:p>
                  </a:txBody>
                  <a:tcPr/>
                </a:tc>
              </a:tr>
              <a:tr h="370840">
                <a:tc>
                  <a:txBody>
                    <a:bodyPr/>
                    <a:lstStyle/>
                    <a:p>
                      <a:pPr algn="l"/>
                      <a:r>
                        <a:rPr lang="en-US" dirty="0" smtClean="0"/>
                        <a:t>Fewer meals served</a:t>
                      </a:r>
                      <a:endParaRPr lang="en-US" dirty="0"/>
                    </a:p>
                  </a:txBody>
                  <a:tcPr/>
                </a:tc>
                <a:tc>
                  <a:txBody>
                    <a:bodyPr/>
                    <a:lstStyle/>
                    <a:p>
                      <a:pPr algn="l"/>
                      <a:r>
                        <a:rPr lang="en-US" dirty="0" smtClean="0"/>
                        <a:t>1</a:t>
                      </a:r>
                      <a:endParaRPr lang="en-US" dirty="0"/>
                    </a:p>
                  </a:txBody>
                  <a:tcPr/>
                </a:tc>
                <a:tc>
                  <a:txBody>
                    <a:bodyPr/>
                    <a:lstStyle/>
                    <a:p>
                      <a:pPr algn="l"/>
                      <a:r>
                        <a:rPr lang="en-US" dirty="0" smtClean="0"/>
                        <a:t>0</a:t>
                      </a:r>
                      <a:endParaRPr lang="en-US" dirty="0"/>
                    </a:p>
                  </a:txBody>
                  <a:tcPr/>
                </a:tc>
              </a:tr>
              <a:tr h="370840">
                <a:tc>
                  <a:txBody>
                    <a:bodyPr/>
                    <a:lstStyle/>
                    <a:p>
                      <a:pPr algn="l"/>
                      <a:r>
                        <a:rPr lang="en-US" dirty="0" smtClean="0"/>
                        <a:t>Fewer food choices</a:t>
                      </a:r>
                      <a:endParaRPr lang="en-US" dirty="0"/>
                    </a:p>
                  </a:txBody>
                  <a:tcPr/>
                </a:tc>
                <a:tc>
                  <a:txBody>
                    <a:bodyPr/>
                    <a:lstStyle/>
                    <a:p>
                      <a:pPr algn="l"/>
                      <a:r>
                        <a:rPr lang="en-US" dirty="0" smtClean="0"/>
                        <a:t>12</a:t>
                      </a:r>
                      <a:endParaRPr lang="en-US" dirty="0"/>
                    </a:p>
                  </a:txBody>
                  <a:tcPr/>
                </a:tc>
                <a:tc>
                  <a:txBody>
                    <a:bodyPr/>
                    <a:lstStyle/>
                    <a:p>
                      <a:pPr algn="l"/>
                      <a:r>
                        <a:rPr lang="en-US" dirty="0" smtClean="0"/>
                        <a:t>10</a:t>
                      </a:r>
                      <a:endParaRPr lang="en-US" dirty="0"/>
                    </a:p>
                  </a:txBody>
                  <a:tcPr/>
                </a:tc>
              </a:tr>
              <a:tr h="370840">
                <a:tc>
                  <a:txBody>
                    <a:bodyPr/>
                    <a:lstStyle/>
                    <a:p>
                      <a:pPr algn="l"/>
                      <a:r>
                        <a:rPr lang="en-US" dirty="0" smtClean="0"/>
                        <a:t>More cold/frozen meals</a:t>
                      </a:r>
                      <a:endParaRPr lang="en-US" dirty="0"/>
                    </a:p>
                  </a:txBody>
                  <a:tcPr/>
                </a:tc>
                <a:tc>
                  <a:txBody>
                    <a:bodyPr/>
                    <a:lstStyle/>
                    <a:p>
                      <a:pPr algn="l"/>
                      <a:r>
                        <a:rPr lang="en-US" dirty="0" smtClean="0"/>
                        <a:t>3</a:t>
                      </a:r>
                      <a:endParaRPr lang="en-US" dirty="0"/>
                    </a:p>
                  </a:txBody>
                  <a:tcPr/>
                </a:tc>
                <a:tc>
                  <a:txBody>
                    <a:bodyPr/>
                    <a:lstStyle/>
                    <a:p>
                      <a:pPr algn="l"/>
                      <a:r>
                        <a:rPr lang="en-US" dirty="0" smtClean="0"/>
                        <a:t>2</a:t>
                      </a:r>
                      <a:endParaRPr lang="en-US" dirty="0"/>
                    </a:p>
                  </a:txBody>
                  <a:tcPr/>
                </a:tc>
              </a:tr>
            </a:tbl>
          </a:graphicData>
        </a:graphic>
      </p:graphicFrame>
      <p:sp>
        <p:nvSpPr>
          <p:cNvPr id="5" name="TextBox 4"/>
          <p:cNvSpPr txBox="1"/>
          <p:nvPr/>
        </p:nvSpPr>
        <p:spPr>
          <a:xfrm>
            <a:off x="139446" y="6192886"/>
            <a:ext cx="5870325" cy="461665"/>
          </a:xfrm>
          <a:prstGeom prst="rect">
            <a:avLst/>
          </a:prstGeom>
          <a:noFill/>
        </p:spPr>
        <p:txBody>
          <a:bodyPr wrap="none" rtlCol="0">
            <a:spAutoFit/>
          </a:bodyPr>
          <a:lstStyle/>
          <a:p>
            <a:r>
              <a:rPr lang="en-US" sz="1200" dirty="0" smtClean="0"/>
              <a:t>National Survey of OAA Programs, 2011, Administration on Aging </a:t>
            </a:r>
            <a:r>
              <a:rPr lang="en-US" sz="1200" dirty="0" smtClean="0">
                <a:hlinkClick r:id="rId2"/>
              </a:rPr>
              <a:t>http://www.agidnet.org/</a:t>
            </a:r>
            <a:r>
              <a:rPr lang="en-US" sz="1200" dirty="0" smtClean="0"/>
              <a:t> </a:t>
            </a:r>
          </a:p>
          <a:p>
            <a:endParaRPr lang="en-US" sz="1200" dirty="0"/>
          </a:p>
        </p:txBody>
      </p:sp>
    </p:spTree>
    <p:extLst>
      <p:ext uri="{BB962C8B-B14F-4D97-AF65-F5344CB8AC3E}">
        <p14:creationId xmlns:p14="http://schemas.microsoft.com/office/powerpoint/2010/main" val="37927975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fontScale="90000"/>
          </a:bodyPr>
          <a:lstStyle/>
          <a:p>
            <a:r>
              <a:rPr lang="en-US" dirty="0" smtClean="0">
                <a:latin typeface="Calibri" pitchFamily="34" charset="0"/>
                <a:cs typeface="Century Gothic" pitchFamily="34" charset="0"/>
              </a:rPr>
              <a:t>Performance: </a:t>
            </a:r>
            <a:r>
              <a:rPr lang="en-US" sz="3100" b="1" dirty="0" smtClean="0">
                <a:latin typeface="Calibri" pitchFamily="34" charset="0"/>
                <a:cs typeface="Century Gothic" pitchFamily="34" charset="0"/>
              </a:rPr>
              <a:t>Monitoring</a:t>
            </a:r>
            <a:br>
              <a:rPr lang="en-US" sz="3100" b="1" dirty="0" smtClean="0">
                <a:latin typeface="Calibri" pitchFamily="34" charset="0"/>
                <a:cs typeface="Century Gothic" pitchFamily="34" charset="0"/>
              </a:rPr>
            </a:br>
            <a:r>
              <a:rPr lang="en-US" sz="2700" b="1" dirty="0" smtClean="0">
                <a:latin typeface="Calibri" pitchFamily="34" charset="0"/>
                <a:cs typeface="Century Gothic" pitchFamily="34" charset="0"/>
              </a:rPr>
              <a:t>Principles of Menu Planning</a:t>
            </a:r>
          </a:p>
        </p:txBody>
      </p:sp>
      <p:sp>
        <p:nvSpPr>
          <p:cNvPr id="51203" name="Rectangle 3"/>
          <p:cNvSpPr>
            <a:spLocks noGrp="1" noChangeArrowheads="1"/>
          </p:cNvSpPr>
          <p:nvPr>
            <p:ph type="body" idx="1"/>
          </p:nvPr>
        </p:nvSpPr>
        <p:spPr>
          <a:xfrm>
            <a:off x="457200" y="2129755"/>
            <a:ext cx="7772400" cy="3581400"/>
          </a:xfrm>
        </p:spPr>
        <p:txBody>
          <a:bodyPr>
            <a:normAutofit/>
          </a:bodyPr>
          <a:lstStyle/>
          <a:p>
            <a:pPr>
              <a:buFontTx/>
              <a:buNone/>
            </a:pPr>
            <a:r>
              <a:rPr lang="en-US" sz="2800" b="0" dirty="0" smtClean="0">
                <a:latin typeface="Calibri" pitchFamily="34" charset="0"/>
                <a:cs typeface="Century Gothic" pitchFamily="34" charset="0"/>
              </a:rPr>
              <a:t>Aesthetic appeal: </a:t>
            </a:r>
          </a:p>
          <a:p>
            <a:pPr lvl="1">
              <a:buFontTx/>
              <a:buChar char="•"/>
            </a:pPr>
            <a:r>
              <a:rPr lang="en-US" sz="2400" dirty="0" smtClean="0">
                <a:latin typeface="Calibri" pitchFamily="34" charset="0"/>
                <a:cs typeface="Century Gothic" pitchFamily="34" charset="0"/>
              </a:rPr>
              <a:t>Enhance </a:t>
            </a:r>
            <a:r>
              <a:rPr lang="en-US" sz="2400" dirty="0" smtClean="0">
                <a:solidFill>
                  <a:srgbClr val="C00000"/>
                </a:solidFill>
                <a:latin typeface="Calibri" pitchFamily="34" charset="0"/>
                <a:cs typeface="Century Gothic" pitchFamily="34" charset="0"/>
              </a:rPr>
              <a:t>taste</a:t>
            </a:r>
          </a:p>
          <a:p>
            <a:pPr lvl="1">
              <a:buFontTx/>
              <a:buChar char="•"/>
            </a:pPr>
            <a:r>
              <a:rPr lang="en-US" sz="2400" dirty="0" smtClean="0">
                <a:latin typeface="Calibri" pitchFamily="34" charset="0"/>
                <a:cs typeface="Century Gothic" pitchFamily="34" charset="0"/>
              </a:rPr>
              <a:t>Strive for </a:t>
            </a:r>
            <a:r>
              <a:rPr lang="en-US" sz="2400" dirty="0" smtClean="0">
                <a:solidFill>
                  <a:srgbClr val="C00000"/>
                </a:solidFill>
                <a:latin typeface="Calibri" pitchFamily="34" charset="0"/>
                <a:cs typeface="Century Gothic" pitchFamily="34" charset="0"/>
              </a:rPr>
              <a:t>balance</a:t>
            </a:r>
          </a:p>
          <a:p>
            <a:pPr lvl="1">
              <a:buFontTx/>
              <a:buChar char="•"/>
            </a:pPr>
            <a:r>
              <a:rPr lang="en-US" sz="2400" dirty="0" smtClean="0">
                <a:latin typeface="Calibri" pitchFamily="34" charset="0"/>
                <a:cs typeface="Century Gothic" pitchFamily="34" charset="0"/>
              </a:rPr>
              <a:t>Emphasize </a:t>
            </a:r>
            <a:r>
              <a:rPr lang="en-US" sz="2400" dirty="0" smtClean="0">
                <a:solidFill>
                  <a:srgbClr val="C00000"/>
                </a:solidFill>
                <a:latin typeface="Calibri" pitchFamily="34" charset="0"/>
                <a:cs typeface="Century Gothic" pitchFamily="34" charset="0"/>
              </a:rPr>
              <a:t>variety</a:t>
            </a:r>
          </a:p>
          <a:p>
            <a:pPr lvl="1">
              <a:buFontTx/>
              <a:buChar char="•"/>
            </a:pPr>
            <a:r>
              <a:rPr lang="en-US" sz="2400" dirty="0" smtClean="0">
                <a:latin typeface="Calibri" pitchFamily="34" charset="0"/>
                <a:cs typeface="Century Gothic" pitchFamily="34" charset="0"/>
              </a:rPr>
              <a:t>Add </a:t>
            </a:r>
            <a:r>
              <a:rPr lang="en-US" sz="2400" dirty="0" smtClean="0">
                <a:solidFill>
                  <a:srgbClr val="C00000"/>
                </a:solidFill>
                <a:latin typeface="Calibri" pitchFamily="34" charset="0"/>
                <a:cs typeface="Century Gothic" pitchFamily="34" charset="0"/>
              </a:rPr>
              <a:t>contrast:</a:t>
            </a:r>
            <a:r>
              <a:rPr lang="en-US" sz="2400" dirty="0" smtClean="0">
                <a:latin typeface="Calibri" pitchFamily="34" charset="0"/>
                <a:cs typeface="Century Gothic" pitchFamily="34" charset="0"/>
              </a:rPr>
              <a:t> </a:t>
            </a:r>
            <a:r>
              <a:rPr lang="en-US" sz="2400" dirty="0" smtClean="0">
                <a:latin typeface="Calibri" pitchFamily="34" charset="0"/>
                <a:cs typeface="Century Gothic" pitchFamily="34" charset="0"/>
              </a:rPr>
              <a:t/>
            </a:r>
            <a:br>
              <a:rPr lang="en-US" sz="2400" dirty="0" smtClean="0">
                <a:latin typeface="Calibri" pitchFamily="34" charset="0"/>
                <a:cs typeface="Century Gothic" pitchFamily="34" charset="0"/>
              </a:rPr>
            </a:br>
            <a:r>
              <a:rPr lang="en-US" sz="2400" dirty="0" smtClean="0">
                <a:latin typeface="Calibri" pitchFamily="34" charset="0"/>
                <a:cs typeface="Century Gothic" pitchFamily="34" charset="0"/>
              </a:rPr>
              <a:t>texture </a:t>
            </a:r>
            <a:r>
              <a:rPr lang="en-US" sz="2400" dirty="0" smtClean="0">
                <a:latin typeface="Calibri" pitchFamily="34" charset="0"/>
                <a:cs typeface="Century Gothic" pitchFamily="34" charset="0"/>
              </a:rPr>
              <a:t>&amp; temperature </a:t>
            </a:r>
          </a:p>
          <a:p>
            <a:pPr lvl="1">
              <a:buFontTx/>
              <a:buChar char="•"/>
            </a:pPr>
            <a:r>
              <a:rPr lang="en-US" sz="2400" dirty="0" smtClean="0">
                <a:latin typeface="Calibri" pitchFamily="34" charset="0"/>
                <a:cs typeface="Century Gothic" pitchFamily="34" charset="0"/>
              </a:rPr>
              <a:t>Think about </a:t>
            </a:r>
            <a:r>
              <a:rPr lang="en-US" sz="2400" dirty="0" smtClean="0">
                <a:solidFill>
                  <a:srgbClr val="C00000"/>
                </a:solidFill>
                <a:latin typeface="Calibri" pitchFamily="34" charset="0"/>
                <a:cs typeface="Century Gothic" pitchFamily="34" charset="0"/>
              </a:rPr>
              <a:t>color</a:t>
            </a:r>
          </a:p>
          <a:p>
            <a:pPr lvl="1">
              <a:buFontTx/>
              <a:buChar char="•"/>
            </a:pPr>
            <a:r>
              <a:rPr lang="en-US" sz="2400" dirty="0" smtClean="0">
                <a:latin typeface="Calibri" pitchFamily="34" charset="0"/>
                <a:cs typeface="Century Gothic" pitchFamily="34" charset="0"/>
              </a:rPr>
              <a:t>Consider eye </a:t>
            </a:r>
            <a:r>
              <a:rPr lang="en-US" sz="2400" dirty="0" smtClean="0">
                <a:solidFill>
                  <a:srgbClr val="C00000"/>
                </a:solidFill>
                <a:latin typeface="Calibri" pitchFamily="34" charset="0"/>
                <a:cs typeface="Century Gothic" pitchFamily="34" charset="0"/>
              </a:rPr>
              <a:t>appeal</a:t>
            </a:r>
          </a:p>
          <a:p>
            <a:pPr lvl="1"/>
            <a:endParaRPr lang="en-US" dirty="0" smtClean="0">
              <a:solidFill>
                <a:schemeClr val="hlink"/>
              </a:solidFill>
              <a:latin typeface="Century Gothic" pitchFamily="34" charset="0"/>
              <a:cs typeface="Century Gothic" pitchFamily="34" charset="0"/>
            </a:endParaRPr>
          </a:p>
          <a:p>
            <a:pPr lvl="2">
              <a:buFontTx/>
              <a:buNone/>
            </a:pPr>
            <a:endParaRPr lang="en-US" dirty="0" smtClean="0">
              <a:latin typeface="Century Gothic" pitchFamily="34" charset="0"/>
              <a:cs typeface="Century Gothic" pitchFamily="34" charset="0"/>
            </a:endParaRPr>
          </a:p>
        </p:txBody>
      </p:sp>
      <p:pic>
        <p:nvPicPr>
          <p:cNvPr id="51204" name="Picture 4" descr="Red F&amp;V's">
            <a:hlinkClick r:id="rId2"/>
          </p:cNvPr>
          <p:cNvPicPr>
            <a:picLocks noChangeAspect="1" noChangeArrowheads="1"/>
          </p:cNvPicPr>
          <p:nvPr/>
        </p:nvPicPr>
        <p:blipFill>
          <a:blip r:embed="rId3"/>
          <a:srcRect/>
          <a:stretch>
            <a:fillRect/>
          </a:stretch>
        </p:blipFill>
        <p:spPr bwMode="auto">
          <a:xfrm>
            <a:off x="4800600" y="1837944"/>
            <a:ext cx="2057400" cy="1377950"/>
          </a:xfrm>
          <a:prstGeom prst="rect">
            <a:avLst/>
          </a:prstGeom>
          <a:noFill/>
          <a:ln w="9525">
            <a:noFill/>
            <a:miter lim="800000"/>
            <a:headEnd/>
            <a:tailEnd/>
          </a:ln>
        </p:spPr>
      </p:pic>
      <p:pic>
        <p:nvPicPr>
          <p:cNvPr id="51205" name="Picture 7" descr="image_1cup_mid"/>
          <p:cNvPicPr>
            <a:picLocks noChangeAspect="1" noChangeArrowheads="1"/>
          </p:cNvPicPr>
          <p:nvPr/>
        </p:nvPicPr>
        <p:blipFill>
          <a:blip r:embed="rId4"/>
          <a:srcRect/>
          <a:stretch>
            <a:fillRect/>
          </a:stretch>
        </p:blipFill>
        <p:spPr bwMode="auto">
          <a:xfrm>
            <a:off x="7391400" y="4267200"/>
            <a:ext cx="1371600" cy="955675"/>
          </a:xfrm>
          <a:prstGeom prst="rect">
            <a:avLst/>
          </a:prstGeom>
          <a:noFill/>
          <a:ln w="9525">
            <a:noFill/>
            <a:miter lim="800000"/>
            <a:headEnd/>
            <a:tailEnd/>
          </a:ln>
        </p:spPr>
      </p:pic>
      <p:pic>
        <p:nvPicPr>
          <p:cNvPr id="51206" name="Picture 6" descr="fruitsandveggiesmatter.gov"/>
          <p:cNvPicPr>
            <a:picLocks noChangeAspect="1" noChangeArrowheads="1"/>
          </p:cNvPicPr>
          <p:nvPr/>
        </p:nvPicPr>
        <p:blipFill>
          <a:blip r:embed="rId5"/>
          <a:srcRect/>
          <a:stretch>
            <a:fillRect/>
          </a:stretch>
        </p:blipFill>
        <p:spPr bwMode="auto">
          <a:xfrm>
            <a:off x="7239000" y="2057400"/>
            <a:ext cx="1676400" cy="1633538"/>
          </a:xfrm>
          <a:prstGeom prst="rect">
            <a:avLst/>
          </a:prstGeom>
          <a:noFill/>
          <a:ln w="9525">
            <a:noFill/>
            <a:miter lim="800000"/>
            <a:headEnd/>
            <a:tailEnd/>
          </a:ln>
        </p:spPr>
      </p:pic>
      <p:pic>
        <p:nvPicPr>
          <p:cNvPr id="51207" name="Picture 4" descr="claypotrice"/>
          <p:cNvPicPr>
            <a:picLocks noChangeAspect="1" noChangeArrowheads="1"/>
          </p:cNvPicPr>
          <p:nvPr/>
        </p:nvPicPr>
        <p:blipFill>
          <a:blip r:embed="rId6"/>
          <a:srcRect/>
          <a:stretch>
            <a:fillRect/>
          </a:stretch>
        </p:blipFill>
        <p:spPr bwMode="auto">
          <a:xfrm>
            <a:off x="5138928" y="4782312"/>
            <a:ext cx="1981200" cy="1485900"/>
          </a:xfrm>
          <a:prstGeom prst="rect">
            <a:avLst/>
          </a:prstGeom>
          <a:noFill/>
          <a:ln w="9525">
            <a:noFill/>
            <a:miter lim="800000"/>
            <a:headEnd/>
            <a:tailEnd/>
          </a:ln>
        </p:spPr>
      </p:pic>
    </p:spTree>
    <p:extLst>
      <p:ext uri="{BB962C8B-B14F-4D97-AF65-F5344CB8AC3E}">
        <p14:creationId xmlns:p14="http://schemas.microsoft.com/office/powerpoint/2010/main" val="419895948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457200" y="1166652"/>
            <a:ext cx="8229600" cy="609576"/>
          </a:xfrm>
        </p:spPr>
        <p:txBody>
          <a:bodyPr>
            <a:normAutofit fontScale="90000"/>
          </a:bodyPr>
          <a:lstStyle/>
          <a:p>
            <a:r>
              <a:rPr lang="en-US" sz="4000" dirty="0" smtClean="0">
                <a:latin typeface="Calibri" pitchFamily="34" charset="0"/>
                <a:cs typeface="Century Gothic" pitchFamily="34" charset="0"/>
              </a:rPr>
              <a:t>Performance: </a:t>
            </a:r>
            <a:r>
              <a:rPr lang="en-US" sz="3100" b="1" dirty="0" smtClean="0">
                <a:latin typeface="Calibri" pitchFamily="34" charset="0"/>
                <a:cs typeface="Century Gothic" pitchFamily="34" charset="0"/>
              </a:rPr>
              <a:t>Monitoring</a:t>
            </a:r>
            <a:r>
              <a:rPr lang="en-US" sz="3600" b="1" dirty="0" smtClean="0">
                <a:latin typeface="Calibri" pitchFamily="34" charset="0"/>
                <a:cs typeface="Century Gothic" pitchFamily="34" charset="0"/>
              </a:rPr>
              <a:t/>
            </a:r>
            <a:br>
              <a:rPr lang="en-US" sz="3600" b="1" dirty="0" smtClean="0">
                <a:latin typeface="Calibri" pitchFamily="34" charset="0"/>
                <a:cs typeface="Century Gothic" pitchFamily="34" charset="0"/>
              </a:rPr>
            </a:br>
            <a:r>
              <a:rPr lang="en-US" sz="3100" b="1" dirty="0" smtClean="0">
                <a:latin typeface="Calibri" pitchFamily="34" charset="0"/>
                <a:cs typeface="Century Gothic" pitchFamily="34" charset="0"/>
              </a:rPr>
              <a:t>Preferences</a:t>
            </a:r>
          </a:p>
        </p:txBody>
      </p:sp>
      <p:sp>
        <p:nvSpPr>
          <p:cNvPr id="2052" name="Content Placeholder 5"/>
          <p:cNvSpPr>
            <a:spLocks noGrp="1"/>
          </p:cNvSpPr>
          <p:nvPr>
            <p:ph idx="1"/>
          </p:nvPr>
        </p:nvSpPr>
        <p:spPr>
          <a:xfrm>
            <a:off x="457200" y="2168165"/>
            <a:ext cx="8229600" cy="3957998"/>
          </a:xfrm>
        </p:spPr>
        <p:txBody>
          <a:bodyPr/>
          <a:lstStyle/>
          <a:p>
            <a:r>
              <a:rPr lang="en-US" b="0" dirty="0" smtClean="0">
                <a:latin typeface="Calibri" pitchFamily="34" charset="0"/>
                <a:cs typeface="Century Gothic" pitchFamily="34" charset="0"/>
              </a:rPr>
              <a:t>Culture, ethnicity, traditions</a:t>
            </a:r>
          </a:p>
          <a:p>
            <a:r>
              <a:rPr lang="en-US" b="0" dirty="0" smtClean="0">
                <a:latin typeface="Calibri" pitchFamily="34" charset="0"/>
                <a:cs typeface="Century Gothic" pitchFamily="34" charset="0"/>
              </a:rPr>
              <a:t>Religion, holidays, celebrations</a:t>
            </a:r>
          </a:p>
          <a:p>
            <a:r>
              <a:rPr lang="en-US" b="0" dirty="0" smtClean="0">
                <a:latin typeface="Calibri" pitchFamily="34" charset="0"/>
                <a:cs typeface="Century Gothic" pitchFamily="34" charset="0"/>
              </a:rPr>
              <a:t>Family</a:t>
            </a:r>
          </a:p>
          <a:p>
            <a:r>
              <a:rPr lang="en-US" b="0" dirty="0" smtClean="0">
                <a:latin typeface="Calibri" pitchFamily="34" charset="0"/>
                <a:cs typeface="Century Gothic" pitchFamily="34" charset="0"/>
              </a:rPr>
              <a:t>Region of the country</a:t>
            </a:r>
          </a:p>
          <a:p>
            <a:r>
              <a:rPr lang="en-US" b="0" dirty="0" smtClean="0">
                <a:latin typeface="Calibri" pitchFamily="34" charset="0"/>
                <a:cs typeface="Century Gothic" pitchFamily="34" charset="0"/>
              </a:rPr>
              <a:t>Health</a:t>
            </a:r>
          </a:p>
          <a:p>
            <a:r>
              <a:rPr lang="en-US" b="0" dirty="0" smtClean="0">
                <a:latin typeface="Calibri" pitchFamily="34" charset="0"/>
                <a:cs typeface="Century Gothic" pitchFamily="34" charset="0"/>
              </a:rPr>
              <a:t>Age, generational cohort</a:t>
            </a:r>
          </a:p>
          <a:p>
            <a:r>
              <a:rPr lang="en-US" b="0" dirty="0" smtClean="0">
                <a:latin typeface="Calibri" pitchFamily="34" charset="0"/>
                <a:cs typeface="Century Gothic" pitchFamily="34" charset="0"/>
              </a:rPr>
              <a:t>Gender</a:t>
            </a:r>
          </a:p>
        </p:txBody>
      </p:sp>
      <p:graphicFrame>
        <p:nvGraphicFramePr>
          <p:cNvPr id="2050" name="Object 5"/>
          <p:cNvGraphicFramePr>
            <a:graphicFrameLocks noChangeAspect="1"/>
          </p:cNvGraphicFramePr>
          <p:nvPr/>
        </p:nvGraphicFramePr>
        <p:xfrm>
          <a:off x="5562600" y="2819400"/>
          <a:ext cx="13330238" cy="2179638"/>
        </p:xfrm>
        <a:graphic>
          <a:graphicData uri="http://schemas.openxmlformats.org/presentationml/2006/ole">
            <mc:AlternateContent xmlns:mc="http://schemas.openxmlformats.org/markup-compatibility/2006">
              <mc:Choice xmlns:v="urn:schemas-microsoft-com:vml" Requires="v">
                <p:oleObj spid="_x0000_s1124" name="Document" r:id="rId3" imgW="5705280" imgH="933120" progId="">
                  <p:embed/>
                </p:oleObj>
              </mc:Choice>
              <mc:Fallback>
                <p:oleObj name="Document" r:id="rId3" imgW="5705280" imgH="9331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819400"/>
                        <a:ext cx="13330238" cy="217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59620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609600" y="1066812"/>
            <a:ext cx="8229600" cy="609576"/>
          </a:xfrm>
        </p:spPr>
        <p:txBody>
          <a:bodyPr>
            <a:normAutofit fontScale="90000"/>
          </a:bodyPr>
          <a:lstStyle/>
          <a:p>
            <a:pPr algn="r"/>
            <a:r>
              <a:rPr lang="en-US" sz="3600" dirty="0" smtClean="0">
                <a:latin typeface="Calibri" pitchFamily="34" charset="0"/>
                <a:cs typeface="Century Gothic" pitchFamily="34" charset="0"/>
              </a:rPr>
              <a:t>Older Americans Act </a:t>
            </a:r>
            <a:br>
              <a:rPr lang="en-US" sz="3600" dirty="0" smtClean="0">
                <a:latin typeface="Calibri" pitchFamily="34" charset="0"/>
                <a:cs typeface="Century Gothic" pitchFamily="34" charset="0"/>
              </a:rPr>
            </a:br>
            <a:r>
              <a:rPr lang="en-US" sz="3600" dirty="0" smtClean="0">
                <a:latin typeface="Calibri" pitchFamily="34" charset="0"/>
                <a:cs typeface="Century Gothic" pitchFamily="34" charset="0"/>
              </a:rPr>
              <a:t>Nutrition Program Purposes</a:t>
            </a:r>
            <a:r>
              <a:rPr lang="en-US" sz="2400" b="1" dirty="0" smtClean="0">
                <a:latin typeface="Calibri" pitchFamily="34" charset="0"/>
                <a:cs typeface="Century Gothic" pitchFamily="34" charset="0"/>
              </a:rPr>
              <a:t/>
            </a:r>
            <a:br>
              <a:rPr lang="en-US" sz="2400" b="1" dirty="0" smtClean="0">
                <a:latin typeface="Calibri" pitchFamily="34" charset="0"/>
                <a:cs typeface="Century Gothic" pitchFamily="34" charset="0"/>
              </a:rPr>
            </a:br>
            <a:r>
              <a:rPr lang="en-US" sz="1800" b="1" dirty="0" smtClean="0">
                <a:latin typeface="Calibri" pitchFamily="34" charset="0"/>
                <a:cs typeface="Century Gothic" pitchFamily="34" charset="0"/>
              </a:rPr>
              <a:t>http://www.aoa.gov/AoARoot/AoA_Programs/OAA/index.aspx</a:t>
            </a:r>
            <a:endParaRPr lang="en-US" sz="1800" dirty="0" smtClean="0">
              <a:latin typeface="Calibri" pitchFamily="34" charset="0"/>
              <a:cs typeface="Century Gothic" pitchFamily="34" charset="0"/>
            </a:endParaRPr>
          </a:p>
        </p:txBody>
      </p:sp>
      <p:sp>
        <p:nvSpPr>
          <p:cNvPr id="60419" name="Content Placeholder 3"/>
          <p:cNvSpPr>
            <a:spLocks noGrp="1"/>
          </p:cNvSpPr>
          <p:nvPr>
            <p:ph sz="half" idx="2"/>
          </p:nvPr>
        </p:nvSpPr>
        <p:spPr>
          <a:xfrm>
            <a:off x="4648200" y="2062108"/>
            <a:ext cx="4038600" cy="4294242"/>
          </a:xfrm>
        </p:spPr>
        <p:txBody>
          <a:bodyPr/>
          <a:lstStyle/>
          <a:p>
            <a:r>
              <a:rPr lang="en-US" sz="2000" dirty="0" smtClean="0">
                <a:latin typeface="Calibri" pitchFamily="34" charset="0"/>
                <a:cs typeface="Century Gothic" pitchFamily="34" charset="0"/>
              </a:rPr>
              <a:t>The purposes of this part are to</a:t>
            </a:r>
          </a:p>
          <a:p>
            <a:pPr lvl="1"/>
            <a:r>
              <a:rPr lang="en-US" sz="2000" b="1" dirty="0" smtClean="0">
                <a:solidFill>
                  <a:schemeClr val="tx2"/>
                </a:solidFill>
                <a:latin typeface="Calibri" pitchFamily="34" charset="0"/>
                <a:cs typeface="Century Gothic" pitchFamily="34" charset="0"/>
              </a:rPr>
              <a:t>Reduce</a:t>
            </a:r>
            <a:r>
              <a:rPr lang="en-US" sz="2000" b="1" dirty="0" smtClean="0">
                <a:solidFill>
                  <a:schemeClr val="accent2"/>
                </a:solidFill>
                <a:latin typeface="Calibri" pitchFamily="34" charset="0"/>
                <a:cs typeface="Century Gothic" pitchFamily="34" charset="0"/>
              </a:rPr>
              <a:t> </a:t>
            </a:r>
            <a:r>
              <a:rPr lang="en-US" sz="2000" dirty="0" smtClean="0">
                <a:latin typeface="Calibri" pitchFamily="34" charset="0"/>
                <a:cs typeface="Century Gothic" pitchFamily="34" charset="0"/>
              </a:rPr>
              <a:t>hunger and food insecurity</a:t>
            </a:r>
          </a:p>
          <a:p>
            <a:pPr lvl="1"/>
            <a:r>
              <a:rPr lang="en-US" sz="2000" b="1" dirty="0" smtClean="0">
                <a:solidFill>
                  <a:schemeClr val="tx2"/>
                </a:solidFill>
                <a:latin typeface="Calibri" pitchFamily="34" charset="0"/>
                <a:cs typeface="Century Gothic" pitchFamily="34" charset="0"/>
              </a:rPr>
              <a:t>Promote</a:t>
            </a:r>
            <a:r>
              <a:rPr lang="en-US" sz="2000" dirty="0" smtClean="0">
                <a:solidFill>
                  <a:schemeClr val="tx2"/>
                </a:solidFill>
                <a:latin typeface="Calibri" pitchFamily="34" charset="0"/>
                <a:cs typeface="Century Gothic" pitchFamily="34" charset="0"/>
              </a:rPr>
              <a:t> </a:t>
            </a:r>
            <a:r>
              <a:rPr lang="en-US" sz="2000" dirty="0" smtClean="0">
                <a:latin typeface="Calibri" pitchFamily="34" charset="0"/>
                <a:cs typeface="Century Gothic" pitchFamily="34" charset="0"/>
              </a:rPr>
              <a:t>socialization of older individuals</a:t>
            </a:r>
          </a:p>
          <a:p>
            <a:pPr lvl="1"/>
            <a:r>
              <a:rPr lang="en-US" sz="2000" b="1" dirty="0" smtClean="0">
                <a:solidFill>
                  <a:schemeClr val="tx2"/>
                </a:solidFill>
                <a:latin typeface="Calibri" pitchFamily="34" charset="0"/>
                <a:cs typeface="Century Gothic" pitchFamily="34" charset="0"/>
              </a:rPr>
              <a:t>Promote</a:t>
            </a:r>
            <a:r>
              <a:rPr lang="en-US" sz="2000" dirty="0" smtClean="0">
                <a:latin typeface="Calibri" pitchFamily="34" charset="0"/>
                <a:cs typeface="Century Gothic" pitchFamily="34" charset="0"/>
              </a:rPr>
              <a:t> the health and well-being of older individuals and delay adverse health conditions through access to nutrition and other disease prevention and health promotion services </a:t>
            </a:r>
          </a:p>
          <a:p>
            <a:endParaRPr lang="en-US" dirty="0" smtClean="0">
              <a:latin typeface="Century Gothic" pitchFamily="34" charset="0"/>
              <a:cs typeface="Century Gothic" pitchFamily="34" charset="0"/>
            </a:endParaRPr>
          </a:p>
        </p:txBody>
      </p:sp>
      <p:pic>
        <p:nvPicPr>
          <p:cNvPr id="60421" name="Picture 12"/>
          <p:cNvPicPr>
            <a:picLocks noGrp="1" noChangeAspect="1" noChangeArrowheads="1"/>
          </p:cNvPicPr>
          <p:nvPr>
            <p:ph sz="half" idx="1"/>
          </p:nvPr>
        </p:nvPicPr>
        <p:blipFill>
          <a:blip r:embed="rId2"/>
          <a:srcRect r="56000"/>
          <a:stretch>
            <a:fillRect/>
          </a:stretch>
        </p:blipFill>
        <p:spPr>
          <a:xfrm>
            <a:off x="609600" y="1371600"/>
            <a:ext cx="1528763" cy="2317750"/>
          </a:xfrm>
        </p:spPr>
      </p:pic>
      <p:pic>
        <p:nvPicPr>
          <p:cNvPr id="60422" name="Picture 7"/>
          <p:cNvPicPr>
            <a:picLocks noChangeAspect="1" noChangeArrowheads="1"/>
          </p:cNvPicPr>
          <p:nvPr/>
        </p:nvPicPr>
        <p:blipFill>
          <a:blip r:embed="rId3"/>
          <a:srcRect r="16000"/>
          <a:stretch>
            <a:fillRect/>
          </a:stretch>
        </p:blipFill>
        <p:spPr bwMode="auto">
          <a:xfrm>
            <a:off x="2133600" y="2514600"/>
            <a:ext cx="2743200" cy="1778000"/>
          </a:xfrm>
          <a:prstGeom prst="rect">
            <a:avLst/>
          </a:prstGeom>
          <a:noFill/>
          <a:ln w="9525">
            <a:noFill/>
            <a:miter lim="800000"/>
            <a:headEnd/>
            <a:tailEnd/>
          </a:ln>
        </p:spPr>
      </p:pic>
      <p:pic>
        <p:nvPicPr>
          <p:cNvPr id="60423" name="Picture 61"/>
          <p:cNvPicPr>
            <a:picLocks noChangeAspect="1" noChangeArrowheads="1"/>
          </p:cNvPicPr>
          <p:nvPr/>
        </p:nvPicPr>
        <p:blipFill>
          <a:blip r:embed="rId4"/>
          <a:srcRect/>
          <a:stretch>
            <a:fillRect/>
          </a:stretch>
        </p:blipFill>
        <p:spPr bwMode="auto">
          <a:xfrm>
            <a:off x="457200" y="4343400"/>
            <a:ext cx="2068513" cy="2049463"/>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5"/>
          <p:cNvSpPr>
            <a:spLocks noGrp="1"/>
          </p:cNvSpPr>
          <p:nvPr>
            <p:ph type="title"/>
          </p:nvPr>
        </p:nvSpPr>
        <p:spPr>
          <a:xfrm>
            <a:off x="457200" y="1164557"/>
            <a:ext cx="8229600" cy="609576"/>
          </a:xfrm>
        </p:spPr>
        <p:txBody>
          <a:bodyPr>
            <a:normAutofit fontScale="90000"/>
          </a:bodyPr>
          <a:lstStyle/>
          <a:p>
            <a:r>
              <a:rPr lang="en-US" dirty="0" smtClean="0">
                <a:latin typeface="Calibri" pitchFamily="34" charset="0"/>
                <a:cs typeface="Century Gothic" pitchFamily="34" charset="0"/>
              </a:rPr>
              <a:t>Performance: </a:t>
            </a:r>
            <a:r>
              <a:rPr lang="en-US" sz="3100" b="1" dirty="0" smtClean="0">
                <a:latin typeface="Calibri" pitchFamily="34" charset="0"/>
                <a:cs typeface="Century Gothic" pitchFamily="34" charset="0"/>
              </a:rPr>
              <a:t>Monitoring</a:t>
            </a:r>
            <a:br>
              <a:rPr lang="en-US" sz="3100" b="1" dirty="0" smtClean="0">
                <a:latin typeface="Calibri" pitchFamily="34" charset="0"/>
                <a:cs typeface="Century Gothic" pitchFamily="34" charset="0"/>
              </a:rPr>
            </a:br>
            <a:r>
              <a:rPr lang="en-US" sz="2400" b="1" dirty="0" smtClean="0">
                <a:latin typeface="Calibri" pitchFamily="34" charset="0"/>
                <a:cs typeface="Century Gothic" pitchFamily="34" charset="0"/>
              </a:rPr>
              <a:t>Standards, Appeal Monitoring</a:t>
            </a:r>
            <a:r>
              <a:rPr lang="en-US" sz="3100" b="1" dirty="0" smtClean="0">
                <a:latin typeface="Calibri" pitchFamily="34" charset="0"/>
                <a:cs typeface="Century Gothic" pitchFamily="34" charset="0"/>
              </a:rPr>
              <a:t/>
            </a:r>
            <a:br>
              <a:rPr lang="en-US" sz="3100" b="1" dirty="0" smtClean="0">
                <a:latin typeface="Calibri" pitchFamily="34" charset="0"/>
                <a:cs typeface="Century Gothic" pitchFamily="34" charset="0"/>
              </a:rPr>
            </a:br>
            <a:endParaRPr lang="en-US" dirty="0" smtClean="0">
              <a:latin typeface="Calibri" pitchFamily="34" charset="0"/>
              <a:cs typeface="Century Gothic" pitchFamily="34" charset="0"/>
            </a:endParaRPr>
          </a:p>
        </p:txBody>
      </p:sp>
      <p:sp>
        <p:nvSpPr>
          <p:cNvPr id="55299" name="Text Placeholder 6"/>
          <p:cNvSpPr>
            <a:spLocks noGrp="1"/>
          </p:cNvSpPr>
          <p:nvPr>
            <p:ph type="body" idx="1"/>
          </p:nvPr>
        </p:nvSpPr>
        <p:spPr/>
        <p:txBody>
          <a:bodyPr>
            <a:normAutofit fontScale="70000" lnSpcReduction="20000"/>
          </a:bodyPr>
          <a:lstStyle/>
          <a:p>
            <a:r>
              <a:rPr lang="en-US" b="0" dirty="0" smtClean="0">
                <a:latin typeface="Century Gothic" pitchFamily="34" charset="0"/>
                <a:cs typeface="Century Gothic" pitchFamily="34" charset="0"/>
              </a:rPr>
              <a:t> </a:t>
            </a:r>
          </a:p>
          <a:p>
            <a:r>
              <a:rPr lang="en-US" sz="3100" b="0" dirty="0" smtClean="0">
                <a:solidFill>
                  <a:srgbClr val="C00000"/>
                </a:solidFill>
                <a:latin typeface="Calibri" pitchFamily="34" charset="0"/>
                <a:cs typeface="Century Gothic" pitchFamily="34" charset="0"/>
              </a:rPr>
              <a:t>Aesthetic Appeal</a:t>
            </a:r>
          </a:p>
        </p:txBody>
      </p:sp>
      <p:sp>
        <p:nvSpPr>
          <p:cNvPr id="55300" name="Content Placeholder 7"/>
          <p:cNvSpPr>
            <a:spLocks noGrp="1"/>
          </p:cNvSpPr>
          <p:nvPr>
            <p:ph sz="half" idx="2"/>
          </p:nvPr>
        </p:nvSpPr>
        <p:spPr/>
        <p:txBody>
          <a:bodyPr/>
          <a:lstStyle/>
          <a:p>
            <a:r>
              <a:rPr lang="en-US" b="0" dirty="0" smtClean="0">
                <a:latin typeface="Calibri" pitchFamily="34" charset="0"/>
                <a:cs typeface="Century Gothic" pitchFamily="34" charset="0"/>
              </a:rPr>
              <a:t>Taste</a:t>
            </a:r>
          </a:p>
          <a:p>
            <a:r>
              <a:rPr lang="en-US" b="0" dirty="0" smtClean="0">
                <a:latin typeface="Calibri" pitchFamily="34" charset="0"/>
                <a:cs typeface="Century Gothic" pitchFamily="34" charset="0"/>
              </a:rPr>
              <a:t>Balance</a:t>
            </a:r>
          </a:p>
          <a:p>
            <a:r>
              <a:rPr lang="en-US" b="0" dirty="0" smtClean="0">
                <a:latin typeface="Calibri" pitchFamily="34" charset="0"/>
                <a:cs typeface="Century Gothic" pitchFamily="34" charset="0"/>
              </a:rPr>
              <a:t>Variety</a:t>
            </a:r>
          </a:p>
          <a:p>
            <a:r>
              <a:rPr lang="en-US" b="0" dirty="0" smtClean="0">
                <a:latin typeface="Calibri" pitchFamily="34" charset="0"/>
                <a:cs typeface="Century Gothic" pitchFamily="34" charset="0"/>
              </a:rPr>
              <a:t>Contrast: temperature, texture</a:t>
            </a:r>
          </a:p>
          <a:p>
            <a:r>
              <a:rPr lang="en-US" b="0" dirty="0" smtClean="0">
                <a:latin typeface="Calibri" pitchFamily="34" charset="0"/>
                <a:cs typeface="Century Gothic" pitchFamily="34" charset="0"/>
              </a:rPr>
              <a:t>Color</a:t>
            </a:r>
          </a:p>
          <a:p>
            <a:r>
              <a:rPr lang="en-US" b="0" dirty="0" smtClean="0">
                <a:latin typeface="Calibri" pitchFamily="34" charset="0"/>
                <a:cs typeface="Century Gothic" pitchFamily="34" charset="0"/>
              </a:rPr>
              <a:t>Eye appeal</a:t>
            </a:r>
          </a:p>
          <a:p>
            <a:endParaRPr lang="en-US" b="0" dirty="0" smtClean="0">
              <a:latin typeface="Calibri" pitchFamily="34" charset="0"/>
              <a:cs typeface="Century Gothic" pitchFamily="34" charset="0"/>
            </a:endParaRPr>
          </a:p>
        </p:txBody>
      </p:sp>
      <p:sp>
        <p:nvSpPr>
          <p:cNvPr id="55301" name="Text Placeholder 8"/>
          <p:cNvSpPr>
            <a:spLocks noGrp="1"/>
          </p:cNvSpPr>
          <p:nvPr>
            <p:ph type="body" sz="quarter" idx="3"/>
          </p:nvPr>
        </p:nvSpPr>
        <p:spPr>
          <a:xfrm>
            <a:off x="4645027" y="1544349"/>
            <a:ext cx="4041775" cy="639762"/>
          </a:xfrm>
        </p:spPr>
        <p:txBody>
          <a:bodyPr>
            <a:normAutofit/>
          </a:bodyPr>
          <a:lstStyle/>
          <a:p>
            <a:r>
              <a:rPr lang="en-US" sz="2200" b="0" dirty="0" smtClean="0">
                <a:solidFill>
                  <a:srgbClr val="C00000"/>
                </a:solidFill>
                <a:latin typeface="Calibri" pitchFamily="34" charset="0"/>
                <a:cs typeface="Century Gothic" pitchFamily="34" charset="0"/>
              </a:rPr>
              <a:t>Nutrient Content</a:t>
            </a:r>
          </a:p>
        </p:txBody>
      </p:sp>
      <p:sp>
        <p:nvSpPr>
          <p:cNvPr id="55302" name="Content Placeholder 9"/>
          <p:cNvSpPr>
            <a:spLocks noGrp="1"/>
          </p:cNvSpPr>
          <p:nvPr>
            <p:ph sz="quarter" idx="4"/>
          </p:nvPr>
        </p:nvSpPr>
        <p:spPr/>
        <p:txBody>
          <a:bodyPr/>
          <a:lstStyle/>
          <a:p>
            <a:r>
              <a:rPr lang="en-US" b="0" dirty="0" smtClean="0">
                <a:latin typeface="Calibri" pitchFamily="34" charset="0"/>
                <a:cs typeface="Century Gothic" pitchFamily="34" charset="0"/>
              </a:rPr>
              <a:t>Fruits &amp; vegetables</a:t>
            </a:r>
          </a:p>
          <a:p>
            <a:r>
              <a:rPr lang="en-US" b="0" dirty="0" smtClean="0">
                <a:latin typeface="Calibri" pitchFamily="34" charset="0"/>
                <a:cs typeface="Century Gothic" pitchFamily="34" charset="0"/>
              </a:rPr>
              <a:t>Lean protein</a:t>
            </a:r>
          </a:p>
          <a:p>
            <a:r>
              <a:rPr lang="en-US" b="0" dirty="0" smtClean="0">
                <a:latin typeface="Calibri" pitchFamily="34" charset="0"/>
                <a:cs typeface="Century Gothic" pitchFamily="34" charset="0"/>
              </a:rPr>
              <a:t>Whole grains</a:t>
            </a:r>
          </a:p>
          <a:p>
            <a:r>
              <a:rPr lang="en-US" b="0" dirty="0" smtClean="0">
                <a:latin typeface="Calibri" pitchFamily="34" charset="0"/>
                <a:cs typeface="Century Gothic" pitchFamily="34" charset="0"/>
              </a:rPr>
              <a:t>Low-fat dairy</a:t>
            </a:r>
          </a:p>
          <a:p>
            <a:r>
              <a:rPr lang="en-US" b="0" dirty="0" smtClean="0">
                <a:latin typeface="Calibri" pitchFamily="34" charset="0"/>
                <a:cs typeface="Century Gothic" pitchFamily="34" charset="0"/>
              </a:rPr>
              <a:t>Lower fat preparation</a:t>
            </a:r>
          </a:p>
          <a:p>
            <a:r>
              <a:rPr lang="en-US" b="0" dirty="0" smtClean="0">
                <a:latin typeface="Calibri" pitchFamily="34" charset="0"/>
                <a:cs typeface="Century Gothic" pitchFamily="34" charset="0"/>
              </a:rPr>
              <a:t>Lower sodium foods</a:t>
            </a:r>
          </a:p>
          <a:p>
            <a:r>
              <a:rPr lang="en-US" b="0" dirty="0" smtClean="0">
                <a:latin typeface="Calibri" pitchFamily="34" charset="0"/>
                <a:cs typeface="Century Gothic" pitchFamily="34" charset="0"/>
              </a:rPr>
              <a:t>Lower added sugars</a:t>
            </a:r>
          </a:p>
          <a:p>
            <a:endParaRPr lang="en-US" b="0" dirty="0" smtClean="0">
              <a:latin typeface="Calibri" pitchFamily="34" charset="0"/>
              <a:cs typeface="Century Gothic" pitchFamily="34" charset="0"/>
            </a:endParaRPr>
          </a:p>
        </p:txBody>
      </p:sp>
      <p:sp>
        <p:nvSpPr>
          <p:cNvPr id="55303" name="Slide Number Placeholder 4"/>
          <p:cNvSpPr>
            <a:spLocks noGrp="1"/>
          </p:cNvSpPr>
          <p:nvPr>
            <p:ph type="sldNum" sz="quarter" idx="12"/>
          </p:nvPr>
        </p:nvSpPr>
        <p:spPr bwMode="auto">
          <a:noFill/>
          <a:ln>
            <a:miter lim="800000"/>
            <a:headEnd/>
            <a:tailEnd/>
          </a:ln>
        </p:spPr>
        <p:txBody>
          <a:bodyPr/>
          <a:lstStyle/>
          <a:p>
            <a:fld id="{58619CD0-EA2B-497A-84E5-17C986D258B1}" type="slidenum">
              <a:rPr lang="en-US" smtClean="0"/>
              <a:pPr/>
              <a:t>70</a:t>
            </a:fld>
            <a:endParaRPr lang="en-US" dirty="0" smtClean="0"/>
          </a:p>
        </p:txBody>
      </p:sp>
    </p:spTree>
    <p:extLst>
      <p:ext uri="{BB962C8B-B14F-4D97-AF65-F5344CB8AC3E}">
        <p14:creationId xmlns:p14="http://schemas.microsoft.com/office/powerpoint/2010/main" val="17436428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1154398"/>
            <a:ext cx="8229600" cy="1325562"/>
          </a:xfrm>
        </p:spPr>
        <p:txBody>
          <a:bodyPr>
            <a:normAutofit fontScale="90000"/>
          </a:bodyPr>
          <a:lstStyle/>
          <a:p>
            <a:r>
              <a:rPr lang="en-US" dirty="0" smtClean="0">
                <a:latin typeface="Calibri" pitchFamily="34" charset="0"/>
                <a:cs typeface="Century Gothic" pitchFamily="34" charset="0"/>
              </a:rPr>
              <a:t>Performance: </a:t>
            </a:r>
            <a:r>
              <a:rPr lang="en-US" sz="3100" b="1" dirty="0" smtClean="0">
                <a:latin typeface="Calibri" pitchFamily="34" charset="0"/>
                <a:cs typeface="Century Gothic" pitchFamily="34" charset="0"/>
              </a:rPr>
              <a:t>Outcomes</a:t>
            </a:r>
            <a:r>
              <a:rPr lang="en-US" sz="3100" dirty="0" smtClean="0">
                <a:latin typeface="Calibri" pitchFamily="34" charset="0"/>
                <a:cs typeface="Century Gothic" pitchFamily="34" charset="0"/>
              </a:rPr>
              <a:t/>
            </a:r>
            <a:br>
              <a:rPr lang="en-US" sz="3100" dirty="0" smtClean="0">
                <a:latin typeface="Calibri" pitchFamily="34" charset="0"/>
                <a:cs typeface="Century Gothic" pitchFamily="34" charset="0"/>
              </a:rPr>
            </a:br>
            <a:r>
              <a:rPr lang="en-US" sz="3100" b="1" dirty="0" smtClean="0">
                <a:latin typeface="Calibri" pitchFamily="34" charset="0"/>
                <a:cs typeface="Century Gothic" pitchFamily="34" charset="0"/>
              </a:rPr>
              <a:t>Targeting for Nutrition Services</a:t>
            </a:r>
            <a:r>
              <a:rPr lang="en-US" dirty="0" smtClean="0">
                <a:latin typeface="Calibri" pitchFamily="34" charset="0"/>
                <a:cs typeface="Century Gothic" pitchFamily="34" charset="0"/>
              </a:rPr>
              <a:t/>
            </a:r>
            <a:br>
              <a:rPr lang="en-US" dirty="0" smtClean="0">
                <a:latin typeface="Calibri" pitchFamily="34" charset="0"/>
                <a:cs typeface="Century Gothic" pitchFamily="34" charset="0"/>
              </a:rPr>
            </a:br>
            <a:r>
              <a:rPr lang="en-US" sz="2000" dirty="0" smtClean="0">
                <a:latin typeface="Calibri" pitchFamily="34" charset="0"/>
                <a:cs typeface="Century Gothic" pitchFamily="34" charset="0"/>
              </a:rPr>
              <a:t> </a:t>
            </a:r>
            <a:r>
              <a:rPr lang="en-US" b="1" dirty="0" smtClean="0">
                <a:latin typeface="Calibri" pitchFamily="34" charset="0"/>
                <a:cs typeface="Century Gothic" pitchFamily="34" charset="0"/>
              </a:rPr>
              <a:t/>
            </a:r>
            <a:br>
              <a:rPr lang="en-US" b="1" dirty="0" smtClean="0">
                <a:latin typeface="Calibri" pitchFamily="34" charset="0"/>
                <a:cs typeface="Century Gothic" pitchFamily="34" charset="0"/>
              </a:rPr>
            </a:br>
            <a:endParaRPr lang="en-US" dirty="0" smtClean="0">
              <a:latin typeface="Century Gothic" pitchFamily="34" charset="0"/>
              <a:cs typeface="Century Gothic" pitchFamily="34" charset="0"/>
            </a:endParaRPr>
          </a:p>
        </p:txBody>
      </p:sp>
      <p:sp>
        <p:nvSpPr>
          <p:cNvPr id="63491" name="Content Placeholder 2"/>
          <p:cNvSpPr>
            <a:spLocks noGrp="1"/>
          </p:cNvSpPr>
          <p:nvPr>
            <p:ph idx="1"/>
          </p:nvPr>
        </p:nvSpPr>
        <p:spPr>
          <a:xfrm>
            <a:off x="457200" y="2105891"/>
            <a:ext cx="8229600" cy="4020272"/>
          </a:xfrm>
        </p:spPr>
        <p:txBody>
          <a:bodyPr/>
          <a:lstStyle/>
          <a:p>
            <a:r>
              <a:rPr lang="en-US" sz="2400" b="0" dirty="0" smtClean="0">
                <a:latin typeface="+mj-lt"/>
                <a:cs typeface="Century Gothic" pitchFamily="34" charset="0"/>
              </a:rPr>
              <a:t>Greatest social need</a:t>
            </a:r>
          </a:p>
          <a:p>
            <a:r>
              <a:rPr lang="en-US" sz="2400" b="0" dirty="0" smtClean="0">
                <a:latin typeface="+mj-lt"/>
                <a:cs typeface="Century Gothic" pitchFamily="34" charset="0"/>
              </a:rPr>
              <a:t>Greatest economic need</a:t>
            </a:r>
          </a:p>
          <a:p>
            <a:r>
              <a:rPr lang="en-US" sz="2400" b="0" dirty="0" smtClean="0">
                <a:latin typeface="+mj-lt"/>
                <a:cs typeface="Century Gothic" pitchFamily="34" charset="0"/>
              </a:rPr>
              <a:t>Low income</a:t>
            </a:r>
          </a:p>
          <a:p>
            <a:r>
              <a:rPr lang="en-US" sz="2400" b="0" dirty="0" smtClean="0">
                <a:latin typeface="+mj-lt"/>
                <a:cs typeface="Century Gothic" pitchFamily="34" charset="0"/>
              </a:rPr>
              <a:t>Low income minorities</a:t>
            </a:r>
          </a:p>
          <a:p>
            <a:r>
              <a:rPr lang="en-US" sz="2400" b="0" dirty="0" smtClean="0">
                <a:latin typeface="+mj-lt"/>
                <a:cs typeface="Century Gothic" pitchFamily="34" charset="0"/>
              </a:rPr>
              <a:t>Rural</a:t>
            </a:r>
          </a:p>
          <a:p>
            <a:r>
              <a:rPr lang="en-US" sz="2400" b="0" dirty="0" smtClean="0">
                <a:latin typeface="+mj-lt"/>
                <a:cs typeface="Century Gothic" pitchFamily="34" charset="0"/>
              </a:rPr>
              <a:t>Limited English proficiency</a:t>
            </a:r>
          </a:p>
          <a:p>
            <a:r>
              <a:rPr lang="en-US" sz="2400" b="0" dirty="0" smtClean="0">
                <a:latin typeface="+mj-lt"/>
                <a:cs typeface="Century Gothic" pitchFamily="34" charset="0"/>
              </a:rPr>
              <a:t>Risk of institutionalization</a:t>
            </a:r>
          </a:p>
          <a:p>
            <a:endParaRPr lang="en-US" sz="2400" b="0" dirty="0" smtClean="0">
              <a:latin typeface="+mj-lt"/>
              <a:cs typeface="Century Gothic" pitchFamily="34" charset="0"/>
            </a:endParaRPr>
          </a:p>
        </p:txBody>
      </p:sp>
      <p:pic>
        <p:nvPicPr>
          <p:cNvPr id="6" name="Picture 5" descr="C:\Documents and Settings\Jean.Lloyd\My Documents\My Pictures\Dorothy Babineau, 90, MOW since 2006.JPG"/>
          <p:cNvPicPr/>
          <p:nvPr/>
        </p:nvPicPr>
        <p:blipFill>
          <a:blip r:embed="rId2"/>
          <a:srcRect/>
          <a:stretch>
            <a:fillRect/>
          </a:stretch>
        </p:blipFill>
        <p:spPr bwMode="auto">
          <a:xfrm>
            <a:off x="6037802" y="2688336"/>
            <a:ext cx="2402395" cy="1993392"/>
          </a:xfrm>
          <a:prstGeom prst="rect">
            <a:avLst/>
          </a:prstGeom>
          <a:noFill/>
          <a:ln w="9525">
            <a:noFill/>
            <a:miter lim="800000"/>
            <a:headEnd/>
            <a:tailEnd/>
          </a:ln>
        </p:spPr>
      </p:pic>
      <p:sp>
        <p:nvSpPr>
          <p:cNvPr id="7" name="TextBox 6"/>
          <p:cNvSpPr txBox="1"/>
          <p:nvPr/>
        </p:nvSpPr>
        <p:spPr>
          <a:xfrm>
            <a:off x="457200" y="6045477"/>
            <a:ext cx="4140429" cy="461665"/>
          </a:xfrm>
          <a:prstGeom prst="rect">
            <a:avLst/>
          </a:prstGeom>
          <a:noFill/>
        </p:spPr>
        <p:txBody>
          <a:bodyPr wrap="none" rtlCol="0">
            <a:spAutoFit/>
          </a:bodyPr>
          <a:lstStyle/>
          <a:p>
            <a:r>
              <a:rPr lang="en-US" sz="1200" dirty="0" smtClean="0">
                <a:latin typeface="Calibri" pitchFamily="34" charset="0"/>
                <a:cs typeface="Century Gothic" pitchFamily="34" charset="0"/>
              </a:rPr>
              <a:t>OAA Sections  </a:t>
            </a:r>
            <a:r>
              <a:rPr lang="en-US" sz="1200" dirty="0" smtClean="0">
                <a:latin typeface="Calibri" pitchFamily="34" charset="0"/>
                <a:cs typeface="Century Gothic" pitchFamily="34" charset="0"/>
              </a:rPr>
              <a:t>102, 305, 306, 331, 336, 339, CFR 1321.69 </a:t>
            </a:r>
            <a:br>
              <a:rPr lang="en-US" sz="1200" dirty="0" smtClean="0">
                <a:latin typeface="Calibri" pitchFamily="34" charset="0"/>
                <a:cs typeface="Century Gothic" pitchFamily="34" charset="0"/>
              </a:rPr>
            </a:br>
            <a:r>
              <a:rPr lang="en-US" sz="1200" dirty="0" smtClean="0">
                <a:latin typeface="Calibri" pitchFamily="34" charset="0"/>
                <a:cs typeface="Century Gothic" pitchFamily="34" charset="0"/>
                <a:hlinkClick r:id="rId3"/>
              </a:rPr>
              <a:t>http://www.aoa.gov/AoARoot/AoA_Programs/OAA/index.aspx</a:t>
            </a:r>
            <a:r>
              <a:rPr lang="en-US" sz="1200" dirty="0" smtClean="0">
                <a:latin typeface="Calibri" pitchFamily="34" charset="0"/>
                <a:cs typeface="Century Gothic" pitchFamily="34" charset="0"/>
              </a:rPr>
              <a:t> </a:t>
            </a:r>
            <a:endParaRPr lang="en-US" sz="1200" dirty="0"/>
          </a:p>
        </p:txBody>
      </p:sp>
    </p:spTree>
    <p:extLst>
      <p:ext uri="{BB962C8B-B14F-4D97-AF65-F5344CB8AC3E}">
        <p14:creationId xmlns:p14="http://schemas.microsoft.com/office/powerpoint/2010/main" val="37163712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3"/>
          <p:cNvSpPr>
            <a:spLocks noGrp="1"/>
          </p:cNvSpPr>
          <p:nvPr>
            <p:ph type="title"/>
          </p:nvPr>
        </p:nvSpPr>
        <p:spPr>
          <a:xfrm>
            <a:off x="457200" y="877455"/>
            <a:ext cx="8229600" cy="914400"/>
          </a:xfrm>
          <a:ln>
            <a:noFill/>
          </a:ln>
        </p:spPr>
        <p:txBody>
          <a:bodyPr>
            <a:normAutofit fontScale="90000"/>
          </a:bodyPr>
          <a:lstStyle/>
          <a:p>
            <a:pPr>
              <a:defRPr/>
            </a:pPr>
            <a:r>
              <a:rPr lang="en-US" dirty="0">
                <a:latin typeface="Calibri" pitchFamily="34" charset="0"/>
                <a:cs typeface="Century Gothic" pitchFamily="34" charset="0"/>
              </a:rPr>
              <a:t>Performance: </a:t>
            </a:r>
            <a:r>
              <a:rPr lang="en-US" sz="3100" b="1" dirty="0">
                <a:latin typeface="Calibri" pitchFamily="34" charset="0"/>
                <a:cs typeface="Century Gothic" pitchFamily="34" charset="0"/>
              </a:rPr>
              <a:t>Outcomes</a:t>
            </a:r>
            <a:r>
              <a:rPr lang="en-US" dirty="0" smtClean="0">
                <a:latin typeface="Calibri" pitchFamily="34" charset="0"/>
                <a:cs typeface="Century Gothic" pitchFamily="34" charset="0"/>
              </a:rPr>
              <a:t/>
            </a:r>
            <a:br>
              <a:rPr lang="en-US" dirty="0" smtClean="0">
                <a:latin typeface="Calibri" pitchFamily="34" charset="0"/>
                <a:cs typeface="Century Gothic" pitchFamily="34" charset="0"/>
              </a:rPr>
            </a:br>
            <a:r>
              <a:rPr lang="en-US" sz="3100" b="1" dirty="0" smtClean="0">
                <a:latin typeface="Calibri" pitchFamily="34" charset="0"/>
                <a:cs typeface="Century Gothic" pitchFamily="34" charset="0"/>
              </a:rPr>
              <a:t>Targeting</a:t>
            </a:r>
            <a:endParaRPr lang="en-US" sz="3100" dirty="0" smtClean="0">
              <a:solidFill>
                <a:schemeClr val="accent1"/>
              </a:solidFill>
              <a:latin typeface="+mn-lt"/>
              <a:cs typeface="Century Gothic" pitchFamily="34" charset="0"/>
            </a:endParaRPr>
          </a:p>
        </p:txBody>
      </p:sp>
      <p:sp>
        <p:nvSpPr>
          <p:cNvPr id="5" name="Text Placeholder 4"/>
          <p:cNvSpPr>
            <a:spLocks noGrp="1"/>
          </p:cNvSpPr>
          <p:nvPr>
            <p:ph type="body" idx="1"/>
          </p:nvPr>
        </p:nvSpPr>
        <p:spPr>
          <a:xfrm>
            <a:off x="1967345" y="1724894"/>
            <a:ext cx="5943600" cy="639763"/>
          </a:xfrm>
        </p:spPr>
        <p:txBody>
          <a:bodyPr>
            <a:normAutofit/>
          </a:bodyPr>
          <a:lstStyle/>
          <a:p>
            <a:pPr algn="ctr">
              <a:defRPr/>
            </a:pPr>
            <a:r>
              <a:rPr lang="en-US" dirty="0" smtClean="0"/>
              <a:t>Percentages compared to U.S. Population</a:t>
            </a:r>
            <a:endParaRPr lang="en-US" dirty="0"/>
          </a:p>
        </p:txBody>
      </p:sp>
      <p:graphicFrame>
        <p:nvGraphicFramePr>
          <p:cNvPr id="8" name="Content Placeholder 9"/>
          <p:cNvGraphicFramePr>
            <a:graphicFrameLocks noGrp="1"/>
          </p:cNvGraphicFramePr>
          <p:nvPr>
            <p:ph sz="half" idx="2"/>
          </p:nvPr>
        </p:nvGraphicFramePr>
        <p:xfrm>
          <a:off x="152400" y="2133600"/>
          <a:ext cx="8763000"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636303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2789310"/>
            <a:ext cx="9144000" cy="461665"/>
          </a:xfrm>
          <a:prstGeom prst="rect">
            <a:avLst/>
          </a:prstGeom>
          <a:noFill/>
          <a:ln cap="rnd">
            <a:solidFill>
              <a:schemeClr val="tx2"/>
            </a:solidFill>
            <a:round/>
          </a:ln>
        </p:spPr>
        <p:txBody>
          <a:bodyPr>
            <a:spAutoFit/>
          </a:bodyPr>
          <a:lstStyle/>
          <a:p>
            <a:pPr algn="ctr">
              <a:defRPr/>
            </a:pPr>
            <a:r>
              <a:rPr lang="en-US" b="1" dirty="0">
                <a:solidFill>
                  <a:schemeClr val="tx2">
                    <a:lumMod val="75000"/>
                  </a:schemeClr>
                </a:solidFill>
                <a:latin typeface="+mj-lt"/>
              </a:rPr>
              <a:t>Congregate:</a:t>
            </a:r>
          </a:p>
        </p:txBody>
      </p:sp>
      <p:graphicFrame>
        <p:nvGraphicFramePr>
          <p:cNvPr id="20" name="Object 10"/>
          <p:cNvGraphicFramePr>
            <a:graphicFrameLocks/>
          </p:cNvGraphicFramePr>
          <p:nvPr>
            <p:extLst>
              <p:ext uri="{D42A27DB-BD31-4B8C-83A1-F6EECF244321}">
                <p14:modId xmlns:p14="http://schemas.microsoft.com/office/powerpoint/2010/main" val="1049404269"/>
              </p:ext>
            </p:extLst>
          </p:nvPr>
        </p:nvGraphicFramePr>
        <p:xfrm>
          <a:off x="38100" y="3486644"/>
          <a:ext cx="2743200" cy="2514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21"/>
          <p:cNvGraphicFramePr/>
          <p:nvPr>
            <p:extLst>
              <p:ext uri="{D42A27DB-BD31-4B8C-83A1-F6EECF244321}">
                <p14:modId xmlns:p14="http://schemas.microsoft.com/office/powerpoint/2010/main" val="1072343717"/>
              </p:ext>
            </p:extLst>
          </p:nvPr>
        </p:nvGraphicFramePr>
        <p:xfrm>
          <a:off x="6172200" y="3486644"/>
          <a:ext cx="2971800" cy="251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Object 10"/>
          <p:cNvGraphicFramePr>
            <a:graphicFrameLocks/>
          </p:cNvGraphicFramePr>
          <p:nvPr>
            <p:extLst>
              <p:ext uri="{D42A27DB-BD31-4B8C-83A1-F6EECF244321}">
                <p14:modId xmlns:p14="http://schemas.microsoft.com/office/powerpoint/2010/main" val="1086427537"/>
              </p:ext>
            </p:extLst>
          </p:nvPr>
        </p:nvGraphicFramePr>
        <p:xfrm>
          <a:off x="3200400" y="3486644"/>
          <a:ext cx="2743200" cy="2514600"/>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p:cNvSpPr txBox="1"/>
          <p:nvPr/>
        </p:nvSpPr>
        <p:spPr>
          <a:xfrm>
            <a:off x="8155709" y="4438073"/>
            <a:ext cx="685800" cy="369332"/>
          </a:xfrm>
          <a:prstGeom prst="rect">
            <a:avLst/>
          </a:prstGeom>
          <a:noFill/>
          <a:ln>
            <a:solidFill>
              <a:schemeClr val="tx1"/>
            </a:solidFill>
          </a:ln>
        </p:spPr>
        <p:txBody>
          <a:bodyPr wrap="square" rtlCol="0">
            <a:spAutoFit/>
          </a:bodyPr>
          <a:lstStyle/>
          <a:p>
            <a:r>
              <a:rPr lang="en-US" sz="1800" b="1" dirty="0" smtClean="0">
                <a:latin typeface="Arial Rounded MT Bold" pitchFamily="34" charset="0"/>
              </a:rPr>
              <a:t>72%</a:t>
            </a:r>
            <a:endParaRPr lang="en-US" sz="1800" b="1" dirty="0">
              <a:latin typeface="Arial Rounded MT Bold" pitchFamily="34" charset="0"/>
            </a:endParaRPr>
          </a:p>
        </p:txBody>
      </p:sp>
      <p:sp>
        <p:nvSpPr>
          <p:cNvPr id="18" name="Title 1"/>
          <p:cNvSpPr txBox="1">
            <a:spLocks/>
          </p:cNvSpPr>
          <p:nvPr/>
        </p:nvSpPr>
        <p:spPr>
          <a:xfrm>
            <a:off x="269009" y="794034"/>
            <a:ext cx="8229600" cy="1422693"/>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800" kern="1200">
                <a:solidFill>
                  <a:srgbClr val="00529B"/>
                </a:solidFill>
                <a:latin typeface="+mj-lt"/>
                <a:ea typeface="+mj-ea"/>
                <a:cs typeface="+mj-cs"/>
              </a:defRPr>
            </a:lvl1pPr>
          </a:lstStyle>
          <a:p>
            <a:r>
              <a:rPr lang="en-US" sz="3500" dirty="0" smtClean="0">
                <a:latin typeface="Calibri" pitchFamily="34" charset="0"/>
                <a:cs typeface="Century Gothic" pitchFamily="34" charset="0"/>
              </a:rPr>
              <a:t>Performance</a:t>
            </a:r>
            <a:r>
              <a:rPr lang="en-US" sz="4500" dirty="0" smtClean="0">
                <a:latin typeface="Calibri" pitchFamily="34" charset="0"/>
                <a:cs typeface="Century Gothic" pitchFamily="34" charset="0"/>
              </a:rPr>
              <a:t>: </a:t>
            </a:r>
            <a:r>
              <a:rPr lang="en-US" sz="2900" b="1" dirty="0" smtClean="0">
                <a:latin typeface="Calibri" pitchFamily="34" charset="0"/>
                <a:cs typeface="Century Gothic" pitchFamily="34" charset="0"/>
              </a:rPr>
              <a:t>Outcomes</a:t>
            </a:r>
            <a:r>
              <a:rPr lang="en-US" sz="2900" dirty="0" smtClean="0">
                <a:latin typeface="Calibri" pitchFamily="34" charset="0"/>
                <a:cs typeface="Century Gothic" pitchFamily="34" charset="0"/>
              </a:rPr>
              <a:t/>
            </a:r>
            <a:br>
              <a:rPr lang="en-US" sz="2900" dirty="0" smtClean="0">
                <a:latin typeface="Calibri" pitchFamily="34" charset="0"/>
                <a:cs typeface="Century Gothic" pitchFamily="34" charset="0"/>
              </a:rPr>
            </a:br>
            <a:r>
              <a:rPr lang="en-US" sz="2900" b="1" dirty="0" smtClean="0">
                <a:latin typeface="Calibri" pitchFamily="34" charset="0"/>
                <a:cs typeface="Century Gothic" pitchFamily="34" charset="0"/>
              </a:rPr>
              <a:t>Targeting – </a:t>
            </a:r>
            <a:r>
              <a:rPr lang="en-US" sz="2900" dirty="0" smtClean="0">
                <a:latin typeface="Calibri" pitchFamily="34" charset="0"/>
                <a:cs typeface="Century Gothic" pitchFamily="34" charset="0"/>
              </a:rPr>
              <a:t>Functionally </a:t>
            </a:r>
            <a:r>
              <a:rPr lang="en-US" sz="2900" dirty="0">
                <a:latin typeface="Calibri" pitchFamily="34" charset="0"/>
                <a:cs typeface="Century Gothic" pitchFamily="34" charset="0"/>
              </a:rPr>
              <a:t>Impaired Seniors </a:t>
            </a:r>
            <a:endParaRPr lang="en-US" sz="2900" dirty="0" smtClean="0">
              <a:latin typeface="Century Gothic" pitchFamily="34" charset="0"/>
              <a:cs typeface="Century Gothic" pitchFamily="34" charset="0"/>
            </a:endParaRPr>
          </a:p>
        </p:txBody>
      </p:sp>
    </p:spTree>
    <p:extLst>
      <p:ext uri="{BB962C8B-B14F-4D97-AF65-F5344CB8AC3E}">
        <p14:creationId xmlns:p14="http://schemas.microsoft.com/office/powerpoint/2010/main" val="31723656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5"/>
          <p:cNvGraphicFramePr>
            <a:graphicFrameLocks/>
          </p:cNvGraphicFramePr>
          <p:nvPr>
            <p:extLst>
              <p:ext uri="{D42A27DB-BD31-4B8C-83A1-F6EECF244321}">
                <p14:modId xmlns:p14="http://schemas.microsoft.com/office/powerpoint/2010/main" val="3464574029"/>
              </p:ext>
            </p:extLst>
          </p:nvPr>
        </p:nvGraphicFramePr>
        <p:xfrm>
          <a:off x="0" y="3465979"/>
          <a:ext cx="2743200" cy="2514600"/>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p:cNvSpPr txBox="1"/>
          <p:nvPr/>
        </p:nvSpPr>
        <p:spPr>
          <a:xfrm>
            <a:off x="0" y="2851771"/>
            <a:ext cx="9144000" cy="461665"/>
          </a:xfrm>
          <a:prstGeom prst="rect">
            <a:avLst/>
          </a:prstGeom>
          <a:noFill/>
          <a:ln cap="rnd">
            <a:solidFill>
              <a:schemeClr val="tx2"/>
            </a:solidFill>
          </a:ln>
        </p:spPr>
        <p:txBody>
          <a:bodyPr wrap="square">
            <a:spAutoFit/>
          </a:bodyPr>
          <a:lstStyle/>
          <a:p>
            <a:pPr algn="ctr">
              <a:defRPr/>
            </a:pPr>
            <a:r>
              <a:rPr lang="en-US" b="1" dirty="0">
                <a:solidFill>
                  <a:schemeClr val="tx2">
                    <a:lumMod val="75000"/>
                  </a:schemeClr>
                </a:solidFill>
                <a:latin typeface="+mj-lt"/>
              </a:rPr>
              <a:t>Home Delivered:</a:t>
            </a:r>
          </a:p>
        </p:txBody>
      </p:sp>
      <p:graphicFrame>
        <p:nvGraphicFramePr>
          <p:cNvPr id="23" name="Object 5"/>
          <p:cNvGraphicFramePr>
            <a:graphicFrameLocks/>
          </p:cNvGraphicFramePr>
          <p:nvPr>
            <p:extLst>
              <p:ext uri="{D42A27DB-BD31-4B8C-83A1-F6EECF244321}">
                <p14:modId xmlns:p14="http://schemas.microsoft.com/office/powerpoint/2010/main" val="903634691"/>
              </p:ext>
            </p:extLst>
          </p:nvPr>
        </p:nvGraphicFramePr>
        <p:xfrm>
          <a:off x="3162300" y="3465980"/>
          <a:ext cx="2743200" cy="251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ontent Placeholder 18"/>
          <p:cNvGraphicFramePr>
            <a:graphicFrameLocks/>
          </p:cNvGraphicFramePr>
          <p:nvPr>
            <p:extLst>
              <p:ext uri="{D42A27DB-BD31-4B8C-83A1-F6EECF244321}">
                <p14:modId xmlns:p14="http://schemas.microsoft.com/office/powerpoint/2010/main" val="4039100045"/>
              </p:ext>
            </p:extLst>
          </p:nvPr>
        </p:nvGraphicFramePr>
        <p:xfrm>
          <a:off x="6172200" y="3465979"/>
          <a:ext cx="2974975" cy="2514601"/>
        </p:xfrm>
        <a:graphic>
          <a:graphicData uri="http://schemas.openxmlformats.org/drawingml/2006/chart">
            <c:chart xmlns:c="http://schemas.openxmlformats.org/drawingml/2006/chart" xmlns:r="http://schemas.openxmlformats.org/officeDocument/2006/relationships" r:id="rId4"/>
          </a:graphicData>
        </a:graphic>
      </p:graphicFrame>
      <p:sp>
        <p:nvSpPr>
          <p:cNvPr id="19" name="Title 1"/>
          <p:cNvSpPr txBox="1">
            <a:spLocks/>
          </p:cNvSpPr>
          <p:nvPr/>
        </p:nvSpPr>
        <p:spPr>
          <a:xfrm>
            <a:off x="269009" y="914102"/>
            <a:ext cx="8229600" cy="1422693"/>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800" kern="1200">
                <a:solidFill>
                  <a:srgbClr val="00529B"/>
                </a:solidFill>
                <a:latin typeface="+mj-lt"/>
                <a:ea typeface="+mj-ea"/>
                <a:cs typeface="+mj-cs"/>
              </a:defRPr>
            </a:lvl1pPr>
          </a:lstStyle>
          <a:p>
            <a:r>
              <a:rPr lang="en-US" sz="3500" dirty="0" smtClean="0">
                <a:latin typeface="Calibri" pitchFamily="34" charset="0"/>
                <a:cs typeface="Century Gothic" pitchFamily="34" charset="0"/>
              </a:rPr>
              <a:t>Performance</a:t>
            </a:r>
            <a:r>
              <a:rPr lang="en-US" sz="4500" dirty="0" smtClean="0">
                <a:latin typeface="Calibri" pitchFamily="34" charset="0"/>
                <a:cs typeface="Century Gothic" pitchFamily="34" charset="0"/>
              </a:rPr>
              <a:t>: </a:t>
            </a:r>
            <a:r>
              <a:rPr lang="en-US" sz="2900" b="1" dirty="0" smtClean="0">
                <a:latin typeface="Calibri" pitchFamily="34" charset="0"/>
                <a:cs typeface="Century Gothic" pitchFamily="34" charset="0"/>
              </a:rPr>
              <a:t>Outcomes</a:t>
            </a:r>
            <a:r>
              <a:rPr lang="en-US" sz="2900" dirty="0" smtClean="0">
                <a:latin typeface="Calibri" pitchFamily="34" charset="0"/>
                <a:cs typeface="Century Gothic" pitchFamily="34" charset="0"/>
              </a:rPr>
              <a:t/>
            </a:r>
            <a:br>
              <a:rPr lang="en-US" sz="2900" dirty="0" smtClean="0">
                <a:latin typeface="Calibri" pitchFamily="34" charset="0"/>
                <a:cs typeface="Century Gothic" pitchFamily="34" charset="0"/>
              </a:rPr>
            </a:br>
            <a:r>
              <a:rPr lang="en-US" sz="2900" b="1" dirty="0" smtClean="0">
                <a:latin typeface="Calibri" pitchFamily="34" charset="0"/>
                <a:cs typeface="Century Gothic" pitchFamily="34" charset="0"/>
              </a:rPr>
              <a:t>Targeting – </a:t>
            </a:r>
            <a:r>
              <a:rPr lang="en-US" sz="2900" dirty="0" smtClean="0">
                <a:latin typeface="Calibri" pitchFamily="34" charset="0"/>
                <a:cs typeface="Century Gothic" pitchFamily="34" charset="0"/>
              </a:rPr>
              <a:t>Functionally </a:t>
            </a:r>
            <a:r>
              <a:rPr lang="en-US" sz="2900" dirty="0">
                <a:latin typeface="Calibri" pitchFamily="34" charset="0"/>
                <a:cs typeface="Century Gothic" pitchFamily="34" charset="0"/>
              </a:rPr>
              <a:t>Impaired Seniors </a:t>
            </a:r>
            <a:endParaRPr lang="en-US" sz="2900" dirty="0" smtClean="0">
              <a:latin typeface="Century Gothic" pitchFamily="34" charset="0"/>
              <a:cs typeface="Century Gothic" pitchFamily="34" charset="0"/>
            </a:endParaRPr>
          </a:p>
        </p:txBody>
      </p:sp>
    </p:spTree>
    <p:extLst>
      <p:ext uri="{BB962C8B-B14F-4D97-AF65-F5344CB8AC3E}">
        <p14:creationId xmlns:p14="http://schemas.microsoft.com/office/powerpoint/2010/main" val="1311003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6"/>
          <p:cNvGraphicFramePr>
            <a:graphicFrameLocks/>
          </p:cNvGraphicFramePr>
          <p:nvPr>
            <p:extLst>
              <p:ext uri="{D42A27DB-BD31-4B8C-83A1-F6EECF244321}">
                <p14:modId xmlns:p14="http://schemas.microsoft.com/office/powerpoint/2010/main" val="4047582171"/>
              </p:ext>
            </p:extLst>
          </p:nvPr>
        </p:nvGraphicFramePr>
        <p:xfrm>
          <a:off x="0" y="3322956"/>
          <a:ext cx="2895600" cy="2514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Object 10"/>
          <p:cNvGraphicFramePr>
            <a:graphicFrameLocks/>
          </p:cNvGraphicFramePr>
          <p:nvPr>
            <p:extLst>
              <p:ext uri="{D42A27DB-BD31-4B8C-83A1-F6EECF244321}">
                <p14:modId xmlns:p14="http://schemas.microsoft.com/office/powerpoint/2010/main" val="3495231404"/>
              </p:ext>
            </p:extLst>
          </p:nvPr>
        </p:nvGraphicFramePr>
        <p:xfrm>
          <a:off x="3429000" y="3322956"/>
          <a:ext cx="2743200" cy="251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ontent Placeholder 18"/>
          <p:cNvGraphicFramePr>
            <a:graphicFrameLocks noGrp="1"/>
          </p:cNvGraphicFramePr>
          <p:nvPr>
            <p:ph sz="quarter" idx="4"/>
            <p:extLst>
              <p:ext uri="{D42A27DB-BD31-4B8C-83A1-F6EECF244321}">
                <p14:modId xmlns:p14="http://schemas.microsoft.com/office/powerpoint/2010/main" val="2149297332"/>
              </p:ext>
            </p:extLst>
          </p:nvPr>
        </p:nvGraphicFramePr>
        <p:xfrm>
          <a:off x="6016625" y="3322956"/>
          <a:ext cx="3127375" cy="2514601"/>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p:cNvSpPr txBox="1"/>
          <p:nvPr/>
        </p:nvSpPr>
        <p:spPr>
          <a:xfrm>
            <a:off x="0" y="2789310"/>
            <a:ext cx="9144000" cy="369332"/>
          </a:xfrm>
          <a:prstGeom prst="rect">
            <a:avLst/>
          </a:prstGeom>
          <a:noFill/>
          <a:ln cap="rnd">
            <a:solidFill>
              <a:schemeClr val="tx2"/>
            </a:solidFill>
            <a:round/>
          </a:ln>
        </p:spPr>
        <p:txBody>
          <a:bodyPr wrap="square">
            <a:spAutoFit/>
          </a:bodyPr>
          <a:lstStyle/>
          <a:p>
            <a:pPr algn="ctr">
              <a:defRPr/>
            </a:pPr>
            <a:r>
              <a:rPr lang="en-US" b="1" dirty="0">
                <a:solidFill>
                  <a:schemeClr val="tx2">
                    <a:lumMod val="75000"/>
                  </a:schemeClr>
                </a:solidFill>
                <a:latin typeface="+mj-lt"/>
              </a:rPr>
              <a:t>Congregate:</a:t>
            </a:r>
          </a:p>
        </p:txBody>
      </p:sp>
      <p:sp>
        <p:nvSpPr>
          <p:cNvPr id="23" name="Title 1"/>
          <p:cNvSpPr txBox="1">
            <a:spLocks/>
          </p:cNvSpPr>
          <p:nvPr/>
        </p:nvSpPr>
        <p:spPr>
          <a:xfrm>
            <a:off x="269009" y="794034"/>
            <a:ext cx="8229600" cy="1422693"/>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800" kern="1200">
                <a:solidFill>
                  <a:srgbClr val="00529B"/>
                </a:solidFill>
                <a:latin typeface="+mj-lt"/>
                <a:ea typeface="+mj-ea"/>
                <a:cs typeface="+mj-cs"/>
              </a:defRPr>
            </a:lvl1pPr>
          </a:lstStyle>
          <a:p>
            <a:r>
              <a:rPr lang="en-US" sz="3500" dirty="0" smtClean="0">
                <a:latin typeface="Calibri" pitchFamily="34" charset="0"/>
                <a:cs typeface="Century Gothic" pitchFamily="34" charset="0"/>
              </a:rPr>
              <a:t>Performance</a:t>
            </a:r>
            <a:r>
              <a:rPr lang="en-US" sz="4500" dirty="0" smtClean="0">
                <a:latin typeface="Calibri" pitchFamily="34" charset="0"/>
                <a:cs typeface="Century Gothic" pitchFamily="34" charset="0"/>
              </a:rPr>
              <a:t>: </a:t>
            </a:r>
            <a:r>
              <a:rPr lang="en-US" sz="2900" b="1" dirty="0" smtClean="0">
                <a:latin typeface="Calibri" pitchFamily="34" charset="0"/>
                <a:cs typeface="Century Gothic" pitchFamily="34" charset="0"/>
              </a:rPr>
              <a:t>Outcomes</a:t>
            </a:r>
            <a:r>
              <a:rPr lang="en-US" sz="2900" dirty="0" smtClean="0">
                <a:latin typeface="Calibri" pitchFamily="34" charset="0"/>
                <a:cs typeface="Century Gothic" pitchFamily="34" charset="0"/>
              </a:rPr>
              <a:t/>
            </a:r>
            <a:br>
              <a:rPr lang="en-US" sz="2900" dirty="0" smtClean="0">
                <a:latin typeface="Calibri" pitchFamily="34" charset="0"/>
                <a:cs typeface="Century Gothic" pitchFamily="34" charset="0"/>
              </a:rPr>
            </a:br>
            <a:r>
              <a:rPr lang="en-US" sz="2900" b="1" dirty="0" smtClean="0">
                <a:latin typeface="Calibri" pitchFamily="34" charset="0"/>
                <a:cs typeface="Century Gothic" pitchFamily="34" charset="0"/>
              </a:rPr>
              <a:t>Targeting – </a:t>
            </a:r>
            <a:r>
              <a:rPr lang="en-US" sz="2900" dirty="0" smtClean="0">
                <a:latin typeface="Calibri" pitchFamily="34" charset="0"/>
                <a:cs typeface="Century Gothic" pitchFamily="34" charset="0"/>
              </a:rPr>
              <a:t>Those in Poor Health</a:t>
            </a:r>
            <a:endParaRPr lang="en-US" sz="2900" dirty="0" smtClean="0">
              <a:latin typeface="Century Gothic" pitchFamily="34" charset="0"/>
              <a:cs typeface="Century Gothic" pitchFamily="34" charset="0"/>
            </a:endParaRPr>
          </a:p>
        </p:txBody>
      </p:sp>
    </p:spTree>
    <p:extLst>
      <p:ext uri="{BB962C8B-B14F-4D97-AF65-F5344CB8AC3E}">
        <p14:creationId xmlns:p14="http://schemas.microsoft.com/office/powerpoint/2010/main" val="27251503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6"/>
          <p:cNvGraphicFramePr>
            <a:graphicFrameLocks noGrp="1"/>
          </p:cNvGraphicFramePr>
          <p:nvPr>
            <p:ph sz="half" idx="2"/>
            <p:extLst>
              <p:ext uri="{D42A27DB-BD31-4B8C-83A1-F6EECF244321}">
                <p14:modId xmlns:p14="http://schemas.microsoft.com/office/powerpoint/2010/main" val="2196893392"/>
              </p:ext>
            </p:extLst>
          </p:nvPr>
        </p:nvGraphicFramePr>
        <p:xfrm>
          <a:off x="0" y="3293178"/>
          <a:ext cx="2819400" cy="2514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Object 5"/>
          <p:cNvGraphicFramePr>
            <a:graphicFrameLocks/>
          </p:cNvGraphicFramePr>
          <p:nvPr>
            <p:extLst>
              <p:ext uri="{D42A27DB-BD31-4B8C-83A1-F6EECF244321}">
                <p14:modId xmlns:p14="http://schemas.microsoft.com/office/powerpoint/2010/main" val="2323632012"/>
              </p:ext>
            </p:extLst>
          </p:nvPr>
        </p:nvGraphicFramePr>
        <p:xfrm>
          <a:off x="3390900" y="3293178"/>
          <a:ext cx="2743200" cy="251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ontent Placeholder 18"/>
          <p:cNvGraphicFramePr>
            <a:graphicFrameLocks/>
          </p:cNvGraphicFramePr>
          <p:nvPr>
            <p:extLst>
              <p:ext uri="{D42A27DB-BD31-4B8C-83A1-F6EECF244321}">
                <p14:modId xmlns:p14="http://schemas.microsoft.com/office/powerpoint/2010/main" val="1471945099"/>
              </p:ext>
            </p:extLst>
          </p:nvPr>
        </p:nvGraphicFramePr>
        <p:xfrm>
          <a:off x="6016625" y="3293177"/>
          <a:ext cx="3127375" cy="2514601"/>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p:cNvSpPr txBox="1"/>
          <p:nvPr/>
        </p:nvSpPr>
        <p:spPr>
          <a:xfrm>
            <a:off x="0" y="2789310"/>
            <a:ext cx="9144000" cy="369332"/>
          </a:xfrm>
          <a:prstGeom prst="rect">
            <a:avLst/>
          </a:prstGeom>
          <a:noFill/>
          <a:ln cap="rnd">
            <a:solidFill>
              <a:schemeClr val="tx2"/>
            </a:solidFill>
            <a:round/>
          </a:ln>
        </p:spPr>
        <p:txBody>
          <a:bodyPr wrap="square">
            <a:spAutoFit/>
          </a:bodyPr>
          <a:lstStyle/>
          <a:p>
            <a:pPr algn="ctr">
              <a:defRPr/>
            </a:pPr>
            <a:r>
              <a:rPr lang="en-US" b="1" dirty="0" smtClean="0">
                <a:solidFill>
                  <a:schemeClr val="tx2">
                    <a:lumMod val="75000"/>
                  </a:schemeClr>
                </a:solidFill>
                <a:latin typeface="+mj-lt"/>
              </a:rPr>
              <a:t>Home Delivered:</a:t>
            </a:r>
            <a:endParaRPr lang="en-US" b="1" dirty="0">
              <a:solidFill>
                <a:schemeClr val="tx2">
                  <a:lumMod val="75000"/>
                </a:schemeClr>
              </a:solidFill>
              <a:latin typeface="+mj-lt"/>
            </a:endParaRPr>
          </a:p>
        </p:txBody>
      </p:sp>
      <p:sp>
        <p:nvSpPr>
          <p:cNvPr id="23" name="Title 1"/>
          <p:cNvSpPr txBox="1">
            <a:spLocks/>
          </p:cNvSpPr>
          <p:nvPr/>
        </p:nvSpPr>
        <p:spPr>
          <a:xfrm>
            <a:off x="269009" y="794034"/>
            <a:ext cx="8229600" cy="1422693"/>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800" kern="1200">
                <a:solidFill>
                  <a:srgbClr val="00529B"/>
                </a:solidFill>
                <a:latin typeface="+mj-lt"/>
                <a:ea typeface="+mj-ea"/>
                <a:cs typeface="+mj-cs"/>
              </a:defRPr>
            </a:lvl1pPr>
          </a:lstStyle>
          <a:p>
            <a:r>
              <a:rPr lang="en-US" sz="3500" dirty="0" smtClean="0">
                <a:latin typeface="Calibri" pitchFamily="34" charset="0"/>
                <a:cs typeface="Century Gothic" pitchFamily="34" charset="0"/>
              </a:rPr>
              <a:t>Performance</a:t>
            </a:r>
            <a:r>
              <a:rPr lang="en-US" sz="4500" dirty="0" smtClean="0">
                <a:latin typeface="Calibri" pitchFamily="34" charset="0"/>
                <a:cs typeface="Century Gothic" pitchFamily="34" charset="0"/>
              </a:rPr>
              <a:t>: </a:t>
            </a:r>
            <a:r>
              <a:rPr lang="en-US" sz="2900" b="1" dirty="0" smtClean="0">
                <a:latin typeface="Calibri" pitchFamily="34" charset="0"/>
                <a:cs typeface="Century Gothic" pitchFamily="34" charset="0"/>
              </a:rPr>
              <a:t>Outcomes</a:t>
            </a:r>
            <a:r>
              <a:rPr lang="en-US" sz="2900" dirty="0" smtClean="0">
                <a:latin typeface="Calibri" pitchFamily="34" charset="0"/>
                <a:cs typeface="Century Gothic" pitchFamily="34" charset="0"/>
              </a:rPr>
              <a:t/>
            </a:r>
            <a:br>
              <a:rPr lang="en-US" sz="2900" dirty="0" smtClean="0">
                <a:latin typeface="Calibri" pitchFamily="34" charset="0"/>
                <a:cs typeface="Century Gothic" pitchFamily="34" charset="0"/>
              </a:rPr>
            </a:br>
            <a:r>
              <a:rPr lang="en-US" sz="2900" b="1" dirty="0" smtClean="0">
                <a:latin typeface="Calibri" pitchFamily="34" charset="0"/>
                <a:cs typeface="Century Gothic" pitchFamily="34" charset="0"/>
              </a:rPr>
              <a:t>Targeting – </a:t>
            </a:r>
            <a:r>
              <a:rPr lang="en-US" sz="2900" dirty="0" smtClean="0">
                <a:latin typeface="Calibri" pitchFamily="34" charset="0"/>
                <a:cs typeface="Century Gothic" pitchFamily="34" charset="0"/>
              </a:rPr>
              <a:t>Those in Poor Health</a:t>
            </a:r>
            <a:endParaRPr lang="en-US" sz="2900" dirty="0" smtClean="0">
              <a:latin typeface="Century Gothic" pitchFamily="34" charset="0"/>
              <a:cs typeface="Century Gothic" pitchFamily="34" charset="0"/>
            </a:endParaRPr>
          </a:p>
        </p:txBody>
      </p:sp>
    </p:spTree>
    <p:extLst>
      <p:ext uri="{BB962C8B-B14F-4D97-AF65-F5344CB8AC3E}">
        <p14:creationId xmlns:p14="http://schemas.microsoft.com/office/powerpoint/2010/main" val="38827358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25024"/>
            <a:ext cx="7532370" cy="1143000"/>
          </a:xfrm>
        </p:spPr>
        <p:txBody>
          <a:bodyPr>
            <a:normAutofit/>
          </a:bodyPr>
          <a:lstStyle/>
          <a:p>
            <a:pPr>
              <a:defRPr/>
            </a:pPr>
            <a:r>
              <a:rPr lang="en-US" sz="2800" dirty="0" smtClean="0">
                <a:latin typeface="+mj-lt"/>
              </a:rPr>
              <a:t>Performance </a:t>
            </a:r>
            <a:r>
              <a:rPr lang="en-US" sz="2800" dirty="0" smtClean="0">
                <a:latin typeface="+mj-lt"/>
              </a:rPr>
              <a:t>Outcomes: </a:t>
            </a:r>
            <a:br>
              <a:rPr lang="en-US" sz="2800" dirty="0" smtClean="0">
                <a:latin typeface="+mj-lt"/>
              </a:rPr>
            </a:br>
            <a:r>
              <a:rPr lang="en-US" sz="2400" b="1" dirty="0" smtClean="0">
                <a:latin typeface="+mj-lt"/>
              </a:rPr>
              <a:t>Targeting –  </a:t>
            </a:r>
            <a:r>
              <a:rPr lang="en-US" sz="2400" b="1" dirty="0" smtClean="0">
                <a:latin typeface="+mj-lt"/>
              </a:rPr>
              <a:t>At Risk Participants</a:t>
            </a:r>
            <a:endParaRPr lang="en-US" sz="2800" dirty="0">
              <a:latin typeface="+mj-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94439761"/>
              </p:ext>
            </p:extLst>
          </p:nvPr>
        </p:nvGraphicFramePr>
        <p:xfrm>
          <a:off x="544947" y="2006333"/>
          <a:ext cx="7684653" cy="4350017"/>
        </p:xfrm>
        <a:graphic>
          <a:graphicData uri="http://schemas.openxmlformats.org/drawingml/2006/table">
            <a:tbl>
              <a:tblPr firstRow="1" bandRow="1">
                <a:tableStyleId>{5C22544A-7EE6-4342-B048-85BDC9FD1C3A}</a:tableStyleId>
              </a:tblPr>
              <a:tblGrid>
                <a:gridCol w="3389744"/>
                <a:gridCol w="2244436"/>
                <a:gridCol w="2050473"/>
              </a:tblGrid>
              <a:tr h="640080">
                <a:tc>
                  <a:txBody>
                    <a:bodyPr/>
                    <a:lstStyle/>
                    <a:p>
                      <a:r>
                        <a:rPr lang="en-US" dirty="0" smtClean="0"/>
                        <a:t>Characteristic</a:t>
                      </a:r>
                      <a:endParaRPr lang="en-US" dirty="0"/>
                    </a:p>
                  </a:txBody>
                  <a:tcPr/>
                </a:tc>
                <a:tc>
                  <a:txBody>
                    <a:bodyPr/>
                    <a:lstStyle/>
                    <a:p>
                      <a:r>
                        <a:rPr lang="en-US" dirty="0" smtClean="0"/>
                        <a:t>% Congregate Meals</a:t>
                      </a:r>
                      <a:r>
                        <a:rPr lang="en-US" baseline="0" dirty="0" smtClean="0"/>
                        <a:t> Participants </a:t>
                      </a:r>
                      <a:endParaRPr lang="en-US" dirty="0"/>
                    </a:p>
                  </a:txBody>
                  <a:tcPr/>
                </a:tc>
                <a:tc>
                  <a:txBody>
                    <a:bodyPr/>
                    <a:lstStyle/>
                    <a:p>
                      <a:r>
                        <a:rPr lang="en-US" dirty="0" smtClean="0"/>
                        <a:t>% Home Delivered Meals Participants</a:t>
                      </a:r>
                      <a:endParaRPr lang="en-US" dirty="0"/>
                    </a:p>
                  </a:txBody>
                  <a:tcPr/>
                </a:tc>
              </a:tr>
              <a:tr h="365760">
                <a:tc>
                  <a:txBody>
                    <a:bodyPr/>
                    <a:lstStyle/>
                    <a:p>
                      <a:r>
                        <a:rPr lang="en-US" b="1" dirty="0" smtClean="0"/>
                        <a:t>Poverty</a:t>
                      </a:r>
                      <a:endParaRPr lang="en-US" b="1" dirty="0"/>
                    </a:p>
                  </a:txBody>
                  <a:tcPr/>
                </a:tc>
                <a:tc>
                  <a:txBody>
                    <a:bodyPr/>
                    <a:lstStyle/>
                    <a:p>
                      <a:pPr algn="ctr"/>
                      <a:r>
                        <a:rPr lang="en-US" b="1" dirty="0" smtClean="0"/>
                        <a:t>26</a:t>
                      </a:r>
                      <a:endParaRPr lang="en-US" b="1" dirty="0"/>
                    </a:p>
                  </a:txBody>
                  <a:tcPr/>
                </a:tc>
                <a:tc>
                  <a:txBody>
                    <a:bodyPr/>
                    <a:lstStyle/>
                    <a:p>
                      <a:pPr algn="ctr"/>
                      <a:r>
                        <a:rPr lang="en-US" b="1" dirty="0" smtClean="0"/>
                        <a:t>39</a:t>
                      </a:r>
                      <a:endParaRPr lang="en-US" b="1" dirty="0"/>
                    </a:p>
                  </a:txBody>
                  <a:tcPr/>
                </a:tc>
              </a:tr>
              <a:tr h="365760">
                <a:tc>
                  <a:txBody>
                    <a:bodyPr/>
                    <a:lstStyle/>
                    <a:p>
                      <a:r>
                        <a:rPr lang="en-US" b="1" dirty="0" smtClean="0"/>
                        <a:t>Receive</a:t>
                      </a:r>
                      <a:r>
                        <a:rPr lang="en-US" b="1" baseline="0" dirty="0" smtClean="0"/>
                        <a:t> Food Stamps</a:t>
                      </a:r>
                      <a:endParaRPr lang="en-US" b="1" dirty="0"/>
                    </a:p>
                  </a:txBody>
                  <a:tcPr/>
                </a:tc>
                <a:tc>
                  <a:txBody>
                    <a:bodyPr/>
                    <a:lstStyle/>
                    <a:p>
                      <a:pPr algn="ctr"/>
                      <a:r>
                        <a:rPr lang="en-US" b="1" dirty="0" smtClean="0"/>
                        <a:t>7</a:t>
                      </a:r>
                      <a:endParaRPr lang="en-US" b="1" dirty="0"/>
                    </a:p>
                  </a:txBody>
                  <a:tcPr/>
                </a:tc>
                <a:tc>
                  <a:txBody>
                    <a:bodyPr/>
                    <a:lstStyle/>
                    <a:p>
                      <a:pPr algn="ctr"/>
                      <a:r>
                        <a:rPr lang="en-US" b="1" dirty="0" smtClean="0"/>
                        <a:t>15</a:t>
                      </a:r>
                      <a:endParaRPr lang="en-US" b="1" dirty="0"/>
                    </a:p>
                  </a:txBody>
                  <a:tcPr/>
                </a:tc>
              </a:tr>
              <a:tr h="658121">
                <a:tc>
                  <a:txBody>
                    <a:bodyPr/>
                    <a:lstStyle/>
                    <a:p>
                      <a:r>
                        <a:rPr lang="en-US" b="1" dirty="0" smtClean="0"/>
                        <a:t>Single meal provides ½ or more</a:t>
                      </a:r>
                      <a:r>
                        <a:rPr lang="en-US" b="1" baseline="0" dirty="0" smtClean="0"/>
                        <a:t> of total food for the day</a:t>
                      </a:r>
                      <a:endParaRPr lang="en-US" b="1" dirty="0"/>
                    </a:p>
                  </a:txBody>
                  <a:tcPr/>
                </a:tc>
                <a:tc>
                  <a:txBody>
                    <a:bodyPr/>
                    <a:lstStyle/>
                    <a:p>
                      <a:pPr algn="ctr"/>
                      <a:r>
                        <a:rPr lang="en-US" b="1" dirty="0" smtClean="0"/>
                        <a:t>51</a:t>
                      </a:r>
                      <a:endParaRPr lang="en-US" b="1" dirty="0"/>
                    </a:p>
                  </a:txBody>
                  <a:tcPr/>
                </a:tc>
                <a:tc>
                  <a:txBody>
                    <a:bodyPr/>
                    <a:lstStyle/>
                    <a:p>
                      <a:pPr algn="ctr"/>
                      <a:r>
                        <a:rPr lang="en-US" b="1" dirty="0" smtClean="0"/>
                        <a:t>61</a:t>
                      </a:r>
                      <a:endParaRPr lang="en-US" b="1" dirty="0"/>
                    </a:p>
                  </a:txBody>
                  <a:tcPr/>
                </a:tc>
              </a:tr>
              <a:tr h="674376">
                <a:tc>
                  <a:txBody>
                    <a:bodyPr/>
                    <a:lstStyle/>
                    <a:p>
                      <a:r>
                        <a:rPr lang="en-US" b="1" dirty="0" smtClean="0"/>
                        <a:t>Don’t </a:t>
                      </a:r>
                      <a:r>
                        <a:rPr lang="en-US" b="1" baseline="0" dirty="0" smtClean="0"/>
                        <a:t> h</a:t>
                      </a:r>
                      <a:r>
                        <a:rPr lang="en-US" b="1" dirty="0" smtClean="0"/>
                        <a:t>ave</a:t>
                      </a:r>
                      <a:r>
                        <a:rPr lang="en-US" b="1" baseline="0" dirty="0" smtClean="0"/>
                        <a:t> enough $ or food stamps to buy food</a:t>
                      </a:r>
                      <a:endParaRPr lang="en-US" b="1" dirty="0"/>
                    </a:p>
                  </a:txBody>
                  <a:tcPr/>
                </a:tc>
                <a:tc>
                  <a:txBody>
                    <a:bodyPr/>
                    <a:lstStyle/>
                    <a:p>
                      <a:pPr algn="ctr"/>
                      <a:r>
                        <a:rPr lang="en-US" b="1" dirty="0" smtClean="0"/>
                        <a:t>11</a:t>
                      </a:r>
                      <a:endParaRPr lang="en-US" b="1" dirty="0"/>
                    </a:p>
                  </a:txBody>
                  <a:tcPr/>
                </a:tc>
                <a:tc>
                  <a:txBody>
                    <a:bodyPr/>
                    <a:lstStyle/>
                    <a:p>
                      <a:pPr algn="ctr"/>
                      <a:r>
                        <a:rPr lang="en-US" b="1" dirty="0" smtClean="0"/>
                        <a:t>8</a:t>
                      </a:r>
                      <a:endParaRPr lang="en-US" b="1" dirty="0"/>
                    </a:p>
                  </a:txBody>
                  <a:tcPr/>
                </a:tc>
              </a:tr>
              <a:tr h="365760">
                <a:tc>
                  <a:txBody>
                    <a:bodyPr/>
                    <a:lstStyle/>
                    <a:p>
                      <a:r>
                        <a:rPr lang="en-US" b="1" dirty="0" smtClean="0"/>
                        <a:t>Take 5+ Medications</a:t>
                      </a:r>
                      <a:endParaRPr lang="en-US" b="1" dirty="0"/>
                    </a:p>
                  </a:txBody>
                  <a:tcPr/>
                </a:tc>
                <a:tc>
                  <a:txBody>
                    <a:bodyPr/>
                    <a:lstStyle/>
                    <a:p>
                      <a:pPr algn="ctr"/>
                      <a:r>
                        <a:rPr lang="en-US" b="1" dirty="0" smtClean="0"/>
                        <a:t>31</a:t>
                      </a:r>
                      <a:endParaRPr lang="en-US" b="1" dirty="0"/>
                    </a:p>
                  </a:txBody>
                  <a:tcPr/>
                </a:tc>
                <a:tc>
                  <a:txBody>
                    <a:bodyPr/>
                    <a:lstStyle/>
                    <a:p>
                      <a:pPr algn="ctr"/>
                      <a:r>
                        <a:rPr lang="en-US" b="1" dirty="0" smtClean="0"/>
                        <a:t>61</a:t>
                      </a:r>
                      <a:endParaRPr lang="en-US" b="1" dirty="0"/>
                    </a:p>
                  </a:txBody>
                  <a:tcPr/>
                </a:tc>
              </a:tr>
              <a:tr h="640080">
                <a:tc>
                  <a:txBody>
                    <a:bodyPr/>
                    <a:lstStyle/>
                    <a:p>
                      <a:r>
                        <a:rPr lang="en-US" b="1" dirty="0" smtClean="0"/>
                        <a:t>Choose between food &amp; medications</a:t>
                      </a:r>
                      <a:endParaRPr lang="en-US" b="1" dirty="0"/>
                    </a:p>
                  </a:txBody>
                  <a:tcPr/>
                </a:tc>
                <a:tc>
                  <a:txBody>
                    <a:bodyPr/>
                    <a:lstStyle/>
                    <a:p>
                      <a:pPr algn="ctr"/>
                      <a:r>
                        <a:rPr lang="en-US" b="1" dirty="0" smtClean="0"/>
                        <a:t>9</a:t>
                      </a:r>
                      <a:endParaRPr lang="en-US" b="1" dirty="0"/>
                    </a:p>
                  </a:txBody>
                  <a:tcPr/>
                </a:tc>
                <a:tc>
                  <a:txBody>
                    <a:bodyPr/>
                    <a:lstStyle/>
                    <a:p>
                      <a:pPr algn="ctr"/>
                      <a:r>
                        <a:rPr lang="en-US" b="1" dirty="0" smtClean="0"/>
                        <a:t>18</a:t>
                      </a:r>
                      <a:endParaRPr lang="en-US" b="1" dirty="0"/>
                    </a:p>
                  </a:txBody>
                  <a:tcPr/>
                </a:tc>
              </a:tr>
              <a:tr h="640080">
                <a:tc>
                  <a:txBody>
                    <a:bodyPr/>
                    <a:lstStyle/>
                    <a:p>
                      <a:r>
                        <a:rPr lang="en-US" b="1" dirty="0" smtClean="0"/>
                        <a:t>Choose between food,</a:t>
                      </a:r>
                      <a:r>
                        <a:rPr lang="en-US" b="1" baseline="0" dirty="0" smtClean="0"/>
                        <a:t> rent &amp; utilities</a:t>
                      </a:r>
                      <a:endParaRPr lang="en-US" b="1" dirty="0"/>
                    </a:p>
                  </a:txBody>
                  <a:tcPr/>
                </a:tc>
                <a:tc>
                  <a:txBody>
                    <a:bodyPr/>
                    <a:lstStyle/>
                    <a:p>
                      <a:pPr algn="ctr"/>
                      <a:r>
                        <a:rPr lang="en-US" b="1" dirty="0" smtClean="0"/>
                        <a:t>6</a:t>
                      </a:r>
                      <a:endParaRPr lang="en-US" b="1" dirty="0"/>
                    </a:p>
                  </a:txBody>
                  <a:tcPr/>
                </a:tc>
                <a:tc>
                  <a:txBody>
                    <a:bodyPr/>
                    <a:lstStyle/>
                    <a:p>
                      <a:pPr algn="ctr"/>
                      <a:r>
                        <a:rPr lang="en-US" b="1" dirty="0" smtClean="0"/>
                        <a:t>12</a:t>
                      </a:r>
                      <a:endParaRPr lang="en-US" b="1" dirty="0"/>
                    </a:p>
                  </a:txBody>
                  <a:tcPr/>
                </a:tc>
              </a:tr>
            </a:tbl>
          </a:graphicData>
        </a:graphic>
      </p:graphicFrame>
      <p:sp>
        <p:nvSpPr>
          <p:cNvPr id="98345" name="TextBox 4"/>
          <p:cNvSpPr txBox="1">
            <a:spLocks noChangeArrowheads="1"/>
          </p:cNvSpPr>
          <p:nvPr/>
        </p:nvSpPr>
        <p:spPr bwMode="auto">
          <a:xfrm>
            <a:off x="381000" y="6356350"/>
            <a:ext cx="4911922" cy="276999"/>
          </a:xfrm>
          <a:prstGeom prst="rect">
            <a:avLst/>
          </a:prstGeom>
          <a:noFill/>
          <a:ln w="9525">
            <a:noFill/>
            <a:miter lim="800000"/>
            <a:headEnd/>
            <a:tailEnd/>
          </a:ln>
        </p:spPr>
        <p:txBody>
          <a:bodyPr wrap="none">
            <a:spAutoFit/>
          </a:bodyPr>
          <a:lstStyle/>
          <a:p>
            <a:r>
              <a:rPr lang="en-US" sz="1200" dirty="0" smtClean="0"/>
              <a:t>AoA </a:t>
            </a:r>
            <a:r>
              <a:rPr lang="en-US" sz="1200" dirty="0"/>
              <a:t>Survey of OAA Participants, </a:t>
            </a:r>
            <a:r>
              <a:rPr lang="en-US" sz="1200" dirty="0" smtClean="0"/>
              <a:t>December, 2011, </a:t>
            </a:r>
            <a:r>
              <a:rPr lang="en-US" sz="1200" dirty="0">
                <a:hlinkClick r:id="rId2"/>
              </a:rPr>
              <a:t>http://www.agidnet.org/</a:t>
            </a:r>
            <a:r>
              <a:rPr lang="en-US" sz="1200" dirty="0"/>
              <a:t> </a:t>
            </a:r>
          </a:p>
        </p:txBody>
      </p:sp>
    </p:spTree>
    <p:extLst>
      <p:ext uri="{BB962C8B-B14F-4D97-AF65-F5344CB8AC3E}">
        <p14:creationId xmlns:p14="http://schemas.microsoft.com/office/powerpoint/2010/main" val="21631272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70176763"/>
              </p:ext>
            </p:extLst>
          </p:nvPr>
        </p:nvGraphicFramePr>
        <p:xfrm>
          <a:off x="447964" y="2262909"/>
          <a:ext cx="7696200" cy="3383280"/>
        </p:xfrm>
        <a:graphic>
          <a:graphicData uri="http://schemas.openxmlformats.org/drawingml/2006/table">
            <a:tbl>
              <a:tblPr firstRow="1" bandRow="1">
                <a:tableStyleId>{5C22544A-7EE6-4342-B048-85BDC9FD1C3A}</a:tableStyleId>
              </a:tblPr>
              <a:tblGrid>
                <a:gridCol w="3856182"/>
                <a:gridCol w="1847273"/>
                <a:gridCol w="1992745"/>
              </a:tblGrid>
              <a:tr h="541226">
                <a:tc>
                  <a:txBody>
                    <a:bodyPr/>
                    <a:lstStyle/>
                    <a:p>
                      <a:r>
                        <a:rPr lang="en-US" dirty="0" smtClean="0"/>
                        <a:t>Characteristic</a:t>
                      </a:r>
                      <a:endParaRPr lang="en-US" dirty="0"/>
                    </a:p>
                  </a:txBody>
                  <a:tcPr/>
                </a:tc>
                <a:tc>
                  <a:txBody>
                    <a:bodyPr/>
                    <a:lstStyle/>
                    <a:p>
                      <a:r>
                        <a:rPr lang="en-US" dirty="0" smtClean="0"/>
                        <a:t>% Congregate Participants</a:t>
                      </a:r>
                      <a:endParaRPr lang="en-US" dirty="0"/>
                    </a:p>
                  </a:txBody>
                  <a:tcPr/>
                </a:tc>
                <a:tc>
                  <a:txBody>
                    <a:bodyPr/>
                    <a:lstStyle/>
                    <a:p>
                      <a:r>
                        <a:rPr lang="en-US" dirty="0" smtClean="0"/>
                        <a:t>%</a:t>
                      </a:r>
                      <a:r>
                        <a:rPr lang="en-US" baseline="0" dirty="0" smtClean="0"/>
                        <a:t> Home Delivered Participants</a:t>
                      </a:r>
                      <a:endParaRPr lang="en-US" dirty="0"/>
                    </a:p>
                  </a:txBody>
                  <a:tcPr/>
                </a:tc>
              </a:tr>
              <a:tr h="560647">
                <a:tc>
                  <a:txBody>
                    <a:bodyPr/>
                    <a:lstStyle/>
                    <a:p>
                      <a:pPr algn="l"/>
                      <a:r>
                        <a:rPr lang="en-US" b="1" dirty="0" smtClean="0"/>
                        <a:t>Meal enabled living at home</a:t>
                      </a:r>
                    </a:p>
                    <a:p>
                      <a:pPr algn="l"/>
                      <a:endParaRPr lang="en-US" b="1" dirty="0"/>
                    </a:p>
                  </a:txBody>
                  <a:tcPr/>
                </a:tc>
                <a:tc>
                  <a:txBody>
                    <a:bodyPr/>
                    <a:lstStyle/>
                    <a:p>
                      <a:pPr algn="ctr"/>
                      <a:r>
                        <a:rPr lang="en-US" b="1" dirty="0" smtClean="0"/>
                        <a:t>60</a:t>
                      </a:r>
                      <a:endParaRPr lang="en-US" b="1" dirty="0"/>
                    </a:p>
                  </a:txBody>
                  <a:tcPr/>
                </a:tc>
                <a:tc>
                  <a:txBody>
                    <a:bodyPr/>
                    <a:lstStyle/>
                    <a:p>
                      <a:pPr algn="ctr"/>
                      <a:r>
                        <a:rPr lang="en-US" b="1" dirty="0" smtClean="0"/>
                        <a:t>92</a:t>
                      </a:r>
                      <a:endParaRPr lang="en-US" b="1" dirty="0"/>
                    </a:p>
                  </a:txBody>
                  <a:tcPr/>
                </a:tc>
              </a:tr>
              <a:tr h="541226">
                <a:tc>
                  <a:txBody>
                    <a:bodyPr/>
                    <a:lstStyle/>
                    <a:p>
                      <a:pPr algn="l"/>
                      <a:r>
                        <a:rPr lang="en-US" b="1" dirty="0" smtClean="0"/>
                        <a:t>Eat healthier foods as a result of the program</a:t>
                      </a:r>
                      <a:endParaRPr lang="en-US" b="1" dirty="0"/>
                    </a:p>
                  </a:txBody>
                  <a:tcPr/>
                </a:tc>
                <a:tc>
                  <a:txBody>
                    <a:bodyPr/>
                    <a:lstStyle/>
                    <a:p>
                      <a:pPr algn="ctr"/>
                      <a:r>
                        <a:rPr lang="en-US" b="1" dirty="0" smtClean="0"/>
                        <a:t>78</a:t>
                      </a:r>
                      <a:endParaRPr lang="en-US" b="1" dirty="0"/>
                    </a:p>
                  </a:txBody>
                  <a:tcPr/>
                </a:tc>
                <a:tc>
                  <a:txBody>
                    <a:bodyPr/>
                    <a:lstStyle/>
                    <a:p>
                      <a:pPr algn="ctr"/>
                      <a:r>
                        <a:rPr lang="en-US" b="1" dirty="0" smtClean="0"/>
                        <a:t>83</a:t>
                      </a:r>
                      <a:endParaRPr lang="en-US" b="1" dirty="0"/>
                    </a:p>
                  </a:txBody>
                  <a:tcPr/>
                </a:tc>
              </a:tr>
              <a:tr h="361142">
                <a:tc>
                  <a:txBody>
                    <a:bodyPr/>
                    <a:lstStyle/>
                    <a:p>
                      <a:pPr algn="l"/>
                      <a:r>
                        <a:rPr lang="en-US" b="1" dirty="0" smtClean="0"/>
                        <a:t>Eating meals improves health</a:t>
                      </a:r>
                      <a:endParaRPr lang="en-US" b="1" dirty="0"/>
                    </a:p>
                  </a:txBody>
                  <a:tcPr/>
                </a:tc>
                <a:tc>
                  <a:txBody>
                    <a:bodyPr/>
                    <a:lstStyle/>
                    <a:p>
                      <a:pPr algn="ctr"/>
                      <a:r>
                        <a:rPr lang="en-US" b="1" dirty="0" smtClean="0"/>
                        <a:t>78</a:t>
                      </a:r>
                      <a:endParaRPr lang="en-US" b="1" dirty="0"/>
                    </a:p>
                  </a:txBody>
                  <a:tcPr/>
                </a:tc>
                <a:tc>
                  <a:txBody>
                    <a:bodyPr/>
                    <a:lstStyle/>
                    <a:p>
                      <a:pPr algn="ctr"/>
                      <a:r>
                        <a:rPr lang="en-US" b="1" dirty="0" smtClean="0"/>
                        <a:t>87</a:t>
                      </a:r>
                      <a:endParaRPr lang="en-US" b="1" dirty="0"/>
                    </a:p>
                  </a:txBody>
                  <a:tcPr/>
                </a:tc>
              </a:tr>
              <a:tr h="313567">
                <a:tc>
                  <a:txBody>
                    <a:bodyPr/>
                    <a:lstStyle/>
                    <a:p>
                      <a:pPr algn="l"/>
                      <a:r>
                        <a:rPr lang="en-US" b="1" dirty="0" smtClean="0"/>
                        <a:t>Meals help feel better</a:t>
                      </a:r>
                      <a:endParaRPr lang="en-US" b="1" dirty="0"/>
                    </a:p>
                  </a:txBody>
                  <a:tcPr/>
                </a:tc>
                <a:tc>
                  <a:txBody>
                    <a:bodyPr/>
                    <a:lstStyle/>
                    <a:p>
                      <a:pPr algn="ctr"/>
                      <a:r>
                        <a:rPr lang="en-US" b="1" dirty="0" smtClean="0"/>
                        <a:t>85</a:t>
                      </a:r>
                      <a:endParaRPr lang="en-US" b="1" dirty="0"/>
                    </a:p>
                  </a:txBody>
                  <a:tcPr/>
                </a:tc>
                <a:tc>
                  <a:txBody>
                    <a:bodyPr/>
                    <a:lstStyle/>
                    <a:p>
                      <a:pPr algn="ctr"/>
                      <a:r>
                        <a:rPr lang="en-US" b="1" dirty="0" smtClean="0"/>
                        <a:t>90</a:t>
                      </a:r>
                      <a:endParaRPr lang="en-US" b="1" dirty="0"/>
                    </a:p>
                  </a:txBody>
                  <a:tcPr/>
                </a:tc>
              </a:tr>
              <a:tr h="313567">
                <a:tc>
                  <a:txBody>
                    <a:bodyPr/>
                    <a:lstStyle/>
                    <a:p>
                      <a:pPr algn="l"/>
                      <a:r>
                        <a:rPr lang="en-US" b="1" dirty="0" smtClean="0"/>
                        <a:t>See friends more often</a:t>
                      </a:r>
                      <a:endParaRPr lang="en-US" b="1" dirty="0"/>
                    </a:p>
                  </a:txBody>
                  <a:tcPr/>
                </a:tc>
                <a:tc>
                  <a:txBody>
                    <a:bodyPr/>
                    <a:lstStyle/>
                    <a:p>
                      <a:pPr algn="ctr"/>
                      <a:r>
                        <a:rPr lang="en-US" b="1" dirty="0" smtClean="0"/>
                        <a:t>83</a:t>
                      </a:r>
                      <a:endParaRPr lang="en-US" b="1" dirty="0"/>
                    </a:p>
                  </a:txBody>
                  <a:tcPr/>
                </a:tc>
                <a:tc>
                  <a:txBody>
                    <a:bodyPr/>
                    <a:lstStyle/>
                    <a:p>
                      <a:pPr algn="ctr"/>
                      <a:r>
                        <a:rPr lang="en-US" b="1" dirty="0" smtClean="0"/>
                        <a:t>NA</a:t>
                      </a:r>
                      <a:endParaRPr lang="en-US" b="1" dirty="0"/>
                    </a:p>
                  </a:txBody>
                  <a:tcPr/>
                </a:tc>
              </a:tr>
              <a:tr h="313567">
                <a:tc>
                  <a:txBody>
                    <a:bodyPr/>
                    <a:lstStyle/>
                    <a:p>
                      <a:pPr algn="l"/>
                      <a:r>
                        <a:rPr lang="en-US" b="1" dirty="0" smtClean="0"/>
                        <a:t>Recommend to a friend</a:t>
                      </a:r>
                      <a:endParaRPr lang="en-US" b="1" dirty="0"/>
                    </a:p>
                  </a:txBody>
                  <a:tcPr/>
                </a:tc>
                <a:tc>
                  <a:txBody>
                    <a:bodyPr/>
                    <a:lstStyle/>
                    <a:p>
                      <a:pPr algn="ctr"/>
                      <a:r>
                        <a:rPr lang="en-US" b="1" dirty="0" smtClean="0"/>
                        <a:t>96</a:t>
                      </a:r>
                      <a:endParaRPr lang="en-US" b="1" dirty="0"/>
                    </a:p>
                  </a:txBody>
                  <a:tcPr/>
                </a:tc>
                <a:tc>
                  <a:txBody>
                    <a:bodyPr/>
                    <a:lstStyle/>
                    <a:p>
                      <a:pPr algn="ctr"/>
                      <a:r>
                        <a:rPr lang="en-US" b="1" dirty="0" smtClean="0"/>
                        <a:t>96</a:t>
                      </a:r>
                      <a:endParaRPr lang="en-US" b="1" dirty="0"/>
                    </a:p>
                  </a:txBody>
                  <a:tcPr/>
                </a:tc>
              </a:tr>
            </a:tbl>
          </a:graphicData>
        </a:graphic>
      </p:graphicFrame>
      <p:sp>
        <p:nvSpPr>
          <p:cNvPr id="103461" name="TextBox 4"/>
          <p:cNvSpPr txBox="1">
            <a:spLocks noChangeArrowheads="1"/>
          </p:cNvSpPr>
          <p:nvPr/>
        </p:nvSpPr>
        <p:spPr bwMode="auto">
          <a:xfrm>
            <a:off x="381000" y="6019800"/>
            <a:ext cx="7061200" cy="646331"/>
          </a:xfrm>
          <a:prstGeom prst="rect">
            <a:avLst/>
          </a:prstGeom>
          <a:noFill/>
          <a:ln w="9525">
            <a:noFill/>
            <a:miter lim="800000"/>
            <a:headEnd/>
            <a:tailEnd/>
          </a:ln>
        </p:spPr>
        <p:txBody>
          <a:bodyPr>
            <a:spAutoFit/>
          </a:bodyPr>
          <a:lstStyle/>
          <a:p>
            <a:r>
              <a:rPr lang="en-US" sz="1200" dirty="0" smtClean="0"/>
              <a:t>National Survey </a:t>
            </a:r>
            <a:r>
              <a:rPr lang="en-US" sz="1200" dirty="0"/>
              <a:t>of OAA Participants, </a:t>
            </a:r>
            <a:r>
              <a:rPr lang="en-US" sz="1200" dirty="0" smtClean="0"/>
              <a:t>December, 2011, </a:t>
            </a:r>
            <a:r>
              <a:rPr lang="en-US" sz="1200" dirty="0">
                <a:hlinkClick r:id="rId2"/>
              </a:rPr>
              <a:t>http://www.agidnet.org/</a:t>
            </a:r>
            <a:r>
              <a:rPr lang="en-US" sz="1200" dirty="0"/>
              <a:t> </a:t>
            </a:r>
          </a:p>
          <a:p>
            <a:endParaRPr lang="en-US" sz="1200" dirty="0"/>
          </a:p>
          <a:p>
            <a:endParaRPr lang="en-US" sz="1200" dirty="0"/>
          </a:p>
        </p:txBody>
      </p:sp>
      <p:sp>
        <p:nvSpPr>
          <p:cNvPr id="5" name="Title 1"/>
          <p:cNvSpPr txBox="1">
            <a:spLocks/>
          </p:cNvSpPr>
          <p:nvPr/>
        </p:nvSpPr>
        <p:spPr>
          <a:xfrm>
            <a:off x="381000" y="835860"/>
            <a:ext cx="753237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800" kern="1200">
                <a:solidFill>
                  <a:srgbClr val="00529B"/>
                </a:solidFill>
                <a:latin typeface="+mj-lt"/>
                <a:ea typeface="+mj-ea"/>
                <a:cs typeface="+mj-cs"/>
              </a:defRPr>
            </a:lvl1pPr>
          </a:lstStyle>
          <a:p>
            <a:pPr>
              <a:defRPr/>
            </a:pPr>
            <a:r>
              <a:rPr lang="en-US" sz="2800" dirty="0" smtClean="0"/>
              <a:t>Performance Outcomes: </a:t>
            </a:r>
            <a:br>
              <a:rPr lang="en-US" sz="2800" dirty="0" smtClean="0"/>
            </a:br>
            <a:r>
              <a:rPr lang="en-US" sz="2400" b="1" dirty="0"/>
              <a:t>Perceived Benefits</a:t>
            </a:r>
            <a:endParaRPr lang="en-US" sz="2800" dirty="0"/>
          </a:p>
        </p:txBody>
      </p:sp>
    </p:spTree>
    <p:extLst>
      <p:ext uri="{BB962C8B-B14F-4D97-AF65-F5344CB8AC3E}">
        <p14:creationId xmlns:p14="http://schemas.microsoft.com/office/powerpoint/2010/main" val="31441792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650" y="1091441"/>
            <a:ext cx="8229600" cy="609576"/>
          </a:xfrm>
        </p:spPr>
        <p:txBody>
          <a:bodyPr>
            <a:normAutofit fontScale="90000"/>
          </a:bodyPr>
          <a:lstStyle/>
          <a:p>
            <a:r>
              <a:rPr lang="en-US" dirty="0" smtClean="0"/>
              <a:t>Performance </a:t>
            </a:r>
            <a:r>
              <a:rPr lang="en-US" dirty="0" smtClean="0"/>
              <a:t>Outcomes: </a:t>
            </a:r>
            <a:br>
              <a:rPr lang="en-US" dirty="0" smtClean="0"/>
            </a:br>
            <a:r>
              <a:rPr lang="en-US" sz="2700" b="1" dirty="0" smtClean="0"/>
              <a:t>Using </a:t>
            </a:r>
            <a:r>
              <a:rPr lang="en-US" sz="2700" b="1" dirty="0" smtClean="0"/>
              <a:t>Data for </a:t>
            </a:r>
            <a:r>
              <a:rPr lang="en-US" sz="2700" b="1" dirty="0" smtClean="0"/>
              <a:t>Advocacy— Michigan </a:t>
            </a:r>
            <a:r>
              <a:rPr lang="en-US" sz="2700" b="1" dirty="0" smtClean="0"/>
              <a:t>Approach</a:t>
            </a:r>
            <a:endParaRPr lang="en-US" sz="2700" b="1" dirty="0"/>
          </a:p>
        </p:txBody>
      </p:sp>
      <p:sp>
        <p:nvSpPr>
          <p:cNvPr id="3" name="Content Placeholder 2"/>
          <p:cNvSpPr>
            <a:spLocks noGrp="1"/>
          </p:cNvSpPr>
          <p:nvPr>
            <p:ph idx="1"/>
          </p:nvPr>
        </p:nvSpPr>
        <p:spPr>
          <a:xfrm>
            <a:off x="457200" y="1958731"/>
            <a:ext cx="8229600" cy="4142069"/>
          </a:xfrm>
        </p:spPr>
        <p:txBody>
          <a:bodyPr>
            <a:normAutofit fontScale="55000" lnSpcReduction="20000"/>
          </a:bodyPr>
          <a:lstStyle/>
          <a:p>
            <a:r>
              <a:rPr lang="en-US" sz="3600" dirty="0" smtClean="0"/>
              <a:t>Profile of MI HDM clients</a:t>
            </a:r>
          </a:p>
          <a:p>
            <a:r>
              <a:rPr lang="en-US" sz="3600" dirty="0" smtClean="0"/>
              <a:t>Profile of funding pressures</a:t>
            </a:r>
          </a:p>
          <a:p>
            <a:r>
              <a:rPr lang="en-US" sz="3600" dirty="0" smtClean="0"/>
              <a:t>Participant assessment of services</a:t>
            </a:r>
          </a:p>
          <a:p>
            <a:r>
              <a:rPr lang="en-US" sz="3600" dirty="0" smtClean="0"/>
              <a:t>State funding contribution 17%</a:t>
            </a:r>
          </a:p>
          <a:p>
            <a:r>
              <a:rPr lang="en-US" sz="3600" dirty="0" smtClean="0"/>
              <a:t>State value</a:t>
            </a:r>
          </a:p>
          <a:p>
            <a:pPr lvl="1"/>
            <a:r>
              <a:rPr lang="en-US" sz="2900" dirty="0" smtClean="0"/>
              <a:t>Leveraging funding sources</a:t>
            </a:r>
          </a:p>
          <a:p>
            <a:pPr lvl="1"/>
            <a:r>
              <a:rPr lang="en-US" sz="2900" dirty="0" smtClean="0"/>
              <a:t>MI employment, programs averaged 27 FTE</a:t>
            </a:r>
          </a:p>
          <a:p>
            <a:pPr lvl="1"/>
            <a:r>
              <a:rPr lang="en-US" sz="2900" dirty="0" smtClean="0"/>
              <a:t>Compared HDM expenses to other more expensive services to demonstrate value such as personal assistance, home care, home maker, chore </a:t>
            </a:r>
          </a:p>
          <a:p>
            <a:pPr lvl="1"/>
            <a:r>
              <a:rPr lang="en-US" sz="2900" dirty="0" smtClean="0"/>
              <a:t>Volunteer hours contributed</a:t>
            </a:r>
          </a:p>
          <a:p>
            <a:pPr lvl="1"/>
            <a:r>
              <a:rPr lang="en-US" sz="2900" dirty="0" smtClean="0"/>
              <a:t>Amount of food purchased from MI companies, specific targets to increase food purchased from MI companies</a:t>
            </a:r>
          </a:p>
          <a:p>
            <a:pPr marL="342900" lvl="1" indent="-342900">
              <a:buFont typeface="Arial"/>
              <a:buChar char="•"/>
            </a:pPr>
            <a:r>
              <a:rPr lang="en-US" sz="3600" dirty="0" smtClean="0"/>
              <a:t>State advocacy message:  The aging network provides in-home support services and meals for $4.72/person/day, the price of a premium cup of coffee.  The MI HDM supports MI employment and agriculture.</a:t>
            </a:r>
          </a:p>
          <a:p>
            <a:endParaRPr lang="en-US" sz="2600" dirty="0" smtClean="0"/>
          </a:p>
          <a:p>
            <a:endParaRPr lang="en-US" sz="2600" dirty="0" smtClean="0"/>
          </a:p>
          <a:p>
            <a:pPr lvl="1"/>
            <a:endParaRPr lang="en-US" dirty="0"/>
          </a:p>
        </p:txBody>
      </p:sp>
      <p:sp>
        <p:nvSpPr>
          <p:cNvPr id="4" name="TextBox 3"/>
          <p:cNvSpPr txBox="1"/>
          <p:nvPr/>
        </p:nvSpPr>
        <p:spPr>
          <a:xfrm>
            <a:off x="171449" y="6211636"/>
            <a:ext cx="6663619" cy="461665"/>
          </a:xfrm>
          <a:prstGeom prst="rect">
            <a:avLst/>
          </a:prstGeom>
          <a:noFill/>
        </p:spPr>
        <p:txBody>
          <a:bodyPr wrap="none" rtlCol="0">
            <a:spAutoFit/>
          </a:bodyPr>
          <a:lstStyle/>
          <a:p>
            <a:r>
              <a:rPr lang="en-US" sz="1200" dirty="0" smtClean="0"/>
              <a:t>Overview: </a:t>
            </a:r>
            <a:r>
              <a:rPr lang="en-US" sz="1200" i="1" dirty="0" smtClean="0"/>
              <a:t>The Value and Outcomes of Michigan’s Home Delivered Meals </a:t>
            </a:r>
          </a:p>
          <a:p>
            <a:r>
              <a:rPr lang="en-US" sz="1200" i="1" dirty="0" smtClean="0"/>
              <a:t>for the Elderly Program Report,</a:t>
            </a:r>
            <a:r>
              <a:rPr lang="en-US" sz="1200" dirty="0" smtClean="0"/>
              <a:t> Area Agency on Aging1-B  Southfield, MI Senior Nutrition. Karen </a:t>
            </a:r>
            <a:r>
              <a:rPr lang="en-US" sz="1200" dirty="0" smtClean="0"/>
              <a:t>Jackson</a:t>
            </a:r>
            <a:endParaRPr lang="en-US" sz="1200" dirty="0"/>
          </a:p>
        </p:txBody>
      </p:sp>
    </p:spTree>
    <p:extLst>
      <p:ext uri="{BB962C8B-B14F-4D97-AF65-F5344CB8AC3E}">
        <p14:creationId xmlns:p14="http://schemas.microsoft.com/office/powerpoint/2010/main" val="2409128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Rot="1" noChangeArrowheads="1"/>
          </p:cNvSpPr>
          <p:nvPr>
            <p:ph type="title"/>
          </p:nvPr>
        </p:nvSpPr>
        <p:spPr/>
        <p:txBody>
          <a:bodyPr>
            <a:normAutofit fontScale="90000"/>
          </a:bodyPr>
          <a:lstStyle/>
          <a:p>
            <a:pPr algn="r" eaLnBrk="1" hangingPunct="1">
              <a:defRPr/>
            </a:pPr>
            <a:r>
              <a:rPr lang="en-US" dirty="0" smtClean="0">
                <a:latin typeface="+mj-lt"/>
              </a:rPr>
              <a:t>Nutrition Services</a:t>
            </a:r>
            <a:br>
              <a:rPr lang="en-US" dirty="0" smtClean="0">
                <a:latin typeface="+mj-lt"/>
              </a:rPr>
            </a:br>
            <a:r>
              <a:rPr lang="en-US" sz="2800" dirty="0" smtClean="0">
                <a:latin typeface="+mj-lt"/>
              </a:rPr>
              <a:t>Sections 331, 336, 339</a:t>
            </a:r>
            <a:br>
              <a:rPr lang="en-US" sz="2800" dirty="0" smtClean="0">
                <a:latin typeface="+mj-lt"/>
              </a:rPr>
            </a:br>
            <a:r>
              <a:rPr lang="en-US" sz="1800" b="1" dirty="0" smtClean="0">
                <a:latin typeface="Calibri" pitchFamily="34" charset="0"/>
                <a:cs typeface="Century Gothic" pitchFamily="34" charset="0"/>
              </a:rPr>
              <a:t>http://www.aoa.gov/AoARoot/AoA_Programs/OAA/index.aspx</a:t>
            </a:r>
            <a:endParaRPr lang="en-US" b="1" dirty="0" smtClean="0">
              <a:latin typeface="+mj-lt"/>
            </a:endParaRPr>
          </a:p>
        </p:txBody>
      </p:sp>
      <p:sp>
        <p:nvSpPr>
          <p:cNvPr id="61444" name="Rectangle 3"/>
          <p:cNvSpPr>
            <a:spLocks noGrp="1" noRot="1" noChangeArrowheads="1"/>
          </p:cNvSpPr>
          <p:nvPr>
            <p:ph type="body" idx="1"/>
          </p:nvPr>
        </p:nvSpPr>
        <p:spPr>
          <a:xfrm>
            <a:off x="457200" y="2103156"/>
            <a:ext cx="8229600" cy="4142069"/>
          </a:xfrm>
        </p:spPr>
        <p:txBody>
          <a:bodyPr>
            <a:normAutofit/>
          </a:bodyPr>
          <a:lstStyle/>
          <a:p>
            <a:pPr eaLnBrk="1" hangingPunct="1"/>
            <a:r>
              <a:rPr lang="en-US" sz="2800" b="0" dirty="0" smtClean="0">
                <a:latin typeface="Calibri" pitchFamily="34" charset="0"/>
                <a:cs typeface="Century Gothic" pitchFamily="34" charset="0"/>
              </a:rPr>
              <a:t>Services required to be provided</a:t>
            </a:r>
          </a:p>
          <a:p>
            <a:pPr lvl="1" eaLnBrk="1" hangingPunct="1"/>
            <a:r>
              <a:rPr lang="en-US" dirty="0" smtClean="0">
                <a:latin typeface="Calibri" pitchFamily="34" charset="0"/>
                <a:cs typeface="Century Gothic" pitchFamily="34" charset="0"/>
              </a:rPr>
              <a:t>Meals, nutrition education, nutrition counseling</a:t>
            </a:r>
          </a:p>
          <a:p>
            <a:pPr lvl="1" eaLnBrk="1" hangingPunct="1"/>
            <a:r>
              <a:rPr lang="en-US" dirty="0" smtClean="0">
                <a:latin typeface="Calibri" pitchFamily="34" charset="0"/>
                <a:cs typeface="Century Gothic" pitchFamily="34" charset="0"/>
              </a:rPr>
              <a:t>Evidence based practice</a:t>
            </a:r>
          </a:p>
          <a:p>
            <a:pPr eaLnBrk="1" hangingPunct="1"/>
            <a:r>
              <a:rPr lang="en-US" sz="2800" b="0" dirty="0" smtClean="0">
                <a:latin typeface="Calibri" pitchFamily="34" charset="0"/>
                <a:cs typeface="Century Gothic" pitchFamily="34" charset="0"/>
              </a:rPr>
              <a:t>Services that may be provided</a:t>
            </a:r>
          </a:p>
          <a:p>
            <a:pPr lvl="1" eaLnBrk="1" hangingPunct="1"/>
            <a:r>
              <a:rPr lang="en-US" dirty="0" smtClean="0">
                <a:latin typeface="Calibri" pitchFamily="34" charset="0"/>
                <a:cs typeface="Century Gothic" pitchFamily="34" charset="0"/>
              </a:rPr>
              <a:t>Nutrition screening &amp; assessment, as appropriate</a:t>
            </a:r>
          </a:p>
          <a:p>
            <a:pPr eaLnBrk="1" hangingPunct="1"/>
            <a:r>
              <a:rPr lang="en-US" sz="2800" b="0" dirty="0" smtClean="0">
                <a:latin typeface="Calibri" pitchFamily="34" charset="0"/>
                <a:cs typeface="Century Gothic" pitchFamily="34" charset="0"/>
              </a:rPr>
              <a:t>Services that may not be funded  </a:t>
            </a:r>
          </a:p>
          <a:p>
            <a:pPr lvl="1" eaLnBrk="1" hangingPunct="1"/>
            <a:r>
              <a:rPr lang="en-US" dirty="0" smtClean="0">
                <a:latin typeface="Calibri" pitchFamily="34" charset="0"/>
                <a:cs typeface="Century Gothic" pitchFamily="34" charset="0"/>
              </a:rPr>
              <a:t>Vitamin/mineral supplements</a:t>
            </a:r>
          </a:p>
          <a:p>
            <a:pPr lvl="1" eaLnBrk="1" hangingPunct="1"/>
            <a:r>
              <a:rPr lang="en-US" dirty="0" smtClean="0">
                <a:latin typeface="Calibri" pitchFamily="34" charset="0"/>
                <a:cs typeface="Century Gothic" pitchFamily="34" charset="0"/>
              </a:rPr>
              <a:t>Dietary supplements</a:t>
            </a:r>
          </a:p>
        </p:txBody>
      </p:sp>
      <p:pic>
        <p:nvPicPr>
          <p:cNvPr id="61445" name="Picture 3" descr="0008699-002"/>
          <p:cNvPicPr>
            <a:picLocks noChangeAspect="1" noChangeArrowheads="1"/>
          </p:cNvPicPr>
          <p:nvPr/>
        </p:nvPicPr>
        <p:blipFill>
          <a:blip r:embed="rId2"/>
          <a:srcRect/>
          <a:stretch>
            <a:fillRect/>
          </a:stretch>
        </p:blipFill>
        <p:spPr bwMode="auto">
          <a:xfrm>
            <a:off x="6781800" y="4781550"/>
            <a:ext cx="2057400" cy="1344613"/>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1" y="1824736"/>
            <a:ext cx="7772400" cy="3662541"/>
          </a:xfrm>
          <a:prstGeom prst="rect">
            <a:avLst/>
          </a:prstGeom>
          <a:noFill/>
        </p:spPr>
        <p:txBody>
          <a:bodyPr wrap="square" rtlCol="0">
            <a:spAutoFit/>
          </a:bodyPr>
          <a:lstStyle/>
          <a:p>
            <a:r>
              <a:rPr lang="en-US" sz="3200" b="1" dirty="0" smtClean="0"/>
              <a:t>What kind of outcome measures </a:t>
            </a:r>
            <a:r>
              <a:rPr lang="en-US" sz="3200" b="1" dirty="0" smtClean="0"/>
              <a:t>does </a:t>
            </a:r>
            <a:r>
              <a:rPr lang="en-US" sz="3200" b="1" dirty="0" smtClean="0"/>
              <a:t>your program use</a:t>
            </a:r>
            <a:r>
              <a:rPr lang="en-US" sz="3200" b="1" dirty="0" smtClean="0"/>
              <a:t>? </a:t>
            </a:r>
            <a:r>
              <a:rPr lang="en-US" sz="3200" dirty="0" smtClean="0"/>
              <a:t>(Check all that apply)</a:t>
            </a:r>
            <a:endParaRPr lang="en-US" sz="3200" dirty="0" smtClean="0"/>
          </a:p>
          <a:p>
            <a:pPr marL="800100" lvl="1" indent="-342900">
              <a:buAutoNum type="alphaLcPeriod"/>
            </a:pPr>
            <a:r>
              <a:rPr lang="en-US" sz="2400" dirty="0" smtClean="0"/>
              <a:t>Participant characteristics</a:t>
            </a:r>
          </a:p>
          <a:p>
            <a:pPr marL="800100" lvl="1" indent="-342900">
              <a:buAutoNum type="alphaLcPeriod"/>
            </a:pPr>
            <a:r>
              <a:rPr lang="en-US" sz="2400" dirty="0" smtClean="0"/>
              <a:t>Participant assessment of services</a:t>
            </a:r>
          </a:p>
          <a:p>
            <a:pPr marL="800100" lvl="1" indent="-342900">
              <a:buAutoNum type="alphaLcPeriod"/>
            </a:pPr>
            <a:r>
              <a:rPr lang="en-US" sz="2400" dirty="0" smtClean="0"/>
              <a:t>Documentation of health care utilization</a:t>
            </a:r>
          </a:p>
          <a:p>
            <a:pPr marL="800100" lvl="1" indent="-342900">
              <a:buAutoNum type="alphaLcPeriod"/>
            </a:pPr>
            <a:r>
              <a:rPr lang="en-US" sz="2400" dirty="0" smtClean="0"/>
              <a:t>Documentation of </a:t>
            </a:r>
            <a:r>
              <a:rPr lang="en-US" sz="2400" dirty="0" smtClean="0"/>
              <a:t>efficiency</a:t>
            </a:r>
          </a:p>
          <a:p>
            <a:pPr marL="800100" lvl="1" indent="-342900">
              <a:buAutoNum type="alphaLcPeriod"/>
            </a:pPr>
            <a:r>
              <a:rPr lang="en-US" sz="2400" dirty="0" smtClean="0"/>
              <a:t>Other </a:t>
            </a:r>
          </a:p>
          <a:p>
            <a:pPr lvl="2"/>
            <a:r>
              <a:rPr lang="en-US" sz="2400" dirty="0" smtClean="0"/>
              <a:t>(Please describe in the chat)</a:t>
            </a:r>
          </a:p>
          <a:p>
            <a:pPr marL="800100" lvl="1" indent="-342900">
              <a:buAutoNum type="alphaLcPeriod"/>
            </a:pPr>
            <a:r>
              <a:rPr lang="en-US" sz="2400" dirty="0" smtClean="0"/>
              <a:t>Not Applicable</a:t>
            </a:r>
            <a:endParaRPr lang="en-US" sz="2400" dirty="0"/>
          </a:p>
        </p:txBody>
      </p:sp>
      <p:sp>
        <p:nvSpPr>
          <p:cNvPr id="4" name="Title 1"/>
          <p:cNvSpPr txBox="1">
            <a:spLocks/>
          </p:cNvSpPr>
          <p:nvPr/>
        </p:nvSpPr>
        <p:spPr>
          <a:xfrm>
            <a:off x="457200" y="1077801"/>
            <a:ext cx="8229600" cy="609576"/>
          </a:xfrm>
          <a:prstGeom prst="rect">
            <a:avLst/>
          </a:prstGeom>
        </p:spPr>
        <p:txBody>
          <a:bodyPr>
            <a:normAutofit fontScale="90000" lnSpcReduction="10000"/>
          </a:bodyPr>
          <a:lstStyle>
            <a:lvl1pPr algn="l" defTabSz="457200" rtl="0" eaLnBrk="1" latinLnBrk="0" hangingPunct="1">
              <a:spcBef>
                <a:spcPct val="0"/>
              </a:spcBef>
              <a:buNone/>
              <a:defRPr sz="3800" kern="1200">
                <a:solidFill>
                  <a:srgbClr val="00529B"/>
                </a:solidFill>
                <a:latin typeface="+mj-lt"/>
                <a:ea typeface="+mj-ea"/>
                <a:cs typeface="+mj-cs"/>
              </a:defRPr>
            </a:lvl1pPr>
          </a:lstStyle>
          <a:p>
            <a:r>
              <a:rPr lang="en-US" dirty="0" smtClean="0"/>
              <a:t>Audience Response</a:t>
            </a:r>
            <a:endParaRPr lang="en-US" dirty="0"/>
          </a:p>
        </p:txBody>
      </p:sp>
      <p:cxnSp>
        <p:nvCxnSpPr>
          <p:cNvPr id="5" name="Straight Arrow Connector 4"/>
          <p:cNvCxnSpPr/>
          <p:nvPr/>
        </p:nvCxnSpPr>
        <p:spPr>
          <a:xfrm>
            <a:off x="4742688" y="6364224"/>
            <a:ext cx="3596640" cy="0"/>
          </a:xfrm>
          <a:prstGeom prst="straightConnector1">
            <a:avLst/>
          </a:prstGeom>
          <a:ln w="98425">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358414" y="5815296"/>
            <a:ext cx="6768548" cy="769441"/>
          </a:xfrm>
          <a:prstGeom prst="rect">
            <a:avLst/>
          </a:prstGeom>
          <a:noFill/>
        </p:spPr>
        <p:txBody>
          <a:bodyPr wrap="square" rtlCol="0">
            <a:spAutoFit/>
          </a:bodyPr>
          <a:lstStyle/>
          <a:p>
            <a:r>
              <a:rPr lang="en-US" sz="2200" i="1" dirty="0" smtClean="0"/>
              <a:t>Please choose your responses in the “Poll” Panel, then click the “Submit” button.</a:t>
            </a:r>
          </a:p>
        </p:txBody>
      </p:sp>
    </p:spTree>
    <p:extLst>
      <p:ext uri="{BB962C8B-B14F-4D97-AF65-F5344CB8AC3E}">
        <p14:creationId xmlns:p14="http://schemas.microsoft.com/office/powerpoint/2010/main" val="41896330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Performance Evaluation </a:t>
            </a:r>
            <a:br>
              <a:rPr lang="en-US" dirty="0" smtClean="0"/>
            </a:br>
            <a:r>
              <a:rPr lang="en-US" sz="2700" b="1" dirty="0" smtClean="0"/>
              <a:t>Savings </a:t>
            </a:r>
            <a:r>
              <a:rPr lang="en-US" sz="2700" b="1" dirty="0" smtClean="0"/>
              <a:t>of Nursing Home Costs</a:t>
            </a:r>
            <a:endParaRPr lang="en-US" sz="2700" b="1" dirty="0"/>
          </a:p>
        </p:txBody>
      </p:sp>
      <p:sp>
        <p:nvSpPr>
          <p:cNvPr id="3" name="Content Placeholder 2"/>
          <p:cNvSpPr>
            <a:spLocks noGrp="1"/>
          </p:cNvSpPr>
          <p:nvPr>
            <p:ph idx="1"/>
          </p:nvPr>
        </p:nvSpPr>
        <p:spPr>
          <a:xfrm>
            <a:off x="457200" y="2214926"/>
            <a:ext cx="8229600" cy="4142069"/>
          </a:xfrm>
        </p:spPr>
        <p:txBody>
          <a:bodyPr/>
          <a:lstStyle/>
          <a:p>
            <a:r>
              <a:rPr lang="en-US" sz="2400" b="1" dirty="0" smtClean="0"/>
              <a:t>Home delivered meals reduces nursing home use.</a:t>
            </a:r>
          </a:p>
          <a:p>
            <a:r>
              <a:rPr lang="en-US" sz="2400" dirty="0" smtClean="0"/>
              <a:t>States that invest in community based service networks, particularly home delivered meals have proportionally fewer low-care nursing home residents.</a:t>
            </a:r>
          </a:p>
          <a:p>
            <a:r>
              <a:rPr lang="en-US" sz="2400" dirty="0" smtClean="0"/>
              <a:t>Increased investment in OAA services affects the general population and sustains them longer in the community. </a:t>
            </a:r>
          </a:p>
          <a:p>
            <a:r>
              <a:rPr lang="en-US" sz="2400" dirty="0" smtClean="0"/>
              <a:t>Follow up analysis lists states which invest the most and least </a:t>
            </a:r>
            <a:r>
              <a:rPr lang="en-US" sz="2400" dirty="0" smtClean="0"/>
              <a:t>LTCFocus.org</a:t>
            </a:r>
            <a:endParaRPr lang="en-US" dirty="0" smtClean="0"/>
          </a:p>
          <a:p>
            <a:endParaRPr lang="en-US" dirty="0"/>
          </a:p>
        </p:txBody>
      </p:sp>
      <p:sp>
        <p:nvSpPr>
          <p:cNvPr id="4" name="TextBox 3"/>
          <p:cNvSpPr txBox="1"/>
          <p:nvPr/>
        </p:nvSpPr>
        <p:spPr>
          <a:xfrm>
            <a:off x="160020" y="6126163"/>
            <a:ext cx="8307324" cy="461665"/>
          </a:xfrm>
          <a:prstGeom prst="rect">
            <a:avLst/>
          </a:prstGeom>
          <a:noFill/>
        </p:spPr>
        <p:txBody>
          <a:bodyPr wrap="square" rtlCol="0">
            <a:spAutoFit/>
          </a:bodyPr>
          <a:lstStyle/>
          <a:p>
            <a:r>
              <a:rPr lang="en-US" sz="1200" dirty="0" smtClean="0"/>
              <a:t>Thomas, K &amp; Mor, V. The Relationship between Older Americans Act Title III State Expenditures &amp; Prevalence of Low-Care Nursing Home Residents.  Health Services Research .12.3.12 </a:t>
            </a:r>
            <a:r>
              <a:rPr lang="en-US" sz="1200" dirty="0" smtClean="0">
                <a:hlinkClick r:id="rId2"/>
              </a:rPr>
              <a:t>http://onlinelibrary.wiley.com/doi/10.1111/1475-6773.12015/abstract</a:t>
            </a:r>
            <a:r>
              <a:rPr lang="en-US" sz="1200" dirty="0" smtClean="0"/>
              <a:t> </a:t>
            </a:r>
            <a:endParaRPr lang="en-US" sz="1200" dirty="0"/>
          </a:p>
        </p:txBody>
      </p:sp>
    </p:spTree>
    <p:extLst>
      <p:ext uri="{BB962C8B-B14F-4D97-AF65-F5344CB8AC3E}">
        <p14:creationId xmlns:p14="http://schemas.microsoft.com/office/powerpoint/2010/main" val="39380645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Training &amp; Technical Assistance </a:t>
            </a:r>
            <a:r>
              <a:rPr lang="en-US" sz="2700" dirty="0" smtClean="0">
                <a:hlinkClick r:id="rId2"/>
              </a:rPr>
              <a:t>http://</a:t>
            </a:r>
            <a:r>
              <a:rPr lang="en-US" sz="2700" dirty="0" smtClean="0">
                <a:hlinkClick r:id="rId2"/>
              </a:rPr>
              <a:t>nutritionandaging.org</a:t>
            </a:r>
            <a:r>
              <a:rPr lang="en-US" sz="2700" dirty="0" smtClean="0"/>
              <a:t> </a:t>
            </a:r>
            <a:endParaRPr lang="en-US" dirty="0"/>
          </a:p>
        </p:txBody>
      </p:sp>
      <p:sp>
        <p:nvSpPr>
          <p:cNvPr id="3" name="Content Placeholder 2"/>
          <p:cNvSpPr>
            <a:spLocks noGrp="1"/>
          </p:cNvSpPr>
          <p:nvPr>
            <p:ph idx="1"/>
          </p:nvPr>
        </p:nvSpPr>
        <p:spPr/>
        <p:txBody>
          <a:bodyPr>
            <a:normAutofit lnSpcReduction="10000"/>
          </a:bodyPr>
          <a:lstStyle/>
          <a:p>
            <a:r>
              <a:rPr lang="en-US" dirty="0" smtClean="0"/>
              <a:t>“Momentum: Advancing into Future Readiness” </a:t>
            </a:r>
            <a:endParaRPr lang="en-US" dirty="0"/>
          </a:p>
          <a:p>
            <a:r>
              <a:rPr lang="en-US" dirty="0" smtClean="0"/>
              <a:t>Online </a:t>
            </a:r>
            <a:r>
              <a:rPr lang="en-US" dirty="0" smtClean="0"/>
              <a:t>library</a:t>
            </a:r>
          </a:p>
          <a:p>
            <a:pPr lvl="1"/>
            <a:r>
              <a:rPr lang="en-US" sz="1900" dirty="0" smtClean="0"/>
              <a:t>	Nutrition, Food &amp; Health</a:t>
            </a:r>
          </a:p>
          <a:p>
            <a:pPr lvl="1"/>
            <a:r>
              <a:rPr lang="en-US" sz="1900" dirty="0" smtClean="0"/>
              <a:t>	Professional Development</a:t>
            </a:r>
          </a:p>
          <a:p>
            <a:pPr lvl="1"/>
            <a:r>
              <a:rPr lang="en-US" sz="1900" dirty="0" smtClean="0"/>
              <a:t>	Resources &amp; Tools</a:t>
            </a:r>
          </a:p>
          <a:p>
            <a:pPr lvl="1"/>
            <a:r>
              <a:rPr lang="en-US" sz="1900" dirty="0" smtClean="0"/>
              <a:t>	Public Policy</a:t>
            </a:r>
          </a:p>
          <a:p>
            <a:pPr lvl="1"/>
            <a:r>
              <a:rPr lang="en-US" sz="1900" dirty="0" smtClean="0"/>
              <a:t>	Provider Operations &amp; Tools</a:t>
            </a:r>
          </a:p>
          <a:p>
            <a:r>
              <a:rPr lang="en-US" dirty="0" smtClean="0"/>
              <a:t>Topic guides</a:t>
            </a:r>
          </a:p>
          <a:p>
            <a:r>
              <a:rPr lang="en-US" dirty="0" smtClean="0"/>
              <a:t>Proceedings of Perspectives of Nutrition and Aging: A National Summit </a:t>
            </a:r>
            <a:r>
              <a:rPr lang="en-US" sz="1900" dirty="0" smtClean="0">
                <a:hlinkClick r:id="rId3"/>
              </a:rPr>
              <a:t>http://nutritionandaging.org/summit</a:t>
            </a:r>
            <a:r>
              <a:rPr lang="en-US" sz="1900" dirty="0" smtClean="0"/>
              <a:t> </a:t>
            </a:r>
          </a:p>
          <a:p>
            <a:pPr lvl="1"/>
            <a:r>
              <a:rPr lang="en-US" sz="1900" dirty="0" smtClean="0"/>
              <a:t>Perspectives Challenge, Best &amp; </a:t>
            </a:r>
            <a:r>
              <a:rPr lang="en-US" sz="1900" dirty="0" smtClean="0"/>
              <a:t>Promising </a:t>
            </a:r>
            <a:r>
              <a:rPr lang="en-US" sz="1900" dirty="0"/>
              <a:t>P</a:t>
            </a:r>
            <a:r>
              <a:rPr lang="en-US" sz="1900" dirty="0" smtClean="0"/>
              <a:t>ractices</a:t>
            </a:r>
            <a:endParaRPr lang="en-US" sz="1900" dirty="0" smtClean="0"/>
          </a:p>
          <a:p>
            <a:endParaRPr lang="en-US" dirty="0"/>
          </a:p>
        </p:txBody>
      </p:sp>
    </p:spTree>
    <p:extLst>
      <p:ext uri="{BB962C8B-B14F-4D97-AF65-F5344CB8AC3E}">
        <p14:creationId xmlns:p14="http://schemas.microsoft.com/office/powerpoint/2010/main" val="70607460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438400" y="876300"/>
            <a:ext cx="4953000" cy="1371600"/>
          </a:xfrm>
        </p:spPr>
        <p:txBody>
          <a:bodyPr rtlCol="0">
            <a:normAutofit/>
          </a:bodyPr>
          <a:lstStyle/>
          <a:p>
            <a:pPr algn="r" eaLnBrk="1" fontAlgn="auto" hangingPunct="1">
              <a:spcAft>
                <a:spcPts val="0"/>
              </a:spcAft>
              <a:buSzPct val="45000"/>
              <a:defRPr/>
            </a:pPr>
            <a:r>
              <a:rPr lang="en-US" sz="4800" b="1" dirty="0" smtClean="0">
                <a:cs typeface="Arial" pitchFamily="34" charset="0"/>
              </a:rPr>
              <a:t>Next </a:t>
            </a:r>
            <a:r>
              <a:rPr lang="en-US" sz="4800" b="1" dirty="0" smtClean="0">
                <a:cs typeface="Arial" pitchFamily="34" charset="0"/>
              </a:rPr>
              <a:t>Webinar</a:t>
            </a:r>
            <a:endParaRPr lang="en-US" sz="4800" dirty="0" smtClean="0">
              <a:cs typeface="Arial" pitchFamily="34" charset="0"/>
            </a:endParaRPr>
          </a:p>
        </p:txBody>
      </p:sp>
      <p:sp>
        <p:nvSpPr>
          <p:cNvPr id="3075" name="Subtitle 2"/>
          <p:cNvSpPr>
            <a:spLocks noGrp="1"/>
          </p:cNvSpPr>
          <p:nvPr>
            <p:ph idx="1"/>
          </p:nvPr>
        </p:nvSpPr>
        <p:spPr>
          <a:xfrm>
            <a:off x="457200" y="2057400"/>
            <a:ext cx="8229600" cy="4648200"/>
          </a:xfrm>
        </p:spPr>
        <p:txBody>
          <a:bodyPr rtlCol="0">
            <a:normAutofit fontScale="55000" lnSpcReduction="20000"/>
          </a:bodyPr>
          <a:lstStyle/>
          <a:p>
            <a:pPr algn="r" eaLnBrk="1" fontAlgn="auto" hangingPunct="1">
              <a:spcAft>
                <a:spcPts val="1288"/>
              </a:spcAft>
              <a:buSzPct val="45000"/>
              <a:buFont typeface="Times New Roman" pitchFamily="16" charset="0"/>
              <a:buNone/>
              <a:defRPr/>
            </a:pPr>
            <a:endParaRPr lang="en-US" sz="5000" dirty="0" smtClean="0">
              <a:solidFill>
                <a:schemeClr val="tx2"/>
              </a:solidFill>
              <a:latin typeface="+mj-lt"/>
              <a:ea typeface="Andale Sans UI"/>
              <a:cs typeface="Arial" pitchFamily="34" charset="0"/>
            </a:endParaRPr>
          </a:p>
          <a:p>
            <a:pPr algn="ctr" eaLnBrk="1" fontAlgn="auto" hangingPunct="1">
              <a:spcAft>
                <a:spcPts val="1288"/>
              </a:spcAft>
              <a:buSzPct val="45000"/>
              <a:buFont typeface="Times New Roman" pitchFamily="16" charset="0"/>
              <a:buNone/>
              <a:defRPr/>
            </a:pPr>
            <a:r>
              <a:rPr lang="en-US" sz="6000" b="1" dirty="0" smtClean="0">
                <a:latin typeface="+mj-lt"/>
                <a:ea typeface="Andale Sans UI"/>
                <a:cs typeface="Arial" pitchFamily="34" charset="0"/>
              </a:rPr>
              <a:t>What </a:t>
            </a:r>
            <a:r>
              <a:rPr lang="en-US" sz="6000" b="1" dirty="0" smtClean="0">
                <a:latin typeface="+mj-lt"/>
                <a:ea typeface="Andale Sans UI"/>
                <a:cs typeface="Arial" pitchFamily="34" charset="0"/>
              </a:rPr>
              <a:t>Are the Components of a </a:t>
            </a:r>
            <a:r>
              <a:rPr lang="en-US" sz="6000" b="1" dirty="0" smtClean="0">
                <a:latin typeface="+mj-lt"/>
                <a:ea typeface="Andale Sans UI"/>
                <a:cs typeface="Arial" pitchFamily="34" charset="0"/>
              </a:rPr>
              <a:t/>
            </a:r>
            <a:br>
              <a:rPr lang="en-US" sz="6000" b="1" dirty="0" smtClean="0">
                <a:latin typeface="+mj-lt"/>
                <a:ea typeface="Andale Sans UI"/>
                <a:cs typeface="Arial" pitchFamily="34" charset="0"/>
              </a:rPr>
            </a:br>
            <a:r>
              <a:rPr lang="en-US" sz="6000" b="1" dirty="0" smtClean="0">
                <a:latin typeface="+mj-lt"/>
                <a:ea typeface="Andale Sans UI"/>
                <a:cs typeface="Arial" pitchFamily="34" charset="0"/>
              </a:rPr>
              <a:t>Quality </a:t>
            </a:r>
            <a:r>
              <a:rPr lang="en-US" sz="6000" b="1" dirty="0" smtClean="0">
                <a:latin typeface="+mj-lt"/>
                <a:ea typeface="Andale Sans UI"/>
                <a:cs typeface="Arial" pitchFamily="34" charset="0"/>
              </a:rPr>
              <a:t>Nutrition Program – Part 2</a:t>
            </a:r>
          </a:p>
          <a:p>
            <a:pPr algn="ctr">
              <a:spcAft>
                <a:spcPts val="1288"/>
              </a:spcAft>
              <a:buSzPct val="45000"/>
              <a:buNone/>
              <a:defRPr/>
            </a:pPr>
            <a:r>
              <a:rPr lang="en-US" sz="6000" b="1" dirty="0" smtClean="0">
                <a:ea typeface="Andale Sans UI"/>
                <a:cs typeface="Arial" pitchFamily="34" charset="0"/>
              </a:rPr>
              <a:t>February </a:t>
            </a:r>
            <a:r>
              <a:rPr lang="en-US" sz="6000" b="1" dirty="0">
                <a:ea typeface="Andale Sans UI"/>
                <a:cs typeface="Arial" pitchFamily="34" charset="0"/>
              </a:rPr>
              <a:t>26 from 3:30 to 4:45 PM </a:t>
            </a:r>
            <a:r>
              <a:rPr lang="en-US" sz="6000" b="1" dirty="0" smtClean="0">
                <a:ea typeface="Andale Sans UI"/>
                <a:cs typeface="Arial" pitchFamily="34" charset="0"/>
              </a:rPr>
              <a:t>EST</a:t>
            </a:r>
          </a:p>
          <a:p>
            <a:pPr algn="ctr">
              <a:spcAft>
                <a:spcPts val="1288"/>
              </a:spcAft>
              <a:buSzPct val="45000"/>
              <a:buNone/>
              <a:defRPr/>
            </a:pPr>
            <a:endParaRPr lang="en-US" sz="6000" dirty="0" smtClean="0"/>
          </a:p>
          <a:p>
            <a:pPr marL="342900" lvl="1" indent="-342900" algn="ctr">
              <a:spcAft>
                <a:spcPts val="1288"/>
              </a:spcAft>
              <a:buSzPct val="45000"/>
              <a:buNone/>
              <a:defRPr/>
            </a:pPr>
            <a:r>
              <a:rPr lang="en-US" sz="6000" dirty="0" smtClean="0"/>
              <a:t>Register </a:t>
            </a:r>
            <a:r>
              <a:rPr lang="en-US" sz="6000" dirty="0"/>
              <a:t>for the next in the webinar series: </a:t>
            </a:r>
            <a:r>
              <a:rPr lang="en-US" sz="6000" dirty="0">
                <a:hlinkClick r:id="rId3"/>
              </a:rPr>
              <a:t>http://nutritionandaging.org/momentum</a:t>
            </a:r>
            <a:r>
              <a:rPr lang="en-US" sz="6000" dirty="0"/>
              <a:t> </a:t>
            </a:r>
            <a:r>
              <a:rPr lang="en-US" sz="6000" i="1" dirty="0" smtClean="0">
                <a:latin typeface="+mj-lt"/>
                <a:ea typeface="Andale Sans UI"/>
                <a:cs typeface="Arial" pitchFamily="34" charset="0"/>
              </a:rPr>
              <a:t/>
            </a:r>
            <a:br>
              <a:rPr lang="en-US" sz="6000" i="1" dirty="0" smtClean="0">
                <a:latin typeface="+mj-lt"/>
                <a:ea typeface="Andale Sans UI"/>
                <a:cs typeface="Arial" pitchFamily="34" charset="0"/>
              </a:rPr>
            </a:br>
            <a:endParaRPr lang="en-US" sz="2500" i="1" dirty="0" smtClean="0">
              <a:latin typeface="+mj-lt"/>
              <a:cs typeface="Calibri" pitchFamily="34" charset="0"/>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60" y="552450"/>
            <a:ext cx="4453459" cy="242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886006"/>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Resources</a:t>
            </a:r>
            <a:endParaRPr lang="en-US" dirty="0"/>
          </a:p>
        </p:txBody>
      </p:sp>
      <p:sp>
        <p:nvSpPr>
          <p:cNvPr id="3" name="Content Placeholder 2"/>
          <p:cNvSpPr>
            <a:spLocks noGrp="1"/>
          </p:cNvSpPr>
          <p:nvPr>
            <p:ph idx="1"/>
          </p:nvPr>
        </p:nvSpPr>
        <p:spPr/>
        <p:txBody>
          <a:bodyPr>
            <a:normAutofit fontScale="25000" lnSpcReduction="20000"/>
          </a:bodyPr>
          <a:lstStyle/>
          <a:p>
            <a:pPr>
              <a:buNone/>
            </a:pPr>
            <a:r>
              <a:rPr lang="en-US" sz="2000" dirty="0" smtClean="0"/>
              <a:t> </a:t>
            </a:r>
            <a:endParaRPr lang="en-US" sz="2000" dirty="0" smtClean="0"/>
          </a:p>
          <a:p>
            <a:pPr marL="0" indent="0" algn="ctr">
              <a:buNone/>
            </a:pPr>
            <a:r>
              <a:rPr lang="en-US" sz="13600" dirty="0" smtClean="0"/>
              <a:t>To access the sources cited in this presentation, as well as additional supporting resources, please see the Topic Guide in the Online Library</a:t>
            </a:r>
          </a:p>
          <a:p>
            <a:pPr algn="ctr"/>
            <a:endParaRPr lang="en-US" sz="13600" dirty="0"/>
          </a:p>
          <a:p>
            <a:pPr marL="0" indent="0" algn="ctr">
              <a:buNone/>
            </a:pPr>
            <a:r>
              <a:rPr lang="en-US" sz="13600" dirty="0">
                <a:hlinkClick r:id="rId2"/>
              </a:rPr>
              <a:t>http://</a:t>
            </a:r>
            <a:r>
              <a:rPr lang="en-US" sz="13600" dirty="0" smtClean="0">
                <a:hlinkClick r:id="rId2"/>
              </a:rPr>
              <a:t>nutritionandaging.org/</a:t>
            </a:r>
            <a:br>
              <a:rPr lang="en-US" sz="13600" dirty="0" smtClean="0">
                <a:hlinkClick r:id="rId2"/>
              </a:rPr>
            </a:br>
            <a:r>
              <a:rPr lang="en-US" sz="13600" dirty="0" smtClean="0">
                <a:hlinkClick r:id="rId2"/>
              </a:rPr>
              <a:t>guide-quality-program</a:t>
            </a:r>
            <a:r>
              <a:rPr lang="en-US" sz="13600" dirty="0" smtClean="0"/>
              <a:t> </a:t>
            </a:r>
            <a:endParaRPr lang="en-US" sz="13600" dirty="0"/>
          </a:p>
        </p:txBody>
      </p:sp>
    </p:spTree>
    <p:extLst>
      <p:ext uri="{BB962C8B-B14F-4D97-AF65-F5344CB8AC3E}">
        <p14:creationId xmlns:p14="http://schemas.microsoft.com/office/powerpoint/2010/main" val="30682998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smtClean="0"/>
              <a:t>We face a time of increasing diversity in the people we serve, changing environments, and changing services.</a:t>
            </a:r>
          </a:p>
          <a:p>
            <a:pPr marL="0" indent="0">
              <a:buNone/>
            </a:pPr>
            <a:r>
              <a:rPr lang="en-US" dirty="0" smtClean="0"/>
              <a:t>Together, we can modernize service provision through quality service provision.</a:t>
            </a:r>
          </a:p>
          <a:p>
            <a:pPr marL="0" indent="0">
              <a:spcBef>
                <a:spcPts val="912"/>
              </a:spcBef>
              <a:buNone/>
            </a:pPr>
            <a:r>
              <a:rPr lang="en-US" sz="1200" b="1" dirty="0" smtClean="0">
                <a:latin typeface="Times New Roman"/>
                <a:cs typeface="Times New Roman"/>
              </a:rPr>
              <a:t>For more information about ACL</a:t>
            </a:r>
            <a:endParaRPr lang="en-US" sz="1200" dirty="0" smtClean="0">
              <a:latin typeface="Times New Roman"/>
              <a:cs typeface="Times New Roman"/>
            </a:endParaRPr>
          </a:p>
          <a:p>
            <a:pPr marL="0" indent="0">
              <a:buNone/>
            </a:pPr>
            <a:r>
              <a:rPr lang="en-US" sz="1200" dirty="0" smtClean="0">
                <a:latin typeface="Times New Roman"/>
                <a:cs typeface="Times New Roman"/>
              </a:rPr>
              <a:t>U.S. Department of Health and Human Services,  Administration on Community Living, Washington DC </a:t>
            </a:r>
            <a:r>
              <a:rPr lang="en-US" sz="1200" dirty="0" smtClean="0">
                <a:latin typeface="Times New Roman"/>
                <a:cs typeface="Times New Roman"/>
              </a:rPr>
              <a:t>20201, </a:t>
            </a:r>
            <a:r>
              <a:rPr lang="en-US" sz="1200" dirty="0" smtClean="0">
                <a:latin typeface="Times New Roman"/>
                <a:cs typeface="Times New Roman"/>
                <a:hlinkClick r:id="rId2"/>
              </a:rPr>
              <a:t>www.aoa.gov</a:t>
            </a:r>
            <a:r>
              <a:rPr lang="en-US" sz="1200" dirty="0" smtClean="0">
                <a:latin typeface="Times New Roman"/>
                <a:cs typeface="Times New Roman"/>
              </a:rPr>
              <a:t> </a:t>
            </a:r>
          </a:p>
          <a:p>
            <a:pPr marL="0" indent="0">
              <a:buNone/>
            </a:pPr>
            <a:endParaRPr lang="en-US" sz="1200" dirty="0"/>
          </a:p>
        </p:txBody>
      </p:sp>
      <p:pic>
        <p:nvPicPr>
          <p:cNvPr id="7" name="Picture Placeholder 6" descr="Senior couple happy, walking through the woods."/>
          <p:cNvPicPr>
            <a:picLocks noGrp="1" noChangeAspect="1"/>
          </p:cNvPicPr>
          <p:nvPr>
            <p:ph type="pic" idx="10"/>
          </p:nvPr>
        </p:nvPicPr>
        <p:blipFill>
          <a:blip r:embed="rId3">
            <a:extLst>
              <a:ext uri="{28A0092B-C50C-407E-A947-70E740481C1C}">
                <a14:useLocalDpi xmlns:a14="http://schemas.microsoft.com/office/drawing/2010/main" val="0"/>
              </a:ext>
            </a:extLst>
          </a:blip>
          <a:srcRect l="7012" r="7012"/>
          <a:stretch>
            <a:fillRect/>
          </a:stretch>
        </p:blipFill>
        <p:spPr/>
      </p:pic>
      <p:pic>
        <p:nvPicPr>
          <p:cNvPr id="8" name="Picture Placeholder 7" descr="Older Asian American woman smiling"/>
          <p:cNvPicPr>
            <a:picLocks noGrp="1" noChangeAspect="1"/>
          </p:cNvPicPr>
          <p:nvPr>
            <p:ph type="pic" idx="11"/>
          </p:nvPr>
        </p:nvPicPr>
        <p:blipFill rotWithShape="1">
          <a:blip r:embed="rId4">
            <a:extLst>
              <a:ext uri="{28A0092B-C50C-407E-A947-70E740481C1C}">
                <a14:useLocalDpi xmlns:a14="http://schemas.microsoft.com/office/drawing/2010/main" val="0"/>
              </a:ext>
            </a:extLst>
          </a:blip>
          <a:srcRect l="7620" t="7724" r="7620" b="7724"/>
          <a:stretch/>
        </p:blipFill>
        <p:spPr>
          <a:xfrm>
            <a:off x="3222625" y="4546600"/>
            <a:ext cx="2697163" cy="2025650"/>
          </a:xfrm>
        </p:spPr>
      </p:pic>
      <p:pic>
        <p:nvPicPr>
          <p:cNvPr id="9" name="Picture Placeholder 8" descr="Two seniors enjoing their company."/>
          <p:cNvPicPr>
            <a:picLocks noGrp="1" noChangeAspect="1"/>
          </p:cNvPicPr>
          <p:nvPr>
            <p:ph type="pic" idx="12"/>
          </p:nvPr>
        </p:nvPicPr>
        <p:blipFill>
          <a:blip r:embed="rId5">
            <a:extLst>
              <a:ext uri="{28A0092B-C50C-407E-A947-70E740481C1C}">
                <a14:useLocalDpi xmlns:a14="http://schemas.microsoft.com/office/drawing/2010/main" val="0"/>
              </a:ext>
            </a:extLst>
          </a:blip>
          <a:srcRect l="5520" r="5520"/>
          <a:stretch>
            <a:fillRect/>
          </a:stretch>
        </p:blipFill>
        <p:spPr/>
      </p:pic>
    </p:spTree>
    <p:extLst>
      <p:ext uri="{BB962C8B-B14F-4D97-AF65-F5344CB8AC3E}">
        <p14:creationId xmlns:p14="http://schemas.microsoft.com/office/powerpoint/2010/main" val="135711208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04" y="2862072"/>
            <a:ext cx="7496408" cy="707886"/>
          </a:xfrm>
          <a:prstGeom prst="rect">
            <a:avLst/>
          </a:prstGeom>
          <a:noFill/>
        </p:spPr>
        <p:txBody>
          <a:bodyPr wrap="square" rtlCol="0">
            <a:spAutoFit/>
          </a:bodyPr>
          <a:lstStyle/>
          <a:p>
            <a:pPr algn="r"/>
            <a:r>
              <a:rPr lang="en-US" sz="2000" dirty="0" smtClean="0"/>
              <a:t>Jean L. Lloyd, National Nutritionist, U S Administration on Aging</a:t>
            </a:r>
          </a:p>
          <a:p>
            <a:pPr algn="r"/>
            <a:endParaRPr lang="en-US" sz="2000" dirty="0" smtClean="0"/>
          </a:p>
        </p:txBody>
      </p:sp>
      <p:sp>
        <p:nvSpPr>
          <p:cNvPr id="3" name="TextBox 2"/>
          <p:cNvSpPr txBox="1"/>
          <p:nvPr/>
        </p:nvSpPr>
        <p:spPr>
          <a:xfrm>
            <a:off x="3243094" y="3343578"/>
            <a:ext cx="2674450" cy="769441"/>
          </a:xfrm>
          <a:prstGeom prst="rect">
            <a:avLst/>
          </a:prstGeom>
          <a:noFill/>
        </p:spPr>
        <p:txBody>
          <a:bodyPr wrap="none" rtlCol="0">
            <a:spAutoFit/>
          </a:bodyPr>
          <a:lstStyle/>
          <a:p>
            <a:r>
              <a:rPr lang="en-US" sz="2000" dirty="0" smtClean="0"/>
              <a:t>jean.lloyd@aoa.hhs.gov</a:t>
            </a:r>
          </a:p>
          <a:p>
            <a:endParaRPr lang="en-US" sz="2400" dirty="0"/>
          </a:p>
        </p:txBody>
      </p:sp>
    </p:spTree>
    <p:extLst>
      <p:ext uri="{BB962C8B-B14F-4D97-AF65-F5344CB8AC3E}">
        <p14:creationId xmlns:p14="http://schemas.microsoft.com/office/powerpoint/2010/main" val="563163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Broad Focus for the Older Adult</a:t>
            </a:r>
            <a:endParaRPr lang="en-US" dirty="0"/>
          </a:p>
        </p:txBody>
      </p:sp>
      <p:sp>
        <p:nvSpPr>
          <p:cNvPr id="3" name="Content Placeholder 2"/>
          <p:cNvSpPr>
            <a:spLocks noGrp="1"/>
          </p:cNvSpPr>
          <p:nvPr>
            <p:ph idx="1"/>
          </p:nvPr>
        </p:nvSpPr>
        <p:spPr/>
        <p:txBody>
          <a:bodyPr/>
          <a:lstStyle/>
          <a:p>
            <a:r>
              <a:rPr lang="en-US" dirty="0" smtClean="0"/>
              <a:t>Older individual</a:t>
            </a:r>
          </a:p>
          <a:p>
            <a:r>
              <a:rPr lang="en-US" dirty="0" smtClean="0"/>
              <a:t>Person, family centered</a:t>
            </a:r>
          </a:p>
          <a:p>
            <a:r>
              <a:rPr lang="en-US" dirty="0" smtClean="0"/>
              <a:t>Consumer directed, consumer choice</a:t>
            </a:r>
          </a:p>
          <a:p>
            <a:r>
              <a:rPr lang="en-US" dirty="0" smtClean="0"/>
              <a:t>Right services for the right person at the right time at the right cost</a:t>
            </a:r>
          </a:p>
          <a:p>
            <a:r>
              <a:rPr lang="en-US" dirty="0" smtClean="0"/>
              <a:t>If funded by the OAA, services are to meet the requirements of the OAA</a:t>
            </a:r>
          </a:p>
          <a:p>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2044</TotalTime>
  <Words>4457</Words>
  <Application>Microsoft Office PowerPoint</Application>
  <PresentationFormat>On-screen Show (4:3)</PresentationFormat>
  <Paragraphs>1001</Paragraphs>
  <Slides>86</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88" baseType="lpstr">
      <vt:lpstr>Office Theme</vt:lpstr>
      <vt:lpstr>Document</vt:lpstr>
      <vt:lpstr> What Are The Components  of a Quality Nutrition Program?  </vt:lpstr>
      <vt:lpstr>Webinar Tips</vt:lpstr>
      <vt:lpstr>PowerPoint Presentation</vt:lpstr>
      <vt:lpstr>What Are the Components of a Quality Nutrition Program?</vt:lpstr>
      <vt:lpstr>Overview</vt:lpstr>
      <vt:lpstr>Administration on Aging</vt:lpstr>
      <vt:lpstr>Older Americans Act  Nutrition Program Purposes http://www.aoa.gov/AoARoot/AoA_Programs/OAA/index.aspx</vt:lpstr>
      <vt:lpstr>Nutrition Services Sections 331, 336, 339 http://www.aoa.gov/AoARoot/AoA_Programs/OAA/index.aspx</vt:lpstr>
      <vt:lpstr>Broad Focus for the Older Adult</vt:lpstr>
      <vt:lpstr>Changing Environment</vt:lpstr>
      <vt:lpstr>Demographics</vt:lpstr>
      <vt:lpstr>Health Status</vt:lpstr>
      <vt:lpstr>Care Systems</vt:lpstr>
      <vt:lpstr>Care Systems</vt:lpstr>
      <vt:lpstr>Society</vt:lpstr>
      <vt:lpstr>Society</vt:lpstr>
      <vt:lpstr>Society</vt:lpstr>
      <vt:lpstr>Science</vt:lpstr>
      <vt:lpstr>Science</vt:lpstr>
      <vt:lpstr>Business</vt:lpstr>
      <vt:lpstr>Technology</vt:lpstr>
      <vt:lpstr>Technology</vt:lpstr>
      <vt:lpstr>Technology</vt:lpstr>
      <vt:lpstr>Resources</vt:lpstr>
      <vt:lpstr>PowerPoint Presentation</vt:lpstr>
      <vt:lpstr>Proposed Components of a  Quality Nutrition Program</vt:lpstr>
      <vt:lpstr>Planning  Technical Assistance Support Center </vt:lpstr>
      <vt:lpstr>PowerPoint Presentation</vt:lpstr>
      <vt:lpstr>Planning  Technical Assistance Support Center </vt:lpstr>
      <vt:lpstr>Operations</vt:lpstr>
      <vt:lpstr>Operations </vt:lpstr>
      <vt:lpstr>Operations Define Your Product Based on Customer Wants/Needs</vt:lpstr>
      <vt:lpstr>Operations Meals to meet cultural/ethnic/religious needs</vt:lpstr>
      <vt:lpstr>PowerPoint Presentation</vt:lpstr>
      <vt:lpstr>Collaboration/Coordination/Coalition/Integration</vt:lpstr>
      <vt:lpstr>Collaboration/Coordination/Coalition/Integration Parallel Systems Influence Service Provision</vt:lpstr>
      <vt:lpstr>Collaboration/Coordination/Coalition/Integration  Chef Charles Club </vt:lpstr>
      <vt:lpstr>Collaboration/Coordination/Coalition/Integration  Action for Boston Community Development, Inc. (ABCD)  </vt:lpstr>
      <vt:lpstr>Business Capacity &amp; Acumen</vt:lpstr>
      <vt:lpstr>Business Capacity &amp; Acumen Culture Change Accommodating Consumer Choice</vt:lpstr>
      <vt:lpstr>Business Capacity &amp; Acumen Tarrant County TX Meals on Wheels </vt:lpstr>
      <vt:lpstr>PowerPoint Presentation</vt:lpstr>
      <vt:lpstr>Business Capacity &amp; Acumen Create a Valued Product</vt:lpstr>
      <vt:lpstr>Business Capacity &amp; Acumen Components of a Business Plan </vt:lpstr>
      <vt:lpstr>Business Capacity &amp; Acumen  Developing a Business Plan - Communication</vt:lpstr>
      <vt:lpstr>Business Capacity &amp; Acumen  Determine Your Market  - Communication</vt:lpstr>
      <vt:lpstr>PowerPoint Presentation</vt:lpstr>
      <vt:lpstr>Funding/Resource Streams</vt:lpstr>
      <vt:lpstr>Funding/Resource Streams OAA Nutrition Program Leveraged Funding</vt:lpstr>
      <vt:lpstr>Funding/Resource Streams OAA Nutrition Program Contributions/Meal</vt:lpstr>
      <vt:lpstr>Funding Resource Streams OAA Nutrition Program Expenditure Trends </vt:lpstr>
      <vt:lpstr>Funding/Resource Streams  Revenue Sources</vt:lpstr>
      <vt:lpstr>Funding/Resource Streams Public Pay &amp; Private Pay</vt:lpstr>
      <vt:lpstr>PowerPoint Presentation</vt:lpstr>
      <vt:lpstr>Funding/Resource Streams Sources of Organizational Abundance – James Firman, NCOA </vt:lpstr>
      <vt:lpstr>Funding/Resource Streams Sources of Organizational Abundance – James Firman, NCOA </vt:lpstr>
      <vt:lpstr>Funding/Resource Streams  Social Entrepreneurism</vt:lpstr>
      <vt:lpstr>Funding/Resource Streams Lifecare Alliance-Columbus OH </vt:lpstr>
      <vt:lpstr>Performance and Evaluation</vt:lpstr>
      <vt:lpstr>Performance </vt:lpstr>
      <vt:lpstr>Evaluation</vt:lpstr>
      <vt:lpstr>Performance and Evaluation Different  Focus &amp; Different Use </vt:lpstr>
      <vt:lpstr>Performance</vt:lpstr>
      <vt:lpstr>PowerPoint Presentation</vt:lpstr>
      <vt:lpstr>Performance Standards  OAA Sections 339, 601 </vt:lpstr>
      <vt:lpstr>Performance: Quality Participant assessment of meal &amp; services</vt:lpstr>
      <vt:lpstr>Performance: Quality Participant Assessment of Meal Changes in Past 12 Months </vt:lpstr>
      <vt:lpstr>Performance: Monitoring Principles of Menu Planning</vt:lpstr>
      <vt:lpstr>Performance: Monitoring Preferences</vt:lpstr>
      <vt:lpstr>Performance: Monitoring Standards, Appeal Monitoring </vt:lpstr>
      <vt:lpstr>Performance: Outcomes Targeting for Nutrition Services   </vt:lpstr>
      <vt:lpstr>Performance: Outcomes Targeting</vt:lpstr>
      <vt:lpstr>PowerPoint Presentation</vt:lpstr>
      <vt:lpstr>PowerPoint Presentation</vt:lpstr>
      <vt:lpstr>PowerPoint Presentation</vt:lpstr>
      <vt:lpstr>PowerPoint Presentation</vt:lpstr>
      <vt:lpstr>Performance Outcomes:  Targeting –  At Risk Participants</vt:lpstr>
      <vt:lpstr>PowerPoint Presentation</vt:lpstr>
      <vt:lpstr>Performance Outcomes:  Using Data for Advocacy— Michigan Approach</vt:lpstr>
      <vt:lpstr>PowerPoint Presentation</vt:lpstr>
      <vt:lpstr>Performance Evaluation  Savings of Nursing Home Costs</vt:lpstr>
      <vt:lpstr>Training &amp; Technical Assistance http://nutritionandaging.org </vt:lpstr>
      <vt:lpstr>Next Webinar</vt:lpstr>
      <vt:lpstr>Resources</vt:lpstr>
      <vt:lpstr>Summary</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Predmore</dc:creator>
  <cp:lastModifiedBy>Suzanne Grubb</cp:lastModifiedBy>
  <cp:revision>265</cp:revision>
  <cp:lastPrinted>2013-02-12T17:10:10Z</cp:lastPrinted>
  <dcterms:created xsi:type="dcterms:W3CDTF">2013-01-31T18:24:33Z</dcterms:created>
  <dcterms:modified xsi:type="dcterms:W3CDTF">2013-02-12T19:11:52Z</dcterms:modified>
</cp:coreProperties>
</file>