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19" r:id="rId3"/>
    <p:sldId id="258" r:id="rId4"/>
    <p:sldId id="276" r:id="rId5"/>
    <p:sldId id="281" r:id="rId6"/>
    <p:sldId id="320" r:id="rId7"/>
    <p:sldId id="277" r:id="rId8"/>
    <p:sldId id="280" r:id="rId9"/>
    <p:sldId id="265" r:id="rId10"/>
    <p:sldId id="321" r:id="rId11"/>
    <p:sldId id="270" r:id="rId12"/>
    <p:sldId id="272" r:id="rId13"/>
    <p:sldId id="316" r:id="rId14"/>
    <p:sldId id="322" r:id="rId15"/>
    <p:sldId id="323" r:id="rId16"/>
    <p:sldId id="317" r:id="rId17"/>
    <p:sldId id="318" r:id="rId18"/>
    <p:sldId id="273" r:id="rId19"/>
    <p:sldId id="303" r:id="rId20"/>
    <p:sldId id="302" r:id="rId21"/>
    <p:sldId id="314" r:id="rId22"/>
    <p:sldId id="315" r:id="rId23"/>
    <p:sldId id="306" r:id="rId24"/>
    <p:sldId id="300" r:id="rId25"/>
    <p:sldId id="282" r:id="rId26"/>
    <p:sldId id="271" r:id="rId27"/>
    <p:sldId id="310" r:id="rId28"/>
    <p:sldId id="309" r:id="rId29"/>
    <p:sldId id="305" r:id="rId30"/>
    <p:sldId id="324" r:id="rId31"/>
    <p:sldId id="274" r:id="rId32"/>
    <p:sldId id="311" r:id="rId33"/>
    <p:sldId id="312" r:id="rId34"/>
    <p:sldId id="313" r:id="rId35"/>
    <p:sldId id="266" r:id="rId36"/>
    <p:sldId id="285" r:id="rId37"/>
    <p:sldId id="283" r:id="rId38"/>
    <p:sldId id="287" r:id="rId39"/>
    <p:sldId id="288" r:id="rId40"/>
    <p:sldId id="289" r:id="rId41"/>
    <p:sldId id="290" r:id="rId42"/>
    <p:sldId id="291" r:id="rId43"/>
    <p:sldId id="292" r:id="rId44"/>
    <p:sldId id="293" r:id="rId45"/>
    <p:sldId id="308" r:id="rId46"/>
    <p:sldId id="296" r:id="rId47"/>
    <p:sldId id="286" r:id="rId48"/>
    <p:sldId id="259" r:id="rId4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p:scale>
          <a:sx n="76" d="100"/>
          <a:sy n="76" d="100"/>
        </p:scale>
        <p:origin x="-648" y="-228"/>
      </p:cViewPr>
      <p:guideLst>
        <p:guide orient="horz" pos="2160"/>
        <p:guide pos="2880"/>
      </p:guideLst>
    </p:cSldViewPr>
  </p:slideViewPr>
  <p:notesTextViewPr>
    <p:cViewPr>
      <p:scale>
        <a:sx n="1" d="1"/>
        <a:sy n="1" d="1"/>
      </p:scale>
      <p:origin x="0" y="0"/>
    </p:cViewPr>
  </p:notesTextViewPr>
  <p:sorterViewPr>
    <p:cViewPr>
      <p:scale>
        <a:sx n="100" d="100"/>
        <a:sy n="100" d="100"/>
      </p:scale>
      <p:origin x="0" y="107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44802EC-83ED-44B9-984D-341C345B3422}" type="datetimeFigureOut">
              <a:rPr lang="en-US" smtClean="0"/>
              <a:t>8/17/2012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CCEF2EF-594B-4D52-8F66-DE385709C91E}" type="slidenum">
              <a:rPr lang="en-US" smtClean="0"/>
              <a:t>‹#›</a:t>
            </a:fld>
            <a:endParaRPr lang="en-US"/>
          </a:p>
        </p:txBody>
      </p:sp>
    </p:spTree>
    <p:extLst>
      <p:ext uri="{BB962C8B-B14F-4D97-AF65-F5344CB8AC3E}">
        <p14:creationId xmlns:p14="http://schemas.microsoft.com/office/powerpoint/2010/main" val="1533076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C4A0860-2A16-4994-BA5B-E784203A5259}" type="datetimeFigureOut">
              <a:rPr lang="en-US"/>
              <a:pPr>
                <a:defRPr/>
              </a:pPr>
              <a:t>8/17/2012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81FA72C-4B24-4C7B-82DC-FB5FD344C66B}" type="slidenum">
              <a:rPr lang="en-US"/>
              <a:pPr>
                <a:defRPr/>
              </a:pPr>
              <a:t>‹#›</a:t>
            </a:fld>
            <a:endParaRPr lang="en-US" dirty="0"/>
          </a:p>
        </p:txBody>
      </p:sp>
    </p:spTree>
    <p:extLst>
      <p:ext uri="{BB962C8B-B14F-4D97-AF65-F5344CB8AC3E}">
        <p14:creationId xmlns:p14="http://schemas.microsoft.com/office/powerpoint/2010/main" val="38249583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a:t>
            </a:fld>
            <a:endParaRPr lang="en-US" dirty="0"/>
          </a:p>
        </p:txBody>
      </p:sp>
    </p:spTree>
    <p:extLst>
      <p:ext uri="{BB962C8B-B14F-4D97-AF65-F5344CB8AC3E}">
        <p14:creationId xmlns:p14="http://schemas.microsoft.com/office/powerpoint/2010/main" val="71619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10</a:t>
            </a:fld>
            <a:endParaRPr lang="en-US" dirty="0"/>
          </a:p>
        </p:txBody>
      </p:sp>
    </p:spTree>
    <p:extLst>
      <p:ext uri="{BB962C8B-B14F-4D97-AF65-F5344CB8AC3E}">
        <p14:creationId xmlns:p14="http://schemas.microsoft.com/office/powerpoint/2010/main" val="359089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11</a:t>
            </a:fld>
            <a:endParaRPr lang="en-US" dirty="0"/>
          </a:p>
        </p:txBody>
      </p:sp>
    </p:spTree>
    <p:extLst>
      <p:ext uri="{BB962C8B-B14F-4D97-AF65-F5344CB8AC3E}">
        <p14:creationId xmlns:p14="http://schemas.microsoft.com/office/powerpoint/2010/main" val="179584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12</a:t>
            </a:fld>
            <a:endParaRPr lang="en-US" dirty="0"/>
          </a:p>
        </p:txBody>
      </p:sp>
    </p:spTree>
    <p:extLst>
      <p:ext uri="{BB962C8B-B14F-4D97-AF65-F5344CB8AC3E}">
        <p14:creationId xmlns:p14="http://schemas.microsoft.com/office/powerpoint/2010/main" val="312039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buFont typeface="Arial" pitchFamily="34" charset="0"/>
              <a:buChar char="•"/>
              <a:defRPr/>
            </a:pPr>
            <a:r>
              <a:rPr lang="en-US" dirty="0" smtClean="0"/>
              <a:t>Process improvement system is customer driven. Remember we are looking at the processes in place and how the process influences customers- process improvement not staff/volunteer/person improvement. </a:t>
            </a:r>
          </a:p>
          <a:p>
            <a:pPr fontAlgn="auto">
              <a:spcAft>
                <a:spcPts val="0"/>
              </a:spcAft>
              <a:buFont typeface="Arial" pitchFamily="34" charset="0"/>
              <a:buChar char="•"/>
              <a:defRPr/>
            </a:pPr>
            <a:r>
              <a:rPr lang="en-US" dirty="0" smtClean="0"/>
              <a:t>It is extremely important to suspend judgment and just observe the process- ask yourself </a:t>
            </a:r>
            <a:r>
              <a:rPr lang="en-US" i="1" dirty="0" smtClean="0"/>
              <a:t>how does this make you feel or how would my parents feel going thru this system? </a:t>
            </a:r>
            <a:r>
              <a:rPr lang="en-US" dirty="0" smtClean="0"/>
              <a:t>Don't go to the next level of making value judgments. </a:t>
            </a:r>
          </a:p>
          <a:p>
            <a:pPr fontAlgn="auto">
              <a:spcAft>
                <a:spcPts val="0"/>
              </a:spcAft>
              <a:buFont typeface="Arial" pitchFamily="34" charset="0"/>
              <a:buChar char="•"/>
              <a:defRPr/>
            </a:pPr>
            <a:r>
              <a:rPr lang="en-US" dirty="0" smtClean="0"/>
              <a:t>We will be identifying several opportunities for improvement and we will flow chart these out so we can see the big picture and pick the "low hanging fruit" to address first. </a:t>
            </a:r>
          </a:p>
          <a:p>
            <a:pPr fontAlgn="auto">
              <a:spcAft>
                <a:spcPts val="0"/>
              </a:spcAft>
              <a:buFont typeface="Arial" pitchFamily="34" charset="0"/>
              <a:buChar char="•"/>
              <a:defRPr/>
            </a:pPr>
            <a:r>
              <a:rPr lang="en-US" dirty="0" smtClean="0"/>
              <a:t>We will be doing small process changes that can be done quickly and demonstrated that the change makes a difference in the process, tools such as the Fishbone Diagram, nominal group technique and brainstorming will be used. This will lead to the bigger system change eventually,. </a:t>
            </a:r>
          </a:p>
          <a:p>
            <a:pPr fontAlgn="auto">
              <a:spcAft>
                <a:spcPts val="0"/>
              </a:spcAft>
              <a:buFont typeface="Arial" pitchFamily="34" charset="0"/>
              <a:buChar char="•"/>
              <a:defRPr/>
            </a:pPr>
            <a:r>
              <a:rPr lang="en-US" dirty="0" smtClean="0"/>
              <a:t>The beauty of this process is that it brakes down the often overwhelming task of system change into doable steps and allows small successes to be celebrated along the way; this helps maintain excitement and energy in the process vs. feeling overwhelmed. </a:t>
            </a:r>
          </a:p>
          <a:p>
            <a:pPr fontAlgn="auto">
              <a:spcAft>
                <a:spcPts val="0"/>
              </a:spcAft>
              <a:buFont typeface="Arial" pitchFamily="34" charset="0"/>
              <a:buChar char="•"/>
              <a:defRPr/>
            </a:pPr>
            <a:r>
              <a:rPr lang="en-US" dirty="0" smtClean="0"/>
              <a:t>We want to empower people so they have successes and we want to be seen as a partner in creating change. </a:t>
            </a:r>
          </a:p>
          <a:p>
            <a:pPr fontAlgn="auto">
              <a:spcAft>
                <a:spcPts val="0"/>
              </a:spcAft>
              <a:buFont typeface="Arial"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13</a:t>
            </a:fld>
            <a:endParaRPr lang="en-US" dirty="0"/>
          </a:p>
        </p:txBody>
      </p:sp>
    </p:spTree>
    <p:extLst>
      <p:ext uri="{BB962C8B-B14F-4D97-AF65-F5344CB8AC3E}">
        <p14:creationId xmlns:p14="http://schemas.microsoft.com/office/powerpoint/2010/main" val="52174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buFont typeface="Arial" pitchFamily="34" charset="0"/>
              <a:buChar char="•"/>
              <a:defRPr/>
            </a:pPr>
            <a:r>
              <a:rPr lang="en-US" dirty="0" smtClean="0"/>
              <a:t>Process improvement system is customer driven. Remember we are looking at the processes in place and how the process influences customers- process improvement not staff/volunteer/person improvement. </a:t>
            </a:r>
          </a:p>
          <a:p>
            <a:pPr fontAlgn="auto">
              <a:spcAft>
                <a:spcPts val="0"/>
              </a:spcAft>
              <a:buFont typeface="Arial" pitchFamily="34" charset="0"/>
              <a:buChar char="•"/>
              <a:defRPr/>
            </a:pPr>
            <a:r>
              <a:rPr lang="en-US" dirty="0" smtClean="0"/>
              <a:t>It is extremely important to suspend judgment and just observe the process- ask yourself </a:t>
            </a:r>
            <a:r>
              <a:rPr lang="en-US" i="1" dirty="0" smtClean="0"/>
              <a:t>how does this make you feel or how would my parents feel going thru this system? </a:t>
            </a:r>
            <a:r>
              <a:rPr lang="en-US" dirty="0" smtClean="0"/>
              <a:t>Don't go to the next level of making value judgments. </a:t>
            </a:r>
          </a:p>
          <a:p>
            <a:pPr fontAlgn="auto">
              <a:spcAft>
                <a:spcPts val="0"/>
              </a:spcAft>
              <a:buFont typeface="Arial" pitchFamily="34" charset="0"/>
              <a:buChar char="•"/>
              <a:defRPr/>
            </a:pPr>
            <a:r>
              <a:rPr lang="en-US" dirty="0" smtClean="0"/>
              <a:t>We will be identifying several opportunities for improvement and we will flow chart these out so we can see the big picture and pick the "low hanging fruit" to address first. </a:t>
            </a:r>
          </a:p>
          <a:p>
            <a:pPr fontAlgn="auto">
              <a:spcAft>
                <a:spcPts val="0"/>
              </a:spcAft>
              <a:buFont typeface="Arial" pitchFamily="34" charset="0"/>
              <a:buChar char="•"/>
              <a:defRPr/>
            </a:pPr>
            <a:r>
              <a:rPr lang="en-US" dirty="0" smtClean="0"/>
              <a:t>We will be doing small process changes that can be done quickly and demonstrated that the change makes a difference in the process, tools such as the Fishbone Diagram, nominal group technique and brainstorming will be used. This will lead to the bigger system change eventually,. </a:t>
            </a:r>
          </a:p>
          <a:p>
            <a:pPr fontAlgn="auto">
              <a:spcAft>
                <a:spcPts val="0"/>
              </a:spcAft>
              <a:buFont typeface="Arial" pitchFamily="34" charset="0"/>
              <a:buChar char="•"/>
              <a:defRPr/>
            </a:pPr>
            <a:r>
              <a:rPr lang="en-US" dirty="0" smtClean="0"/>
              <a:t>The beauty of this process is that it brakes down the often overwhelming task of system change into doable steps and allows small successes to be celebrated along the way; this helps maintain excitement and energy in the process vs. feeling overwhelmed. </a:t>
            </a:r>
          </a:p>
          <a:p>
            <a:pPr fontAlgn="auto">
              <a:spcAft>
                <a:spcPts val="0"/>
              </a:spcAft>
              <a:buFont typeface="Arial" pitchFamily="34" charset="0"/>
              <a:buChar char="•"/>
              <a:defRPr/>
            </a:pPr>
            <a:r>
              <a:rPr lang="en-US" dirty="0" smtClean="0"/>
              <a:t>We want to empower people so they have successes and we want to be seen as a partner in creating change. </a:t>
            </a:r>
          </a:p>
          <a:p>
            <a:pPr fontAlgn="auto">
              <a:spcAft>
                <a:spcPts val="0"/>
              </a:spcAft>
              <a:buFont typeface="Arial"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14</a:t>
            </a:fld>
            <a:endParaRPr lang="en-US" dirty="0"/>
          </a:p>
        </p:txBody>
      </p:sp>
    </p:spTree>
    <p:extLst>
      <p:ext uri="{BB962C8B-B14F-4D97-AF65-F5344CB8AC3E}">
        <p14:creationId xmlns:p14="http://schemas.microsoft.com/office/powerpoint/2010/main" val="52174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15</a:t>
            </a:fld>
            <a:endParaRPr lang="en-US" dirty="0"/>
          </a:p>
        </p:txBody>
      </p:sp>
    </p:spTree>
    <p:extLst>
      <p:ext uri="{BB962C8B-B14F-4D97-AF65-F5344CB8AC3E}">
        <p14:creationId xmlns:p14="http://schemas.microsoft.com/office/powerpoint/2010/main" val="383999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16</a:t>
            </a:fld>
            <a:endParaRPr lang="en-US" dirty="0"/>
          </a:p>
        </p:txBody>
      </p:sp>
    </p:spTree>
    <p:extLst>
      <p:ext uri="{BB962C8B-B14F-4D97-AF65-F5344CB8AC3E}">
        <p14:creationId xmlns:p14="http://schemas.microsoft.com/office/powerpoint/2010/main" val="383999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17</a:t>
            </a:fld>
            <a:endParaRPr lang="en-US" dirty="0"/>
          </a:p>
        </p:txBody>
      </p:sp>
    </p:spTree>
    <p:extLst>
      <p:ext uri="{BB962C8B-B14F-4D97-AF65-F5344CB8AC3E}">
        <p14:creationId xmlns:p14="http://schemas.microsoft.com/office/powerpoint/2010/main" val="927551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Many innovative things are happening throughout WI but coordination and sharing of this information can be a challenge.  </a:t>
            </a:r>
          </a:p>
          <a:p>
            <a:pPr>
              <a:spcBef>
                <a:spcPct val="0"/>
              </a:spcBef>
            </a:pPr>
            <a:endParaRPr lang="en-US" dirty="0" smtClean="0"/>
          </a:p>
          <a:p>
            <a:pPr>
              <a:spcBef>
                <a:spcPct val="0"/>
              </a:spcBef>
            </a:pPr>
            <a:r>
              <a:rPr lang="en-US" dirty="0" smtClean="0"/>
              <a:t>Working document to work collaboratively to modernize the nutrition program.  As these connections are made, true progress can be realized. </a:t>
            </a:r>
          </a:p>
          <a:p>
            <a:pPr>
              <a:spcBef>
                <a:spcPct val="0"/>
              </a:spcBef>
            </a:pPr>
            <a:endParaRPr lang="en-US" dirty="0" smtClean="0"/>
          </a:p>
          <a:p>
            <a:pPr>
              <a:spcBef>
                <a:spcPct val="0"/>
              </a:spcBef>
            </a:pPr>
            <a:r>
              <a:rPr lang="en-US" dirty="0" smtClean="0"/>
              <a:t>Operating under the same overall strategic plan, the entire state will benefit from working together to best serve the seniors of WI, while still allowing for individual choice for modernization by each local county or tribe. All lessons learned will be shared with the State Elderly Nutrition Task Force so policy change can be made if necessary. </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1D67922-3A1B-43F1-AAE2-7239304ABC02}" type="slidenum">
              <a:rPr lang="en-US"/>
              <a:pPr fontAlgn="base">
                <a:spcBef>
                  <a:spcPct val="0"/>
                </a:spcBef>
                <a:spcAft>
                  <a:spcPct val="0"/>
                </a:spcAft>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19</a:t>
            </a:fld>
            <a:endParaRPr lang="en-US" dirty="0"/>
          </a:p>
        </p:txBody>
      </p:sp>
    </p:spTree>
    <p:extLst>
      <p:ext uri="{BB962C8B-B14F-4D97-AF65-F5344CB8AC3E}">
        <p14:creationId xmlns:p14="http://schemas.microsoft.com/office/powerpoint/2010/main" val="67968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a:t>
            </a:fld>
            <a:endParaRPr lang="en-US" dirty="0"/>
          </a:p>
        </p:txBody>
      </p:sp>
    </p:spTree>
    <p:extLst>
      <p:ext uri="{BB962C8B-B14F-4D97-AF65-F5344CB8AC3E}">
        <p14:creationId xmlns:p14="http://schemas.microsoft.com/office/powerpoint/2010/main" val="1001623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20</a:t>
            </a:fld>
            <a:endParaRPr lang="en-US" dirty="0"/>
          </a:p>
        </p:txBody>
      </p:sp>
    </p:spTree>
    <p:extLst>
      <p:ext uri="{BB962C8B-B14F-4D97-AF65-F5344CB8AC3E}">
        <p14:creationId xmlns:p14="http://schemas.microsoft.com/office/powerpoint/2010/main" val="3967759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21</a:t>
            </a:fld>
            <a:endParaRPr lang="en-US" dirty="0"/>
          </a:p>
        </p:txBody>
      </p:sp>
    </p:spTree>
    <p:extLst>
      <p:ext uri="{BB962C8B-B14F-4D97-AF65-F5344CB8AC3E}">
        <p14:creationId xmlns:p14="http://schemas.microsoft.com/office/powerpoint/2010/main" val="4008109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22</a:t>
            </a:fld>
            <a:endParaRPr lang="en-US" dirty="0"/>
          </a:p>
        </p:txBody>
      </p:sp>
    </p:spTree>
    <p:extLst>
      <p:ext uri="{BB962C8B-B14F-4D97-AF65-F5344CB8AC3E}">
        <p14:creationId xmlns:p14="http://schemas.microsoft.com/office/powerpoint/2010/main" val="1028875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23</a:t>
            </a:fld>
            <a:endParaRPr lang="en-US" dirty="0"/>
          </a:p>
        </p:txBody>
      </p:sp>
    </p:spTree>
    <p:extLst>
      <p:ext uri="{BB962C8B-B14F-4D97-AF65-F5344CB8AC3E}">
        <p14:creationId xmlns:p14="http://schemas.microsoft.com/office/powerpoint/2010/main" val="1410555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24</a:t>
            </a:fld>
            <a:endParaRPr lang="en-US" dirty="0"/>
          </a:p>
        </p:txBody>
      </p:sp>
    </p:spTree>
    <p:extLst>
      <p:ext uri="{BB962C8B-B14F-4D97-AF65-F5344CB8AC3E}">
        <p14:creationId xmlns:p14="http://schemas.microsoft.com/office/powerpoint/2010/main" val="2207054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25</a:t>
            </a:fld>
            <a:endParaRPr lang="en-US" dirty="0"/>
          </a:p>
        </p:txBody>
      </p:sp>
    </p:spTree>
    <p:extLst>
      <p:ext uri="{BB962C8B-B14F-4D97-AF65-F5344CB8AC3E}">
        <p14:creationId xmlns:p14="http://schemas.microsoft.com/office/powerpoint/2010/main" val="3607494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26</a:t>
            </a:fld>
            <a:endParaRPr lang="en-US" dirty="0"/>
          </a:p>
        </p:txBody>
      </p:sp>
    </p:spTree>
    <p:extLst>
      <p:ext uri="{BB962C8B-B14F-4D97-AF65-F5344CB8AC3E}">
        <p14:creationId xmlns:p14="http://schemas.microsoft.com/office/powerpoint/2010/main" val="2390298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27</a:t>
            </a:fld>
            <a:endParaRPr lang="en-US" dirty="0"/>
          </a:p>
        </p:txBody>
      </p:sp>
    </p:spTree>
    <p:extLst>
      <p:ext uri="{BB962C8B-B14F-4D97-AF65-F5344CB8AC3E}">
        <p14:creationId xmlns:p14="http://schemas.microsoft.com/office/powerpoint/2010/main" val="257148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28</a:t>
            </a:fld>
            <a:endParaRPr lang="en-US" dirty="0"/>
          </a:p>
        </p:txBody>
      </p:sp>
    </p:spTree>
    <p:extLst>
      <p:ext uri="{BB962C8B-B14F-4D97-AF65-F5344CB8AC3E}">
        <p14:creationId xmlns:p14="http://schemas.microsoft.com/office/powerpoint/2010/main" val="3606556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29</a:t>
            </a:fld>
            <a:endParaRPr lang="en-US" dirty="0"/>
          </a:p>
        </p:txBody>
      </p:sp>
    </p:spTree>
    <p:extLst>
      <p:ext uri="{BB962C8B-B14F-4D97-AF65-F5344CB8AC3E}">
        <p14:creationId xmlns:p14="http://schemas.microsoft.com/office/powerpoint/2010/main" val="148891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a:t>
            </a:fld>
            <a:endParaRPr lang="en-US" dirty="0"/>
          </a:p>
        </p:txBody>
      </p:sp>
    </p:spTree>
    <p:extLst>
      <p:ext uri="{BB962C8B-B14F-4D97-AF65-F5344CB8AC3E}">
        <p14:creationId xmlns:p14="http://schemas.microsoft.com/office/powerpoint/2010/main" val="837457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30</a:t>
            </a:fld>
            <a:endParaRPr lang="en-US" dirty="0"/>
          </a:p>
        </p:txBody>
      </p:sp>
    </p:spTree>
    <p:extLst>
      <p:ext uri="{BB962C8B-B14F-4D97-AF65-F5344CB8AC3E}">
        <p14:creationId xmlns:p14="http://schemas.microsoft.com/office/powerpoint/2010/main" val="1488918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31</a:t>
            </a:fld>
            <a:endParaRPr lang="en-US" dirty="0"/>
          </a:p>
        </p:txBody>
      </p:sp>
    </p:spTree>
    <p:extLst>
      <p:ext uri="{BB962C8B-B14F-4D97-AF65-F5344CB8AC3E}">
        <p14:creationId xmlns:p14="http://schemas.microsoft.com/office/powerpoint/2010/main" val="782230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32</a:t>
            </a:fld>
            <a:endParaRPr lang="en-US" dirty="0"/>
          </a:p>
        </p:txBody>
      </p:sp>
    </p:spTree>
    <p:extLst>
      <p:ext uri="{BB962C8B-B14F-4D97-AF65-F5344CB8AC3E}">
        <p14:creationId xmlns:p14="http://schemas.microsoft.com/office/powerpoint/2010/main" val="917160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33</a:t>
            </a:fld>
            <a:endParaRPr lang="en-US" dirty="0"/>
          </a:p>
        </p:txBody>
      </p:sp>
    </p:spTree>
    <p:extLst>
      <p:ext uri="{BB962C8B-B14F-4D97-AF65-F5344CB8AC3E}">
        <p14:creationId xmlns:p14="http://schemas.microsoft.com/office/powerpoint/2010/main" val="4030903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34</a:t>
            </a:fld>
            <a:endParaRPr lang="en-US" dirty="0"/>
          </a:p>
        </p:txBody>
      </p:sp>
    </p:spTree>
    <p:extLst>
      <p:ext uri="{BB962C8B-B14F-4D97-AF65-F5344CB8AC3E}">
        <p14:creationId xmlns:p14="http://schemas.microsoft.com/office/powerpoint/2010/main" val="2687622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35</a:t>
            </a:fld>
            <a:endParaRPr lang="en-US" dirty="0"/>
          </a:p>
        </p:txBody>
      </p:sp>
    </p:spTree>
    <p:extLst>
      <p:ext uri="{BB962C8B-B14F-4D97-AF65-F5344CB8AC3E}">
        <p14:creationId xmlns:p14="http://schemas.microsoft.com/office/powerpoint/2010/main" val="795882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36</a:t>
            </a:fld>
            <a:endParaRPr lang="en-US" dirty="0"/>
          </a:p>
        </p:txBody>
      </p:sp>
    </p:spTree>
    <p:extLst>
      <p:ext uri="{BB962C8B-B14F-4D97-AF65-F5344CB8AC3E}">
        <p14:creationId xmlns:p14="http://schemas.microsoft.com/office/powerpoint/2010/main" val="2067424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37</a:t>
            </a:fld>
            <a:endParaRPr lang="en-US" dirty="0"/>
          </a:p>
        </p:txBody>
      </p:sp>
    </p:spTree>
    <p:extLst>
      <p:ext uri="{BB962C8B-B14F-4D97-AF65-F5344CB8AC3E}">
        <p14:creationId xmlns:p14="http://schemas.microsoft.com/office/powerpoint/2010/main" val="168021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38</a:t>
            </a:fld>
            <a:endParaRPr lang="en-US" dirty="0"/>
          </a:p>
        </p:txBody>
      </p:sp>
    </p:spTree>
    <p:extLst>
      <p:ext uri="{BB962C8B-B14F-4D97-AF65-F5344CB8AC3E}">
        <p14:creationId xmlns:p14="http://schemas.microsoft.com/office/powerpoint/2010/main" val="2757442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39</a:t>
            </a:fld>
            <a:endParaRPr lang="en-US" dirty="0"/>
          </a:p>
        </p:txBody>
      </p:sp>
    </p:spTree>
    <p:extLst>
      <p:ext uri="{BB962C8B-B14F-4D97-AF65-F5344CB8AC3E}">
        <p14:creationId xmlns:p14="http://schemas.microsoft.com/office/powerpoint/2010/main" val="284814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a:t>
            </a:fld>
            <a:endParaRPr lang="en-US" dirty="0"/>
          </a:p>
        </p:txBody>
      </p:sp>
    </p:spTree>
    <p:extLst>
      <p:ext uri="{BB962C8B-B14F-4D97-AF65-F5344CB8AC3E}">
        <p14:creationId xmlns:p14="http://schemas.microsoft.com/office/powerpoint/2010/main" val="683609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40</a:t>
            </a:fld>
            <a:endParaRPr lang="en-US" dirty="0"/>
          </a:p>
        </p:txBody>
      </p:sp>
    </p:spTree>
    <p:extLst>
      <p:ext uri="{BB962C8B-B14F-4D97-AF65-F5344CB8AC3E}">
        <p14:creationId xmlns:p14="http://schemas.microsoft.com/office/powerpoint/2010/main" val="4237631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41</a:t>
            </a:fld>
            <a:endParaRPr lang="en-US" dirty="0"/>
          </a:p>
        </p:txBody>
      </p:sp>
    </p:spTree>
    <p:extLst>
      <p:ext uri="{BB962C8B-B14F-4D97-AF65-F5344CB8AC3E}">
        <p14:creationId xmlns:p14="http://schemas.microsoft.com/office/powerpoint/2010/main" val="3339299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42</a:t>
            </a:fld>
            <a:endParaRPr lang="en-US" dirty="0"/>
          </a:p>
        </p:txBody>
      </p:sp>
    </p:spTree>
    <p:extLst>
      <p:ext uri="{BB962C8B-B14F-4D97-AF65-F5344CB8AC3E}">
        <p14:creationId xmlns:p14="http://schemas.microsoft.com/office/powerpoint/2010/main" val="2208849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43</a:t>
            </a:fld>
            <a:endParaRPr lang="en-US" dirty="0"/>
          </a:p>
        </p:txBody>
      </p:sp>
    </p:spTree>
    <p:extLst>
      <p:ext uri="{BB962C8B-B14F-4D97-AF65-F5344CB8AC3E}">
        <p14:creationId xmlns:p14="http://schemas.microsoft.com/office/powerpoint/2010/main" val="664078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44</a:t>
            </a:fld>
            <a:endParaRPr lang="en-US" dirty="0"/>
          </a:p>
        </p:txBody>
      </p:sp>
    </p:spTree>
    <p:extLst>
      <p:ext uri="{BB962C8B-B14F-4D97-AF65-F5344CB8AC3E}">
        <p14:creationId xmlns:p14="http://schemas.microsoft.com/office/powerpoint/2010/main" val="1306118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45</a:t>
            </a:fld>
            <a:endParaRPr lang="en-US" dirty="0"/>
          </a:p>
        </p:txBody>
      </p:sp>
    </p:spTree>
    <p:extLst>
      <p:ext uri="{BB962C8B-B14F-4D97-AF65-F5344CB8AC3E}">
        <p14:creationId xmlns:p14="http://schemas.microsoft.com/office/powerpoint/2010/main" val="3039664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46</a:t>
            </a:fld>
            <a:endParaRPr lang="en-US" dirty="0"/>
          </a:p>
        </p:txBody>
      </p:sp>
    </p:spTree>
    <p:extLst>
      <p:ext uri="{BB962C8B-B14F-4D97-AF65-F5344CB8AC3E}">
        <p14:creationId xmlns:p14="http://schemas.microsoft.com/office/powerpoint/2010/main" val="2350783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47</a:t>
            </a:fld>
            <a:endParaRPr lang="en-US" dirty="0"/>
          </a:p>
        </p:txBody>
      </p:sp>
    </p:spTree>
    <p:extLst>
      <p:ext uri="{BB962C8B-B14F-4D97-AF65-F5344CB8AC3E}">
        <p14:creationId xmlns:p14="http://schemas.microsoft.com/office/powerpoint/2010/main" val="26655834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48</a:t>
            </a:fld>
            <a:endParaRPr lang="en-US" dirty="0"/>
          </a:p>
        </p:txBody>
      </p:sp>
    </p:spTree>
    <p:extLst>
      <p:ext uri="{BB962C8B-B14F-4D97-AF65-F5344CB8AC3E}">
        <p14:creationId xmlns:p14="http://schemas.microsoft.com/office/powerpoint/2010/main" val="323513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5</a:t>
            </a:fld>
            <a:endParaRPr lang="en-US" dirty="0"/>
          </a:p>
        </p:txBody>
      </p:sp>
    </p:spTree>
    <p:extLst>
      <p:ext uri="{BB962C8B-B14F-4D97-AF65-F5344CB8AC3E}">
        <p14:creationId xmlns:p14="http://schemas.microsoft.com/office/powerpoint/2010/main" val="317856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6</a:t>
            </a:fld>
            <a:endParaRPr lang="en-US" dirty="0"/>
          </a:p>
        </p:txBody>
      </p:sp>
    </p:spTree>
    <p:extLst>
      <p:ext uri="{BB962C8B-B14F-4D97-AF65-F5344CB8AC3E}">
        <p14:creationId xmlns:p14="http://schemas.microsoft.com/office/powerpoint/2010/main" val="317856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7</a:t>
            </a:fld>
            <a:endParaRPr lang="en-US" dirty="0"/>
          </a:p>
        </p:txBody>
      </p:sp>
    </p:spTree>
    <p:extLst>
      <p:ext uri="{BB962C8B-B14F-4D97-AF65-F5344CB8AC3E}">
        <p14:creationId xmlns:p14="http://schemas.microsoft.com/office/powerpoint/2010/main" val="299848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8</a:t>
            </a:fld>
            <a:endParaRPr lang="en-US" dirty="0"/>
          </a:p>
        </p:txBody>
      </p:sp>
    </p:spTree>
    <p:extLst>
      <p:ext uri="{BB962C8B-B14F-4D97-AF65-F5344CB8AC3E}">
        <p14:creationId xmlns:p14="http://schemas.microsoft.com/office/powerpoint/2010/main" val="378316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1FA72C-4B24-4C7B-82DC-FB5FD344C66B}" type="slidenum">
              <a:rPr lang="en-US" smtClean="0"/>
              <a:pPr>
                <a:defRPr/>
              </a:pPr>
              <a:t>9</a:t>
            </a:fld>
            <a:endParaRPr lang="en-US" dirty="0"/>
          </a:p>
        </p:txBody>
      </p:sp>
    </p:spTree>
    <p:extLst>
      <p:ext uri="{BB962C8B-B14F-4D97-AF65-F5344CB8AC3E}">
        <p14:creationId xmlns:p14="http://schemas.microsoft.com/office/powerpoint/2010/main" val="359089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5D7554-F8EB-4C9C-A01B-C7401F781816}" type="datetimeFigureOut">
              <a:rPr lang="en-US"/>
              <a:pPr>
                <a:defRPr/>
              </a:pPr>
              <a:t>8/17/2012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460E9F-7520-41C9-95EF-568F20404861}" type="slidenum">
              <a:rPr lang="en-US"/>
              <a:pPr>
                <a:defRPr/>
              </a:pPr>
              <a:t>‹#›</a:t>
            </a:fld>
            <a:endParaRPr lang="en-US" dirty="0"/>
          </a:p>
        </p:txBody>
      </p:sp>
    </p:spTree>
    <p:extLst>
      <p:ext uri="{BB962C8B-B14F-4D97-AF65-F5344CB8AC3E}">
        <p14:creationId xmlns:p14="http://schemas.microsoft.com/office/powerpoint/2010/main" val="7804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BE682C-CCD6-4C9F-B5BD-C65FB7D96342}" type="datetimeFigureOut">
              <a:rPr lang="en-US"/>
              <a:pPr>
                <a:defRPr/>
              </a:pPr>
              <a:t>8/17/2012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2005BE-AF2B-4119-BE45-12B01EDD0806}" type="slidenum">
              <a:rPr lang="en-US"/>
              <a:pPr>
                <a:defRPr/>
              </a:pPr>
              <a:t>‹#›</a:t>
            </a:fld>
            <a:endParaRPr lang="en-US" dirty="0"/>
          </a:p>
        </p:txBody>
      </p:sp>
    </p:spTree>
    <p:extLst>
      <p:ext uri="{BB962C8B-B14F-4D97-AF65-F5344CB8AC3E}">
        <p14:creationId xmlns:p14="http://schemas.microsoft.com/office/powerpoint/2010/main" val="79685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276145-E034-4B98-8C6B-A9601097519E}" type="datetimeFigureOut">
              <a:rPr lang="en-US"/>
              <a:pPr>
                <a:defRPr/>
              </a:pPr>
              <a:t>8/17/2012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254A90-669F-48CA-9BFF-CEECC3AEA863}" type="slidenum">
              <a:rPr lang="en-US"/>
              <a:pPr>
                <a:defRPr/>
              </a:pPr>
              <a:t>‹#›</a:t>
            </a:fld>
            <a:endParaRPr lang="en-US" dirty="0"/>
          </a:p>
        </p:txBody>
      </p:sp>
    </p:spTree>
    <p:extLst>
      <p:ext uri="{BB962C8B-B14F-4D97-AF65-F5344CB8AC3E}">
        <p14:creationId xmlns:p14="http://schemas.microsoft.com/office/powerpoint/2010/main" val="182374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289D15-9EA5-4CD8-82A0-3DA8F6B26B94}" type="datetimeFigureOut">
              <a:rPr lang="en-US"/>
              <a:pPr>
                <a:defRPr/>
              </a:pPr>
              <a:t>8/17/2012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A5F18D-C1B6-4C38-95D3-A20098984822}" type="slidenum">
              <a:rPr lang="en-US"/>
              <a:pPr>
                <a:defRPr/>
              </a:pPr>
              <a:t>‹#›</a:t>
            </a:fld>
            <a:endParaRPr lang="en-US" dirty="0"/>
          </a:p>
        </p:txBody>
      </p:sp>
    </p:spTree>
    <p:extLst>
      <p:ext uri="{BB962C8B-B14F-4D97-AF65-F5344CB8AC3E}">
        <p14:creationId xmlns:p14="http://schemas.microsoft.com/office/powerpoint/2010/main" val="293681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ECF765-ED5F-4ADE-BF10-F7ACA1E012F6}" type="datetimeFigureOut">
              <a:rPr lang="en-US"/>
              <a:pPr>
                <a:defRPr/>
              </a:pPr>
              <a:t>8/17/2012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484101-3088-4391-8A6C-0B291E3BE7CD}" type="slidenum">
              <a:rPr lang="en-US"/>
              <a:pPr>
                <a:defRPr/>
              </a:pPr>
              <a:t>‹#›</a:t>
            </a:fld>
            <a:endParaRPr lang="en-US" dirty="0"/>
          </a:p>
        </p:txBody>
      </p:sp>
    </p:spTree>
    <p:extLst>
      <p:ext uri="{BB962C8B-B14F-4D97-AF65-F5344CB8AC3E}">
        <p14:creationId xmlns:p14="http://schemas.microsoft.com/office/powerpoint/2010/main" val="32837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508EE6-74CB-445B-A09D-BA9511767FE5}" type="datetimeFigureOut">
              <a:rPr lang="en-US"/>
              <a:pPr>
                <a:defRPr/>
              </a:pPr>
              <a:t>8/17/2012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9A8360-1CA4-4BC1-994D-E2C1F97D50F0}" type="slidenum">
              <a:rPr lang="en-US"/>
              <a:pPr>
                <a:defRPr/>
              </a:pPr>
              <a:t>‹#›</a:t>
            </a:fld>
            <a:endParaRPr lang="en-US" dirty="0"/>
          </a:p>
        </p:txBody>
      </p:sp>
    </p:spTree>
    <p:extLst>
      <p:ext uri="{BB962C8B-B14F-4D97-AF65-F5344CB8AC3E}">
        <p14:creationId xmlns:p14="http://schemas.microsoft.com/office/powerpoint/2010/main" val="5908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F51ADD-F24D-41FB-9522-FAEE28C8F84F}" type="datetimeFigureOut">
              <a:rPr lang="en-US"/>
              <a:pPr>
                <a:defRPr/>
              </a:pPr>
              <a:t>8/17/2012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B756DC-E6BE-4EFF-8D66-91ECFF81C4B8}" type="slidenum">
              <a:rPr lang="en-US"/>
              <a:pPr>
                <a:defRPr/>
              </a:pPr>
              <a:t>‹#›</a:t>
            </a:fld>
            <a:endParaRPr lang="en-US" dirty="0"/>
          </a:p>
        </p:txBody>
      </p:sp>
    </p:spTree>
    <p:extLst>
      <p:ext uri="{BB962C8B-B14F-4D97-AF65-F5344CB8AC3E}">
        <p14:creationId xmlns:p14="http://schemas.microsoft.com/office/powerpoint/2010/main" val="164976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A437D3-DD76-4A6E-8AFB-191191123B07}" type="datetimeFigureOut">
              <a:rPr lang="en-US"/>
              <a:pPr>
                <a:defRPr/>
              </a:pPr>
              <a:t>8/17/2012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20B4800-31A4-424E-BA65-13602E92DA6A}" type="slidenum">
              <a:rPr lang="en-US"/>
              <a:pPr>
                <a:defRPr/>
              </a:pPr>
              <a:t>‹#›</a:t>
            </a:fld>
            <a:endParaRPr lang="en-US" dirty="0"/>
          </a:p>
        </p:txBody>
      </p:sp>
    </p:spTree>
    <p:extLst>
      <p:ext uri="{BB962C8B-B14F-4D97-AF65-F5344CB8AC3E}">
        <p14:creationId xmlns:p14="http://schemas.microsoft.com/office/powerpoint/2010/main" val="231311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FDF721-4FA2-47D6-BA9F-8BB7A8D79EB4}" type="datetimeFigureOut">
              <a:rPr lang="en-US"/>
              <a:pPr>
                <a:defRPr/>
              </a:pPr>
              <a:t>8/17/2012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266E441-D8D5-4736-9FE1-3C95D6AA0943}" type="slidenum">
              <a:rPr lang="en-US"/>
              <a:pPr>
                <a:defRPr/>
              </a:pPr>
              <a:t>‹#›</a:t>
            </a:fld>
            <a:endParaRPr lang="en-US" dirty="0"/>
          </a:p>
        </p:txBody>
      </p:sp>
    </p:spTree>
    <p:extLst>
      <p:ext uri="{BB962C8B-B14F-4D97-AF65-F5344CB8AC3E}">
        <p14:creationId xmlns:p14="http://schemas.microsoft.com/office/powerpoint/2010/main" val="42216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099BD1-7D67-427A-AF0A-02E62DAC6E4B}" type="datetimeFigureOut">
              <a:rPr lang="en-US"/>
              <a:pPr>
                <a:defRPr/>
              </a:pPr>
              <a:t>8/17/2012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2B3477-2375-44BC-A0A8-23CC1E8C677B}" type="slidenum">
              <a:rPr lang="en-US"/>
              <a:pPr>
                <a:defRPr/>
              </a:pPr>
              <a:t>‹#›</a:t>
            </a:fld>
            <a:endParaRPr lang="en-US" dirty="0"/>
          </a:p>
        </p:txBody>
      </p:sp>
    </p:spTree>
    <p:extLst>
      <p:ext uri="{BB962C8B-B14F-4D97-AF65-F5344CB8AC3E}">
        <p14:creationId xmlns:p14="http://schemas.microsoft.com/office/powerpoint/2010/main" val="75304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DF8CBE-8C34-42B6-9BF1-98C418C4E74A}" type="datetimeFigureOut">
              <a:rPr lang="en-US"/>
              <a:pPr>
                <a:defRPr/>
              </a:pPr>
              <a:t>8/17/2012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C550F8-1DD8-4369-BA34-1377F5D0894C}" type="slidenum">
              <a:rPr lang="en-US"/>
              <a:pPr>
                <a:defRPr/>
              </a:pPr>
              <a:t>‹#›</a:t>
            </a:fld>
            <a:endParaRPr lang="en-US" dirty="0"/>
          </a:p>
        </p:txBody>
      </p:sp>
    </p:spTree>
    <p:extLst>
      <p:ext uri="{BB962C8B-B14F-4D97-AF65-F5344CB8AC3E}">
        <p14:creationId xmlns:p14="http://schemas.microsoft.com/office/powerpoint/2010/main" val="306334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ECC9F3-E313-4541-B3FE-497BA7367BD3}" type="datetimeFigureOut">
              <a:rPr lang="en-US"/>
              <a:pPr>
                <a:defRPr/>
              </a:pPr>
              <a:t>8/17/2012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96EC256-3217-4A1E-9E2F-D3823D56E8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m.vankampen@gwaa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oemofquotes.com/quotes/e/alberteinstei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bKLQBuSPVw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4.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henonprofittimes.com/article/detail/advantages-and-disadvantages-to-1-on-1-interviews-4535"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gwaar.org/images/stories/Nutrition/BeneficialBites/Cranberries/Cranberry-recipe-cards-1.doc" TargetMode="External"/><Relationship Id="rId13" Type="http://schemas.openxmlformats.org/officeDocument/2006/relationships/image" Target="../media/image22.wmf"/><Relationship Id="rId3" Type="http://schemas.openxmlformats.org/officeDocument/2006/relationships/hyperlink" Target="http://gwaar.org/images/stories/Nutrition/BeneficialBites/Cranberries/Cranberries-Newspaper-column.doc" TargetMode="External"/><Relationship Id="rId7" Type="http://schemas.openxmlformats.org/officeDocument/2006/relationships/hyperlink" Target="http://gwaar.org/images/stories/Nutrition/BeneficialBites/Cranberries/Cranberry-MOW-flyer.pdf" TargetMode="External"/><Relationship Id="rId12" Type="http://schemas.openxmlformats.org/officeDocument/2006/relationships/hyperlink" Target="http://gwaar.org/images/stories/Nutrition/BeneficialBites/Cranberries/Ocean-Spray-cranberry-101.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gwaar.org/images/stories/Nutrition/BeneficialBites/Cranberries/Cranberry-Maze.doc" TargetMode="External"/><Relationship Id="rId11" Type="http://schemas.openxmlformats.org/officeDocument/2006/relationships/hyperlink" Target="http://gwaar.org/images/stories/Nutrition/BeneficialBites/Cranberries/Cranberry-Table-Tent.doc" TargetMode="External"/><Relationship Id="rId5" Type="http://schemas.openxmlformats.org/officeDocument/2006/relationships/hyperlink" Target="http://gwaar.org/images/stories/Nutrition/BeneficialBites/Cranberries/Cranberry-Crossword.doc" TargetMode="External"/><Relationship Id="rId10" Type="http://schemas.openxmlformats.org/officeDocument/2006/relationships/hyperlink" Target="http://gwaar.org/images/stories/Nutrition/BeneficialBites/Cranberries/Cranberry-recipe-cards-3.doc" TargetMode="External"/><Relationship Id="rId4" Type="http://schemas.openxmlformats.org/officeDocument/2006/relationships/hyperlink" Target="http://gwaar.org/images/stories/Nutrition/BeneficialBites/Cranberries/Cranberries-Presentation.pdf" TargetMode="External"/><Relationship Id="rId9" Type="http://schemas.openxmlformats.org/officeDocument/2006/relationships/hyperlink" Target="http://gwaar.org/images/stories/Nutrition/BeneficialBites/Cranberries/Cranberry-Recipe-Cards-2.doc"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i="1" dirty="0" smtClean="0"/>
              <a:t>Surviving a Changing Environment</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Pam VanKampen, RD, CD</a:t>
            </a:r>
          </a:p>
          <a:p>
            <a:pPr fontAlgn="auto">
              <a:spcAft>
                <a:spcPts val="0"/>
              </a:spcAft>
              <a:buFont typeface="Arial" pitchFamily="34" charset="0"/>
              <a:buNone/>
              <a:defRPr/>
            </a:pPr>
            <a:r>
              <a:rPr lang="en-US" dirty="0" smtClean="0">
                <a:hlinkClick r:id="rId3"/>
              </a:rPr>
              <a:t>pam.vankampen@gwaar.org</a:t>
            </a:r>
            <a:endParaRPr lang="en-US" dirty="0" smtClean="0"/>
          </a:p>
          <a:p>
            <a:pPr fontAlgn="auto">
              <a:spcAft>
                <a:spcPts val="0"/>
              </a:spcAft>
              <a:buFont typeface="Arial" pitchFamily="34" charset="0"/>
              <a:buNone/>
              <a:defRPr/>
            </a:pPr>
            <a:r>
              <a:rPr lang="en-US" dirty="0" smtClean="0"/>
              <a:t>715-836-3916</a:t>
            </a:r>
            <a:endParaRPr lang="en-US" dirty="0"/>
          </a:p>
        </p:txBody>
      </p:sp>
      <p:pic>
        <p:nvPicPr>
          <p:cNvPr id="2052" name="Picture 2" descr="P:\PAM\GWAAR\LOGO\GWAAR logo 32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33400"/>
            <a:ext cx="2743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smtClean="0"/>
              <a:t>What Do Consumers Want? </a:t>
            </a:r>
            <a:r>
              <a:rPr lang="en-US" dirty="0" smtClean="0"/>
              <a:t>(cont.)</a:t>
            </a:r>
          </a:p>
        </p:txBody>
      </p:sp>
      <p:sp>
        <p:nvSpPr>
          <p:cNvPr id="3" name="Content Placeholder 2"/>
          <p:cNvSpPr>
            <a:spLocks noGrp="1"/>
          </p:cNvSpPr>
          <p:nvPr>
            <p:ph idx="1"/>
          </p:nvPr>
        </p:nvSpPr>
        <p:spPr>
          <a:xfrm>
            <a:off x="457200" y="1447800"/>
            <a:ext cx="8229600" cy="5181600"/>
          </a:xfrm>
        </p:spPr>
        <p:txBody>
          <a:bodyPr rtlCol="0">
            <a:normAutofit/>
          </a:bodyPr>
          <a:lstStyle/>
          <a:p>
            <a:pPr fontAlgn="auto">
              <a:spcAft>
                <a:spcPts val="0"/>
              </a:spcAft>
              <a:buFont typeface="Arial" pitchFamily="34" charset="0"/>
              <a:buChar char="–"/>
              <a:defRPr/>
            </a:pPr>
            <a:r>
              <a:rPr lang="en-US" sz="2800" dirty="0" smtClean="0"/>
              <a:t>LISTEN &amp; pay attention to where seniors are and what they are saying.</a:t>
            </a:r>
            <a:br>
              <a:rPr lang="en-US" sz="2800" dirty="0" smtClean="0"/>
            </a:br>
            <a:endParaRPr lang="en-US" sz="2800" dirty="0" smtClean="0"/>
          </a:p>
          <a:p>
            <a:pPr fontAlgn="auto">
              <a:spcAft>
                <a:spcPts val="0"/>
              </a:spcAft>
              <a:buFont typeface="Arial" pitchFamily="34" charset="0"/>
              <a:buChar char="–"/>
              <a:defRPr/>
            </a:pPr>
            <a:r>
              <a:rPr lang="en-US" sz="2800" dirty="0" smtClean="0"/>
              <a:t>Look at large organizations and learn from them; what are they focusing on? (Local Foods, Marriott Service Promises).</a:t>
            </a:r>
            <a:br>
              <a:rPr lang="en-US" sz="2800" dirty="0" smtClean="0"/>
            </a:br>
            <a:endParaRPr lang="en-US" sz="2800" dirty="0" smtClean="0"/>
          </a:p>
          <a:p>
            <a:pPr fontAlgn="auto">
              <a:spcAft>
                <a:spcPts val="0"/>
              </a:spcAft>
              <a:buFont typeface="Arial" pitchFamily="34" charset="0"/>
              <a:buChar char="–"/>
              <a:defRPr/>
            </a:pPr>
            <a:r>
              <a:rPr lang="en-US" sz="2800" dirty="0" smtClean="0"/>
              <a:t>Adapt Restaurant Trends (i.e. Menu Labeling, Senior Specials).</a:t>
            </a:r>
          </a:p>
          <a:p>
            <a:pPr marL="457200" lvl="1" indent="0" fontAlgn="auto">
              <a:spcAft>
                <a:spcPts val="0"/>
              </a:spcAft>
              <a:buNone/>
              <a:defRPr/>
            </a:pPr>
            <a:endParaRPr lang="en-US" dirty="0"/>
          </a:p>
        </p:txBody>
      </p:sp>
    </p:spTree>
    <p:extLst>
      <p:ext uri="{BB962C8B-B14F-4D97-AF65-F5344CB8AC3E}">
        <p14:creationId xmlns:p14="http://schemas.microsoft.com/office/powerpoint/2010/main" val="1631156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smtClean="0"/>
              <a:t>“Spark Sheet”</a:t>
            </a:r>
          </a:p>
        </p:txBody>
      </p:sp>
      <p:sp>
        <p:nvSpPr>
          <p:cNvPr id="3" name="Content Placeholder 2"/>
          <p:cNvSpPr>
            <a:spLocks noGrp="1"/>
          </p:cNvSpPr>
          <p:nvPr>
            <p:ph idx="1"/>
          </p:nvPr>
        </p:nvSpPr>
        <p:spPr>
          <a:xfrm>
            <a:off x="457200" y="1295400"/>
            <a:ext cx="8229600" cy="5181600"/>
          </a:xfrm>
        </p:spPr>
        <p:txBody>
          <a:bodyPr rtlCol="0">
            <a:normAutofit fontScale="77500" lnSpcReduction="20000"/>
          </a:bodyPr>
          <a:lstStyle/>
          <a:p>
            <a:pPr marL="0" indent="0" algn="ctr" fontAlgn="auto">
              <a:spcAft>
                <a:spcPts val="0"/>
              </a:spcAft>
              <a:buNone/>
              <a:defRPr/>
            </a:pPr>
            <a:r>
              <a:rPr lang="en-US" i="1" dirty="0"/>
              <a:t>"Today's problems cannot be solved if we still think the way we thought when we created them."     </a:t>
            </a:r>
            <a:endParaRPr lang="en-US" i="1" dirty="0" smtClean="0"/>
          </a:p>
          <a:p>
            <a:pPr marL="0" indent="0" algn="ctr" fontAlgn="auto">
              <a:spcAft>
                <a:spcPts val="0"/>
              </a:spcAft>
              <a:buNone/>
              <a:defRPr/>
            </a:pPr>
            <a:r>
              <a:rPr lang="en-US" i="1" dirty="0" smtClean="0"/>
              <a:t> </a:t>
            </a:r>
            <a:r>
              <a:rPr lang="en-US" i="1" dirty="0">
                <a:hlinkClick r:id="rId3"/>
              </a:rPr>
              <a:t>Albert Einstein</a:t>
            </a:r>
            <a:endParaRPr lang="en-US" dirty="0"/>
          </a:p>
          <a:p>
            <a:pPr marL="0" indent="0" fontAlgn="auto">
              <a:spcAft>
                <a:spcPts val="0"/>
              </a:spcAft>
              <a:buFont typeface="Arial" pitchFamily="34" charset="0"/>
              <a:buNone/>
              <a:defRPr/>
            </a:pPr>
            <a:r>
              <a:rPr lang="en-US" dirty="0"/>
              <a:t> </a:t>
            </a:r>
          </a:p>
          <a:p>
            <a:pPr fontAlgn="auto">
              <a:spcAft>
                <a:spcPts val="0"/>
              </a:spcAft>
              <a:buFont typeface="Arial" pitchFamily="34" charset="0"/>
              <a:buChar char="•"/>
              <a:defRPr/>
            </a:pPr>
            <a:r>
              <a:rPr lang="en-US" sz="3600" dirty="0"/>
              <a:t>When a group of people come together and brainstorm, one idea or “spark” leads to another and soon the energy in the room ignites and “fire” is created.  </a:t>
            </a:r>
          </a:p>
          <a:p>
            <a:pPr marL="0" indent="0" fontAlgn="auto">
              <a:spcAft>
                <a:spcPts val="0"/>
              </a:spcAft>
              <a:buNone/>
              <a:defRPr/>
            </a:pPr>
            <a:r>
              <a:rPr lang="en-US" sz="3600" dirty="0"/>
              <a:t> </a:t>
            </a:r>
          </a:p>
          <a:p>
            <a:pPr fontAlgn="auto">
              <a:spcAft>
                <a:spcPts val="0"/>
              </a:spcAft>
              <a:buFont typeface="Arial" pitchFamily="34" charset="0"/>
              <a:buChar char="•"/>
              <a:defRPr/>
            </a:pPr>
            <a:r>
              <a:rPr lang="en-US" sz="3600" dirty="0"/>
              <a:t>The “Spark Sheets” allow many different ideas to be shared. The ideas come from various grass root brain storming sessions. The </a:t>
            </a:r>
            <a:r>
              <a:rPr lang="en-US" sz="3600" dirty="0" smtClean="0"/>
              <a:t>sheet should be a </a:t>
            </a:r>
            <a:r>
              <a:rPr lang="en-US" sz="3600" dirty="0"/>
              <a:t>fluid </a:t>
            </a:r>
            <a:r>
              <a:rPr lang="en-US" sz="3600" dirty="0" smtClean="0"/>
              <a:t>document with </a:t>
            </a:r>
            <a:r>
              <a:rPr lang="en-US" sz="3600" dirty="0"/>
              <a:t>new ideas added or adapted as they develop.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2286000"/>
          </a:xfrm>
        </p:spPr>
        <p:txBody>
          <a:bodyPr rtlCol="0">
            <a:normAutofit fontScale="90000"/>
          </a:bodyPr>
          <a:lstStyle/>
          <a:p>
            <a:pPr algn="ctr" fontAlgn="auto">
              <a:spcAft>
                <a:spcPts val="0"/>
              </a:spcAft>
              <a:defRPr/>
            </a:pPr>
            <a:r>
              <a:rPr lang="en-US" i="1" dirty="0" smtClean="0"/>
              <a:t>What are the nutrition issues that concern older gentlemen and what can we do to address these concerns?</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312" y="45720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8736" y="5181599"/>
            <a:ext cx="2249989"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533400" y="76200"/>
            <a:ext cx="8229600" cy="1143000"/>
          </a:xfrm>
        </p:spPr>
        <p:txBody>
          <a:bodyPr/>
          <a:lstStyle/>
          <a:p>
            <a:r>
              <a:rPr lang="en-US" b="1" dirty="0" smtClean="0"/>
              <a:t>“Walk Through” </a:t>
            </a:r>
          </a:p>
        </p:txBody>
      </p:sp>
      <p:sp>
        <p:nvSpPr>
          <p:cNvPr id="5" name="Content Placeholder 4"/>
          <p:cNvSpPr>
            <a:spLocks noGrp="1"/>
          </p:cNvSpPr>
          <p:nvPr>
            <p:ph idx="1"/>
          </p:nvPr>
        </p:nvSpPr>
        <p:spPr>
          <a:xfrm>
            <a:off x="457200" y="1066800"/>
            <a:ext cx="8229600" cy="5638800"/>
          </a:xfrm>
        </p:spPr>
        <p:txBody>
          <a:bodyPr rtlCol="0">
            <a:normAutofit/>
          </a:bodyPr>
          <a:lstStyle/>
          <a:p>
            <a:pPr marL="0" indent="0" fontAlgn="auto">
              <a:spcAft>
                <a:spcPts val="0"/>
              </a:spcAft>
              <a:buFont typeface="Arial" pitchFamily="34" charset="0"/>
              <a:buNone/>
              <a:defRPr/>
            </a:pPr>
            <a:r>
              <a:rPr lang="en-US" b="1" u="sng" dirty="0"/>
              <a:t>Overview:</a:t>
            </a:r>
            <a:endParaRPr lang="en-US" dirty="0"/>
          </a:p>
          <a:p>
            <a:pPr fontAlgn="auto">
              <a:spcAft>
                <a:spcPts val="0"/>
              </a:spcAft>
              <a:buFont typeface="Arial" pitchFamily="34" charset="0"/>
              <a:buChar char="•"/>
              <a:defRPr/>
            </a:pPr>
            <a:r>
              <a:rPr lang="en-US" sz="2800" b="1" dirty="0" smtClean="0"/>
              <a:t>Process </a:t>
            </a:r>
            <a:r>
              <a:rPr lang="en-US" sz="2800" b="1" dirty="0"/>
              <a:t>improvement </a:t>
            </a:r>
            <a:r>
              <a:rPr lang="en-US" sz="2800" dirty="0"/>
              <a:t>system is customer driven. Remember we are looking at the processes in place and how the process influences </a:t>
            </a:r>
            <a:r>
              <a:rPr lang="en-US" sz="2800" dirty="0" smtClean="0"/>
              <a:t>customers.</a:t>
            </a:r>
          </a:p>
          <a:p>
            <a:pPr fontAlgn="auto">
              <a:spcAft>
                <a:spcPts val="0"/>
              </a:spcAft>
              <a:buFont typeface="Arial" pitchFamily="34" charset="0"/>
              <a:buChar char="•"/>
              <a:defRPr/>
            </a:pPr>
            <a:r>
              <a:rPr lang="en-US" sz="2800" b="1" dirty="0" smtClean="0"/>
              <a:t>Important </a:t>
            </a:r>
            <a:r>
              <a:rPr lang="en-US" sz="2800" b="1" dirty="0"/>
              <a:t>to suspend judgment and just observe the </a:t>
            </a:r>
            <a:r>
              <a:rPr lang="en-US" sz="2800" b="1" dirty="0" smtClean="0"/>
              <a:t>process - </a:t>
            </a:r>
            <a:r>
              <a:rPr lang="en-US" sz="2800" dirty="0"/>
              <a:t>ask yourself </a:t>
            </a:r>
            <a:r>
              <a:rPr lang="en-US" sz="2800" i="1" dirty="0"/>
              <a:t>how does this make you feel or how would my parents feel going thru this system? </a:t>
            </a:r>
            <a:endParaRPr lang="en-US" sz="2800" i="1" dirty="0" smtClean="0"/>
          </a:p>
          <a:p>
            <a:pPr fontAlgn="auto">
              <a:spcAft>
                <a:spcPts val="0"/>
              </a:spcAft>
              <a:buFont typeface="Arial" pitchFamily="34" charset="0"/>
              <a:buChar char="•"/>
              <a:defRPr/>
            </a:pPr>
            <a:r>
              <a:rPr lang="en-US" sz="2800" b="1" dirty="0" smtClean="0"/>
              <a:t>Identifying opportunities </a:t>
            </a:r>
            <a:r>
              <a:rPr lang="en-US" sz="2800" b="1" dirty="0"/>
              <a:t>for </a:t>
            </a:r>
            <a:r>
              <a:rPr lang="en-US" sz="2800" b="1" dirty="0" smtClean="0"/>
              <a:t>improvement; </a:t>
            </a:r>
            <a:r>
              <a:rPr lang="en-US" sz="2800" dirty="0"/>
              <a:t>flow </a:t>
            </a:r>
            <a:r>
              <a:rPr lang="en-US" sz="2800" dirty="0" smtClean="0"/>
              <a:t>chart to </a:t>
            </a:r>
            <a:r>
              <a:rPr lang="en-US" sz="2800" dirty="0"/>
              <a:t>see the big </a:t>
            </a:r>
            <a:r>
              <a:rPr lang="en-US" sz="2800" dirty="0" smtClean="0"/>
              <a:t>picture then </a:t>
            </a:r>
            <a:r>
              <a:rPr lang="en-US" sz="2800" dirty="0"/>
              <a:t>pick the "low hanging fruit" to address first. </a:t>
            </a:r>
            <a:endParaRPr lang="en-US" sz="2800" dirty="0" smtClean="0"/>
          </a:p>
          <a:p>
            <a:pPr fontAlgn="auto">
              <a:spcAft>
                <a:spcPts val="0"/>
              </a:spcAft>
              <a:buFont typeface="Arial" pitchFamily="34" charset="0"/>
              <a:buChar char="•"/>
              <a:defRPr/>
            </a:pPr>
            <a:endParaRPr lang="en-US" dirty="0"/>
          </a:p>
        </p:txBody>
      </p:sp>
      <p:pic>
        <p:nvPicPr>
          <p:cNvPr id="14340" name="Picture 2" descr="niatxlogo-color-hires-no-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757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533400" y="76200"/>
            <a:ext cx="8229600" cy="1143000"/>
          </a:xfrm>
        </p:spPr>
        <p:txBody>
          <a:bodyPr/>
          <a:lstStyle/>
          <a:p>
            <a:r>
              <a:rPr lang="en-US" b="1" dirty="0" smtClean="0"/>
              <a:t>“Walk Through”  </a:t>
            </a:r>
            <a:r>
              <a:rPr lang="en-US" dirty="0" smtClean="0"/>
              <a:t>(cont.)</a:t>
            </a:r>
          </a:p>
        </p:txBody>
      </p:sp>
      <p:sp>
        <p:nvSpPr>
          <p:cNvPr id="5" name="Content Placeholder 4"/>
          <p:cNvSpPr>
            <a:spLocks noGrp="1"/>
          </p:cNvSpPr>
          <p:nvPr>
            <p:ph idx="1"/>
          </p:nvPr>
        </p:nvSpPr>
        <p:spPr>
          <a:xfrm>
            <a:off x="457200" y="1066800"/>
            <a:ext cx="8229600" cy="5791200"/>
          </a:xfrm>
        </p:spPr>
        <p:txBody>
          <a:bodyPr rtlCol="0">
            <a:normAutofit fontScale="55000" lnSpcReduction="20000"/>
          </a:bodyPr>
          <a:lstStyle/>
          <a:p>
            <a:pPr marL="0" indent="0" fontAlgn="auto">
              <a:spcAft>
                <a:spcPts val="0"/>
              </a:spcAft>
              <a:buFont typeface="Arial" pitchFamily="34" charset="0"/>
              <a:buNone/>
              <a:defRPr/>
            </a:pPr>
            <a:r>
              <a:rPr lang="en-US" sz="4700" b="1" u="sng" dirty="0"/>
              <a:t>Overview:</a:t>
            </a:r>
            <a:endParaRPr lang="en-US" sz="4700" dirty="0"/>
          </a:p>
          <a:p>
            <a:pPr fontAlgn="auto">
              <a:spcAft>
                <a:spcPts val="0"/>
              </a:spcAft>
              <a:buFont typeface="Arial" pitchFamily="34" charset="0"/>
              <a:buChar char="•"/>
              <a:defRPr/>
            </a:pPr>
            <a:r>
              <a:rPr lang="en-US" sz="4700" b="1" dirty="0" smtClean="0"/>
              <a:t>Do small </a:t>
            </a:r>
            <a:r>
              <a:rPr lang="en-US" sz="4700" b="1" dirty="0"/>
              <a:t>process changes </a:t>
            </a:r>
            <a:r>
              <a:rPr lang="en-US" sz="4700" dirty="0"/>
              <a:t>that can be done </a:t>
            </a:r>
            <a:r>
              <a:rPr lang="en-US" sz="4700" dirty="0" smtClean="0"/>
              <a:t>quickly (Plan, Do, Study, Act or PSDA cycles) </a:t>
            </a:r>
            <a:r>
              <a:rPr lang="en-US" sz="4700" dirty="0"/>
              <a:t>and </a:t>
            </a:r>
            <a:r>
              <a:rPr lang="en-US" sz="4700" dirty="0" smtClean="0"/>
              <a:t>demonstrate </a:t>
            </a:r>
            <a:r>
              <a:rPr lang="en-US" sz="4700" dirty="0"/>
              <a:t>that the change makes a difference in the </a:t>
            </a:r>
            <a:r>
              <a:rPr lang="en-US" sz="4700" dirty="0" smtClean="0"/>
              <a:t>process. This </a:t>
            </a:r>
            <a:r>
              <a:rPr lang="en-US" sz="4700" dirty="0"/>
              <a:t>will lead to the bigger system change </a:t>
            </a:r>
            <a:r>
              <a:rPr lang="en-US" sz="4700" dirty="0" smtClean="0"/>
              <a:t>eventually. </a:t>
            </a:r>
            <a:br>
              <a:rPr lang="en-US" sz="4700" dirty="0" smtClean="0"/>
            </a:br>
            <a:endParaRPr lang="en-US" sz="4700" dirty="0" smtClean="0"/>
          </a:p>
          <a:p>
            <a:pPr fontAlgn="auto">
              <a:spcAft>
                <a:spcPts val="0"/>
              </a:spcAft>
              <a:buFont typeface="Arial" pitchFamily="34" charset="0"/>
              <a:buChar char="•"/>
              <a:defRPr/>
            </a:pPr>
            <a:r>
              <a:rPr lang="en-US" sz="4700" dirty="0" smtClean="0"/>
              <a:t>The </a:t>
            </a:r>
            <a:r>
              <a:rPr lang="en-US" sz="4700" dirty="0"/>
              <a:t>beauty of this process is that it </a:t>
            </a:r>
            <a:r>
              <a:rPr lang="en-US" sz="4700" b="1" dirty="0"/>
              <a:t>brakes down the </a:t>
            </a:r>
            <a:r>
              <a:rPr lang="en-US" sz="4700" dirty="0"/>
              <a:t>often overwhelming </a:t>
            </a:r>
            <a:r>
              <a:rPr lang="en-US" sz="4700" b="1" dirty="0"/>
              <a:t>task of system change into doable steps and allows small successes to be celebrated</a:t>
            </a:r>
            <a:r>
              <a:rPr lang="en-US" sz="4700" dirty="0"/>
              <a:t> along the way; this helps maintain excitement and energy in the process </a:t>
            </a:r>
            <a:r>
              <a:rPr lang="en-US" sz="4700" dirty="0" smtClean="0"/>
              <a:t>vs. feeling </a:t>
            </a:r>
            <a:r>
              <a:rPr lang="en-US" sz="4700" dirty="0"/>
              <a:t>overwhelmed. </a:t>
            </a:r>
            <a:r>
              <a:rPr lang="en-US" sz="4700" dirty="0" smtClean="0"/>
              <a:t/>
            </a:r>
            <a:br>
              <a:rPr lang="en-US" sz="4700" dirty="0" smtClean="0"/>
            </a:br>
            <a:endParaRPr lang="en-US" sz="4700" dirty="0" smtClean="0"/>
          </a:p>
          <a:p>
            <a:pPr fontAlgn="auto">
              <a:spcAft>
                <a:spcPts val="0"/>
              </a:spcAft>
              <a:buFont typeface="Arial" pitchFamily="34" charset="0"/>
              <a:buChar char="•"/>
              <a:defRPr/>
            </a:pPr>
            <a:r>
              <a:rPr lang="en-US" sz="4700" dirty="0" smtClean="0"/>
              <a:t>We </a:t>
            </a:r>
            <a:r>
              <a:rPr lang="en-US" sz="4700" dirty="0"/>
              <a:t>want to empower people so they have successes and we want to be seen as a partner in creating change. </a:t>
            </a:r>
          </a:p>
          <a:p>
            <a:pPr fontAlgn="auto">
              <a:spcAft>
                <a:spcPts val="0"/>
              </a:spcAft>
              <a:buFont typeface="Arial" pitchFamily="34" charset="0"/>
              <a:buChar char="•"/>
              <a:defRPr/>
            </a:pPr>
            <a:endParaRPr lang="en-US" dirty="0"/>
          </a:p>
        </p:txBody>
      </p:sp>
      <p:pic>
        <p:nvPicPr>
          <p:cNvPr id="14340" name="Picture 2" descr="niatxlogo-color-hires-no-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757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52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417"/>
            <a:ext cx="8229600" cy="1143000"/>
          </a:xfrm>
        </p:spPr>
        <p:txBody>
          <a:bodyPr/>
          <a:lstStyle/>
          <a:p>
            <a:r>
              <a:rPr lang="en-US" b="1" dirty="0" smtClean="0"/>
              <a:t> Example: First Meal</a:t>
            </a:r>
            <a:endParaRPr lang="en-US" b="1" dirty="0"/>
          </a:p>
        </p:txBody>
      </p:sp>
      <p:sp>
        <p:nvSpPr>
          <p:cNvPr id="5" name="Content Placeholder 4"/>
          <p:cNvSpPr>
            <a:spLocks noGrp="1"/>
          </p:cNvSpPr>
          <p:nvPr>
            <p:ph idx="1"/>
          </p:nvPr>
        </p:nvSpPr>
        <p:spPr>
          <a:xfrm>
            <a:off x="457200" y="1600200"/>
            <a:ext cx="8229600" cy="5105400"/>
          </a:xfrm>
        </p:spPr>
        <p:txBody>
          <a:bodyPr/>
          <a:lstStyle/>
          <a:p>
            <a:pPr lvl="0"/>
            <a:r>
              <a:rPr lang="en-US" sz="2800" dirty="0"/>
              <a:t>Was it easy to find the meal site? </a:t>
            </a:r>
            <a:r>
              <a:rPr lang="en-US" sz="2800" dirty="0" smtClean="0"/>
              <a:t/>
            </a:r>
            <a:br>
              <a:rPr lang="en-US" sz="2800" dirty="0" smtClean="0"/>
            </a:br>
            <a:endParaRPr lang="en-US" sz="2800" dirty="0"/>
          </a:p>
          <a:p>
            <a:pPr lvl="0"/>
            <a:r>
              <a:rPr lang="en-US" sz="2800" dirty="0"/>
              <a:t>Were parking, directions, and signage adequate? </a:t>
            </a:r>
            <a:r>
              <a:rPr lang="en-US" sz="2800" dirty="0" smtClean="0"/>
              <a:t/>
            </a:r>
            <a:br>
              <a:rPr lang="en-US" sz="2800" dirty="0" smtClean="0"/>
            </a:br>
            <a:endParaRPr lang="en-US" sz="2800" dirty="0"/>
          </a:p>
          <a:p>
            <a:pPr lvl="0"/>
            <a:r>
              <a:rPr lang="en-US" sz="2800" dirty="0"/>
              <a:t>Were you welcomed to the meal site in an open and friendly manner</a:t>
            </a:r>
            <a:r>
              <a:rPr lang="en-US" sz="2800" dirty="0" smtClean="0"/>
              <a:t>?</a:t>
            </a:r>
            <a:br>
              <a:rPr lang="en-US" sz="2800" dirty="0" smtClean="0"/>
            </a:br>
            <a:endParaRPr lang="en-US" sz="2800" dirty="0"/>
          </a:p>
          <a:p>
            <a:pPr lvl="0"/>
            <a:r>
              <a:rPr lang="en-US" sz="2800" dirty="0"/>
              <a:t>Did the site feel pleasant and welcoming or cold (negative) and harsh? </a:t>
            </a:r>
          </a:p>
          <a:p>
            <a:endParaRPr lang="en-US" dirty="0"/>
          </a:p>
        </p:txBody>
      </p:sp>
      <p:sp>
        <p:nvSpPr>
          <p:cNvPr id="4" name="Text Placeholder 3"/>
          <p:cNvSpPr>
            <a:spLocks noGrp="1"/>
          </p:cNvSpPr>
          <p:nvPr>
            <p:ph type="body" idx="4294967295"/>
          </p:nvPr>
        </p:nvSpPr>
        <p:spPr>
          <a:xfrm>
            <a:off x="381000" y="914400"/>
            <a:ext cx="4040188" cy="609600"/>
          </a:xfrm>
        </p:spPr>
        <p:txBody>
          <a:bodyPr/>
          <a:lstStyle/>
          <a:p>
            <a:pPr marL="0" indent="0">
              <a:buNone/>
            </a:pPr>
            <a:r>
              <a:rPr lang="en-US" b="1" u="sng" dirty="0" smtClean="0"/>
              <a:t>Observations</a:t>
            </a:r>
            <a:endParaRPr lang="en-US" b="1" u="sng" dirty="0"/>
          </a:p>
        </p:txBody>
      </p:sp>
    </p:spTree>
    <p:extLst>
      <p:ext uri="{BB962C8B-B14F-4D97-AF65-F5344CB8AC3E}">
        <p14:creationId xmlns:p14="http://schemas.microsoft.com/office/powerpoint/2010/main" val="108101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417"/>
            <a:ext cx="8229600" cy="1143000"/>
          </a:xfrm>
        </p:spPr>
        <p:txBody>
          <a:bodyPr/>
          <a:lstStyle/>
          <a:p>
            <a:r>
              <a:rPr lang="en-US" b="1" dirty="0" smtClean="0"/>
              <a:t> Example: First Meal </a:t>
            </a:r>
            <a:r>
              <a:rPr lang="en-US" dirty="0" smtClean="0"/>
              <a:t>(cont.)</a:t>
            </a:r>
            <a:endParaRPr lang="en-US" dirty="0"/>
          </a:p>
        </p:txBody>
      </p:sp>
      <p:sp>
        <p:nvSpPr>
          <p:cNvPr id="5" name="Content Placeholder 4"/>
          <p:cNvSpPr>
            <a:spLocks noGrp="1"/>
          </p:cNvSpPr>
          <p:nvPr>
            <p:ph idx="1"/>
          </p:nvPr>
        </p:nvSpPr>
        <p:spPr>
          <a:xfrm>
            <a:off x="457200" y="1600200"/>
            <a:ext cx="8229600" cy="5105400"/>
          </a:xfrm>
        </p:spPr>
        <p:txBody>
          <a:bodyPr/>
          <a:lstStyle/>
          <a:p>
            <a:r>
              <a:rPr lang="en-US" sz="2800" dirty="0" smtClean="0"/>
              <a:t>Were </a:t>
            </a:r>
            <a:r>
              <a:rPr lang="en-US" sz="2800" dirty="0"/>
              <a:t>the people/participants pleasant and welcoming or cold (negative) and </a:t>
            </a:r>
            <a:r>
              <a:rPr lang="en-US" sz="2800" dirty="0" smtClean="0"/>
              <a:t>harsh?</a:t>
            </a:r>
          </a:p>
          <a:p>
            <a:r>
              <a:rPr lang="en-US" sz="2800" dirty="0" smtClean="0"/>
              <a:t>What </a:t>
            </a:r>
            <a:r>
              <a:rPr lang="en-US" sz="2800" dirty="0"/>
              <a:t>did you do while waiting for the meal to be served</a:t>
            </a:r>
            <a:r>
              <a:rPr lang="en-US" sz="2800" dirty="0" smtClean="0"/>
              <a:t>?</a:t>
            </a:r>
            <a:endParaRPr lang="en-US" sz="2800" dirty="0"/>
          </a:p>
          <a:p>
            <a:pPr lvl="0"/>
            <a:r>
              <a:rPr lang="en-US" sz="2800" dirty="0"/>
              <a:t>Was the meal served on time</a:t>
            </a:r>
            <a:r>
              <a:rPr lang="en-US" sz="2800" dirty="0" smtClean="0"/>
              <a:t>?</a:t>
            </a:r>
            <a:endParaRPr lang="en-US" sz="2800" dirty="0"/>
          </a:p>
          <a:p>
            <a:pPr lvl="0"/>
            <a:r>
              <a:rPr lang="en-US" sz="2800" dirty="0"/>
              <a:t>Was the meal site clean and neat and were the staff/volunteers also clean and neat</a:t>
            </a:r>
            <a:r>
              <a:rPr lang="en-US" sz="2800" dirty="0" smtClean="0"/>
              <a:t>?</a:t>
            </a:r>
            <a:endParaRPr lang="en-US" sz="2800" dirty="0"/>
          </a:p>
          <a:p>
            <a:pPr lvl="0"/>
            <a:r>
              <a:rPr lang="en-US" sz="2800" dirty="0"/>
              <a:t>Please rate the meal using the table below (5 being the best)</a:t>
            </a:r>
          </a:p>
          <a:p>
            <a:endParaRPr lang="en-US" dirty="0"/>
          </a:p>
        </p:txBody>
      </p:sp>
      <p:sp>
        <p:nvSpPr>
          <p:cNvPr id="4" name="Text Placeholder 3"/>
          <p:cNvSpPr>
            <a:spLocks noGrp="1"/>
          </p:cNvSpPr>
          <p:nvPr>
            <p:ph type="body" idx="4294967295"/>
          </p:nvPr>
        </p:nvSpPr>
        <p:spPr>
          <a:xfrm>
            <a:off x="381000" y="914400"/>
            <a:ext cx="2895600" cy="762000"/>
          </a:xfrm>
        </p:spPr>
        <p:txBody>
          <a:bodyPr/>
          <a:lstStyle/>
          <a:p>
            <a:pPr marL="0" indent="0">
              <a:buNone/>
            </a:pPr>
            <a:r>
              <a:rPr lang="en-US" b="1" u="sng" dirty="0" smtClean="0"/>
              <a:t>Observations</a:t>
            </a:r>
            <a:endParaRPr lang="en-US" b="1" u="sng" dirty="0"/>
          </a:p>
        </p:txBody>
      </p:sp>
    </p:spTree>
    <p:extLst>
      <p:ext uri="{BB962C8B-B14F-4D97-AF65-F5344CB8AC3E}">
        <p14:creationId xmlns:p14="http://schemas.microsoft.com/office/powerpoint/2010/main" val="78581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Rating Scale</a:t>
            </a:r>
            <a:endParaRPr lang="en-US" b="1" dirty="0"/>
          </a:p>
        </p:txBody>
      </p:sp>
      <p:pic>
        <p:nvPicPr>
          <p:cNvPr id="512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598630"/>
            <a:ext cx="8458200" cy="457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32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b="1" dirty="0" smtClean="0"/>
              <a:t>You Need A Plan…otherwise Chaos!</a:t>
            </a:r>
            <a:endParaRPr lang="en-US" b="1" dirty="0"/>
          </a:p>
        </p:txBody>
      </p:sp>
      <p:sp>
        <p:nvSpPr>
          <p:cNvPr id="5" name="Content Placeholder 4"/>
          <p:cNvSpPr>
            <a:spLocks noGrp="1"/>
          </p:cNvSpPr>
          <p:nvPr>
            <p:ph sz="half" idx="1"/>
          </p:nvPr>
        </p:nvSpPr>
        <p:spPr>
          <a:xfrm>
            <a:off x="457200" y="1295400"/>
            <a:ext cx="4038600" cy="5257800"/>
          </a:xfrm>
        </p:spPr>
        <p:txBody>
          <a:bodyPr rtlCol="0">
            <a:normAutofit fontScale="47500" lnSpcReduction="20000"/>
          </a:bodyPr>
          <a:lstStyle/>
          <a:p>
            <a:pPr fontAlgn="auto">
              <a:spcAft>
                <a:spcPts val="0"/>
              </a:spcAft>
              <a:buFont typeface="Arial" pitchFamily="34" charset="0"/>
              <a:buChar char="•"/>
              <a:defRPr/>
            </a:pPr>
            <a:r>
              <a:rPr lang="en-US" sz="4200" dirty="0" smtClean="0"/>
              <a:t>Many innovative things are happening but coordination and sharing of this information can be a challenge.  </a:t>
            </a:r>
          </a:p>
          <a:p>
            <a:pPr fontAlgn="auto">
              <a:spcAft>
                <a:spcPts val="0"/>
              </a:spcAft>
              <a:buFont typeface="Arial" pitchFamily="34" charset="0"/>
              <a:buChar char="•"/>
              <a:defRPr/>
            </a:pPr>
            <a:r>
              <a:rPr lang="en-US" sz="4200" dirty="0" smtClean="0"/>
              <a:t>Working document to work collaboratively to modernize the nutrition program.  </a:t>
            </a:r>
          </a:p>
          <a:p>
            <a:pPr fontAlgn="auto">
              <a:spcAft>
                <a:spcPts val="0"/>
              </a:spcAft>
              <a:buFont typeface="Arial" pitchFamily="34" charset="0"/>
              <a:buChar char="•"/>
              <a:defRPr/>
            </a:pPr>
            <a:r>
              <a:rPr lang="en-US" sz="4200" dirty="0" smtClean="0"/>
              <a:t>Operating under the same overall strategic plan we can work together to best serve the seniors, while still allowing for individual choice for modernization by each local county or tribe. </a:t>
            </a:r>
          </a:p>
          <a:p>
            <a:pPr fontAlgn="auto">
              <a:spcAft>
                <a:spcPts val="0"/>
              </a:spcAft>
              <a:buFont typeface="Arial" pitchFamily="34" charset="0"/>
              <a:buChar char="•"/>
              <a:defRPr/>
            </a:pPr>
            <a:r>
              <a:rPr lang="en-US" sz="4200" dirty="0" smtClean="0"/>
              <a:t>All lessons learned will be shared with the State Elderly Nutrition Task Force so policy change can be made if necessary. </a:t>
            </a:r>
          </a:p>
          <a:p>
            <a:pPr marL="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endParaRPr lang="en-US" dirty="0"/>
          </a:p>
        </p:txBody>
      </p:sp>
      <p:pic>
        <p:nvPicPr>
          <p:cNvPr id="15364" name="Content Placeholder 3" descr="funnyroadsign.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1171575"/>
            <a:ext cx="364172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228600"/>
            <a:ext cx="8763000" cy="5842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hlinkClick r:id="rId3"/>
              </a:rPr>
              <a:t>http://</a:t>
            </a:r>
            <a:r>
              <a:rPr lang="en-US" dirty="0" smtClean="0">
                <a:hlinkClick r:id="rId3"/>
              </a:rPr>
              <a:t>www.youtube.com/watch?v=bKLQBuSPVwQ</a:t>
            </a:r>
            <a:endParaRPr lang="en-US" dirty="0" smtClean="0"/>
          </a:p>
          <a:p>
            <a:endParaRPr lang="en-US" dirty="0"/>
          </a:p>
        </p:txBody>
      </p:sp>
    </p:spTree>
    <p:extLst>
      <p:ext uri="{BB962C8B-B14F-4D97-AF65-F5344CB8AC3E}">
        <p14:creationId xmlns:p14="http://schemas.microsoft.com/office/powerpoint/2010/main" val="1307258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dirty="0" smtClean="0"/>
              <a:t>“Best Practice” Categories</a:t>
            </a:r>
          </a:p>
        </p:txBody>
      </p:sp>
      <p:sp>
        <p:nvSpPr>
          <p:cNvPr id="4" name="Content Placeholder 3"/>
          <p:cNvSpPr>
            <a:spLocks noGrp="1"/>
          </p:cNvSpPr>
          <p:nvPr>
            <p:ph sz="half" idx="1"/>
          </p:nvPr>
        </p:nvSpPr>
        <p:spPr/>
        <p:txBody>
          <a:bodyPr rtlCol="0">
            <a:normAutofit fontScale="77500" lnSpcReduction="20000"/>
          </a:bodyPr>
          <a:lstStyle/>
          <a:p>
            <a:pPr marL="285750" indent="-285750" fontAlgn="auto">
              <a:spcAft>
                <a:spcPts val="0"/>
              </a:spcAft>
              <a:buClr>
                <a:schemeClr val="accent5"/>
              </a:buClr>
              <a:buFont typeface="Arial" pitchFamily="34" charset="0"/>
              <a:buChar char="•"/>
              <a:defRPr/>
            </a:pPr>
            <a:r>
              <a:rPr lang="en-US" b="1" dirty="0"/>
              <a:t>Culture of Inclusion   </a:t>
            </a:r>
            <a:endParaRPr lang="en-US" b="1" dirty="0" smtClean="0"/>
          </a:p>
          <a:p>
            <a:pPr marL="0" indent="0" fontAlgn="auto">
              <a:spcAft>
                <a:spcPts val="0"/>
              </a:spcAft>
              <a:buClr>
                <a:schemeClr val="accent5"/>
              </a:buClr>
              <a:buFont typeface="Arial" pitchFamily="34" charset="0"/>
              <a:buNone/>
              <a:defRPr/>
            </a:pPr>
            <a:r>
              <a:rPr lang="en-US" b="1" i="1" dirty="0" smtClean="0">
                <a:solidFill>
                  <a:srgbClr val="92D050"/>
                </a:solidFill>
              </a:rPr>
              <a:t>     Seniors </a:t>
            </a:r>
            <a:r>
              <a:rPr lang="en-US" b="1" i="1" dirty="0">
                <a:solidFill>
                  <a:srgbClr val="92D050"/>
                </a:solidFill>
              </a:rPr>
              <a:t>Really in Charge</a:t>
            </a:r>
            <a:endParaRPr lang="en-US" dirty="0"/>
          </a:p>
          <a:p>
            <a:pPr marL="285750" indent="-285750" fontAlgn="auto">
              <a:spcAft>
                <a:spcPts val="0"/>
              </a:spcAft>
              <a:buClr>
                <a:schemeClr val="accent5"/>
              </a:buClr>
              <a:buFont typeface="Arial" pitchFamily="34" charset="0"/>
              <a:buChar char="•"/>
              <a:defRPr/>
            </a:pPr>
            <a:r>
              <a:rPr lang="en-US" b="1" dirty="0"/>
              <a:t>Welcoming Environment   </a:t>
            </a:r>
            <a:r>
              <a:rPr lang="en-US" b="1" i="1" dirty="0">
                <a:solidFill>
                  <a:srgbClr val="92D050"/>
                </a:solidFill>
              </a:rPr>
              <a:t>Consistent Quality Services</a:t>
            </a:r>
            <a:endParaRPr lang="en-US" dirty="0"/>
          </a:p>
          <a:p>
            <a:pPr marL="285750" indent="-285750" fontAlgn="auto">
              <a:spcAft>
                <a:spcPts val="0"/>
              </a:spcAft>
              <a:buClr>
                <a:schemeClr val="accent5"/>
              </a:buClr>
              <a:buFont typeface="Arial" pitchFamily="34" charset="0"/>
              <a:buChar char="•"/>
              <a:defRPr/>
            </a:pPr>
            <a:r>
              <a:rPr lang="en-US" b="1" dirty="0"/>
              <a:t>Individual Relationships  </a:t>
            </a:r>
            <a:r>
              <a:rPr lang="en-US" b="1" i="1" dirty="0">
                <a:solidFill>
                  <a:srgbClr val="92D050"/>
                </a:solidFill>
              </a:rPr>
              <a:t>Statewide Expertise in Aging Services and Systems &amp; A Focus on Community </a:t>
            </a:r>
            <a:r>
              <a:rPr lang="en-US" b="1" i="1" dirty="0" smtClean="0">
                <a:solidFill>
                  <a:srgbClr val="92D050"/>
                </a:solidFill>
              </a:rPr>
              <a:t>Collaboration</a:t>
            </a:r>
            <a:endParaRPr lang="en-US" dirty="0"/>
          </a:p>
          <a:p>
            <a:pPr marL="285750" indent="-285750" fontAlgn="auto">
              <a:spcAft>
                <a:spcPts val="0"/>
              </a:spcAft>
              <a:buClr>
                <a:schemeClr val="accent5"/>
              </a:buClr>
              <a:buFont typeface="Arial" pitchFamily="34" charset="0"/>
              <a:buChar char="•"/>
              <a:defRPr/>
            </a:pPr>
            <a:r>
              <a:rPr lang="en-US" b="1" dirty="0"/>
              <a:t>Choice &amp; Customization  </a:t>
            </a:r>
            <a:r>
              <a:rPr lang="en-US" b="1" i="1" dirty="0">
                <a:solidFill>
                  <a:srgbClr val="92D050"/>
                </a:solidFill>
              </a:rPr>
              <a:t>Convenient Service Areas</a:t>
            </a:r>
            <a:endParaRPr lang="en-US" dirty="0"/>
          </a:p>
          <a:p>
            <a:pPr marL="285750" indent="-285750" fontAlgn="auto">
              <a:spcAft>
                <a:spcPts val="0"/>
              </a:spcAft>
              <a:buClr>
                <a:schemeClr val="accent5"/>
              </a:buClr>
              <a:buFont typeface="Arial" pitchFamily="34" charset="0"/>
              <a:buChar char="•"/>
              <a:defRPr/>
            </a:pPr>
            <a:r>
              <a:rPr lang="en-US" b="1" dirty="0"/>
              <a:t>Improve the Meal Experience </a:t>
            </a:r>
            <a:r>
              <a:rPr lang="en-US" b="1" i="1" dirty="0">
                <a:solidFill>
                  <a:srgbClr val="92D050"/>
                </a:solidFill>
              </a:rPr>
              <a:t>Core Service Provided Statewide and Consistent Quality Services</a:t>
            </a:r>
            <a:endParaRPr lang="en-US" dirty="0"/>
          </a:p>
          <a:p>
            <a:pPr fontAlgn="auto">
              <a:spcAft>
                <a:spcPts val="0"/>
              </a:spcAft>
              <a:buFont typeface="Arial" pitchFamily="34" charset="0"/>
              <a:buChar char="•"/>
              <a:defRPr/>
            </a:pPr>
            <a:endParaRPr lang="en-US" dirty="0"/>
          </a:p>
        </p:txBody>
      </p:sp>
      <p:sp>
        <p:nvSpPr>
          <p:cNvPr id="5" name="Content Placeholder 4"/>
          <p:cNvSpPr>
            <a:spLocks noGrp="1"/>
          </p:cNvSpPr>
          <p:nvPr>
            <p:ph sz="half" idx="2"/>
          </p:nvPr>
        </p:nvSpPr>
        <p:spPr/>
        <p:txBody>
          <a:bodyPr rtlCol="0">
            <a:normAutofit fontScale="77500" lnSpcReduction="20000"/>
          </a:bodyPr>
          <a:lstStyle/>
          <a:p>
            <a:pPr marL="285750" indent="-285750" fontAlgn="auto">
              <a:spcAft>
                <a:spcPts val="0"/>
              </a:spcAft>
              <a:buClr>
                <a:schemeClr val="accent5"/>
              </a:buClr>
              <a:buFont typeface="Arial" pitchFamily="34" charset="0"/>
              <a:buChar char="•"/>
              <a:defRPr/>
            </a:pPr>
            <a:r>
              <a:rPr lang="en-US" b="1" dirty="0"/>
              <a:t>Go Beyond Just the Meal  </a:t>
            </a:r>
            <a:r>
              <a:rPr lang="en-US" b="1" i="1" dirty="0">
                <a:solidFill>
                  <a:srgbClr val="92D050"/>
                </a:solidFill>
              </a:rPr>
              <a:t>Individual &amp; Organizational Advocacy</a:t>
            </a:r>
            <a:endParaRPr lang="en-US" dirty="0"/>
          </a:p>
          <a:p>
            <a:pPr marL="285750" indent="-285750" fontAlgn="auto">
              <a:spcAft>
                <a:spcPts val="0"/>
              </a:spcAft>
              <a:buClr>
                <a:schemeClr val="accent5"/>
              </a:buClr>
              <a:buFont typeface="Arial" pitchFamily="34" charset="0"/>
              <a:buChar char="•"/>
              <a:defRPr/>
            </a:pPr>
            <a:r>
              <a:rPr lang="en-US" b="1" dirty="0"/>
              <a:t>Seek Feedback and Respond </a:t>
            </a:r>
            <a:r>
              <a:rPr lang="en-US" b="1" i="1" dirty="0">
                <a:solidFill>
                  <a:srgbClr val="92D050"/>
                </a:solidFill>
              </a:rPr>
              <a:t>Consistent Quality Services</a:t>
            </a:r>
            <a:r>
              <a:rPr lang="en-US" dirty="0"/>
              <a:t> </a:t>
            </a:r>
          </a:p>
          <a:p>
            <a:pPr marL="285750" indent="-285750" fontAlgn="auto">
              <a:spcAft>
                <a:spcPts val="0"/>
              </a:spcAft>
              <a:buClr>
                <a:schemeClr val="accent5"/>
              </a:buClr>
              <a:buFont typeface="Arial" pitchFamily="34" charset="0"/>
              <a:buChar char="•"/>
              <a:defRPr/>
            </a:pPr>
            <a:r>
              <a:rPr lang="en-US" b="1" dirty="0"/>
              <a:t>Chance to give, not just get  </a:t>
            </a:r>
            <a:r>
              <a:rPr lang="en-US" b="1" i="1" dirty="0">
                <a:solidFill>
                  <a:srgbClr val="92D050"/>
                </a:solidFill>
              </a:rPr>
              <a:t>Volunteers are Key to Service Delivery</a:t>
            </a:r>
            <a:endParaRPr lang="en-US" dirty="0"/>
          </a:p>
          <a:p>
            <a:pPr marL="285750" indent="-285750" fontAlgn="auto">
              <a:spcAft>
                <a:spcPts val="0"/>
              </a:spcAft>
              <a:buClr>
                <a:schemeClr val="accent5"/>
              </a:buClr>
              <a:buFont typeface="Arial" pitchFamily="34" charset="0"/>
              <a:buChar char="•"/>
              <a:defRPr/>
            </a:pPr>
            <a:r>
              <a:rPr lang="en-US" b="1" dirty="0"/>
              <a:t>Marketing and </a:t>
            </a:r>
            <a:r>
              <a:rPr lang="en-US" b="1" dirty="0" smtClean="0"/>
              <a:t>Outreach</a:t>
            </a:r>
          </a:p>
          <a:p>
            <a:pPr marL="285750" indent="-285750" fontAlgn="auto">
              <a:spcAft>
                <a:spcPts val="0"/>
              </a:spcAft>
              <a:buClr>
                <a:schemeClr val="accent5"/>
              </a:buClr>
              <a:buFont typeface="Arial" pitchFamily="34" charset="0"/>
              <a:buChar char="•"/>
              <a:defRPr/>
            </a:pPr>
            <a:endParaRPr lang="en-US" b="1" dirty="0" smtClean="0"/>
          </a:p>
          <a:p>
            <a:pPr marL="285750" indent="-285750" fontAlgn="auto">
              <a:spcAft>
                <a:spcPts val="0"/>
              </a:spcAft>
              <a:buClr>
                <a:schemeClr val="accent5"/>
              </a:buClr>
              <a:buFont typeface="Arial" pitchFamily="34" charset="0"/>
              <a:buChar char="•"/>
              <a:defRPr/>
            </a:pPr>
            <a:endParaRPr lang="en-US" b="1" dirty="0"/>
          </a:p>
          <a:p>
            <a:pPr marL="0" indent="0" fontAlgn="auto">
              <a:spcAft>
                <a:spcPts val="0"/>
              </a:spcAft>
              <a:buClr>
                <a:schemeClr val="accent5"/>
              </a:buClr>
              <a:buFont typeface="Arial" pitchFamily="34" charset="0"/>
              <a:buNone/>
              <a:defRPr/>
            </a:pPr>
            <a:r>
              <a:rPr lang="en-US" sz="1900" b="1" dirty="0"/>
              <a:t>Source: </a:t>
            </a:r>
            <a:r>
              <a:rPr lang="en-US" sz="1900" dirty="0"/>
              <a:t>Greg Newton, Greg Newton and Associates from presentation </a:t>
            </a:r>
            <a:r>
              <a:rPr lang="en-US" sz="1900" i="1" dirty="0"/>
              <a:t>Serve More Meals: Welcome First Time Visitors and Keep Them Coming Back Again and Again </a:t>
            </a:r>
            <a:r>
              <a:rPr lang="en-US" sz="1900" dirty="0"/>
              <a:t>at the PA Nutr. Dir. Conf. 2010.</a:t>
            </a:r>
          </a:p>
          <a:p>
            <a:pPr marL="285750" indent="-285750" fontAlgn="auto">
              <a:spcAft>
                <a:spcPts val="0"/>
              </a:spcAft>
              <a:buClr>
                <a:schemeClr val="accent5"/>
              </a:buClr>
              <a:buFont typeface="Arial" pitchFamily="34" charset="0"/>
              <a:buChar char="•"/>
              <a:defRPr/>
            </a:pPr>
            <a:endParaRPr lang="en-US" b="1" dirty="0"/>
          </a:p>
          <a:p>
            <a:pPr marL="0" indent="0"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
            <a:ext cx="8229600" cy="1143000"/>
          </a:xfrm>
        </p:spPr>
        <p:txBody>
          <a:bodyPr/>
          <a:lstStyle/>
          <a:p>
            <a:r>
              <a:rPr lang="en-US" dirty="0" smtClean="0"/>
              <a:t>Culture of Inclusion!</a:t>
            </a:r>
          </a:p>
        </p:txBody>
      </p:sp>
      <p:pic>
        <p:nvPicPr>
          <p:cNvPr id="4" name="Picture 2"/>
          <p:cNvPicPr>
            <a:picLocks noGrp="1" noChangeAspect="1" noChangeArrowheads="1"/>
          </p:cNvPicPr>
          <p:nvPr>
            <p:ph idx="1"/>
          </p:nvPr>
        </p:nvPicPr>
        <p:blipFill rotWithShape="1">
          <a:blip r:embed="rId3"/>
          <a:srcRect l="11171" t="10556" r="8473" b="22274"/>
          <a:stretch/>
        </p:blipFill>
        <p:spPr>
          <a:xfrm>
            <a:off x="741317" y="1371600"/>
            <a:ext cx="7966456" cy="5181600"/>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25450" y="230188"/>
            <a:ext cx="8229600" cy="1143000"/>
          </a:xfrm>
        </p:spPr>
        <p:txBody>
          <a:bodyPr/>
          <a:lstStyle/>
          <a:p>
            <a:r>
              <a:rPr lang="en-US" sz="1400" dirty="0" smtClean="0"/>
              <a:t>Please vote for the poster you think best captures the spirit of the Wisconsin Elderly Nutrition Program and that will spark discussion. </a:t>
            </a:r>
            <a:r>
              <a:rPr lang="en-US" sz="1400" b="1" dirty="0" smtClean="0">
                <a:solidFill>
                  <a:srgbClr val="FF0000"/>
                </a:solidFill>
              </a:rPr>
              <a:t>Vote for your top 3 choices by placing an X in the box to the left of the picture. </a:t>
            </a:r>
            <a:r>
              <a:rPr lang="en-US" sz="1400" b="1" dirty="0" smtClean="0"/>
              <a:t> </a:t>
            </a:r>
            <a:r>
              <a:rPr lang="en-US" sz="1400" dirty="0" smtClean="0"/>
              <a:t>Voting ends on August 17, 2012, at midnight. Please only vote once. Thank you! Your vote matters. </a:t>
            </a:r>
            <a:endParaRPr lang="en-US" sz="1400" b="1" dirty="0" smtClean="0"/>
          </a:p>
        </p:txBody>
      </p:sp>
      <p:pic>
        <p:nvPicPr>
          <p:cNvPr id="4" name="Picture 2"/>
          <p:cNvPicPr>
            <a:picLocks noGrp="1" noChangeAspect="1" noChangeArrowheads="1"/>
          </p:cNvPicPr>
          <p:nvPr>
            <p:ph idx="1"/>
          </p:nvPr>
        </p:nvPicPr>
        <p:blipFill rotWithShape="1">
          <a:blip r:embed="rId3"/>
          <a:srcRect l="11171" t="10556" r="8473" b="22274"/>
          <a:stretch/>
        </p:blipFill>
        <p:spPr>
          <a:xfrm>
            <a:off x="687388" y="1431925"/>
            <a:ext cx="2225675" cy="1446213"/>
          </a:xfrm>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srcRect l="4062" t="5385" r="3776" b="12850"/>
          <a:stretch/>
        </p:blipFill>
        <p:spPr bwMode="auto">
          <a:xfrm>
            <a:off x="3657600" y="1430338"/>
            <a:ext cx="2074863" cy="1431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5"/>
          <a:srcRect l="4443" t="5224" r="4029" b="20995"/>
          <a:stretch/>
        </p:blipFill>
        <p:spPr bwMode="auto">
          <a:xfrm>
            <a:off x="6526213" y="1474788"/>
            <a:ext cx="2281237" cy="143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6"/>
          <a:srcRect l="3682" t="4733" r="2746" b="12524"/>
          <a:stretch/>
        </p:blipFill>
        <p:spPr bwMode="auto">
          <a:xfrm>
            <a:off x="722313" y="3176588"/>
            <a:ext cx="2105025"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7"/>
          <a:srcRect l="5840" t="4896" r="4537" b="11055"/>
          <a:stretch/>
        </p:blipFill>
        <p:spPr bwMode="auto">
          <a:xfrm>
            <a:off x="3657600" y="3216275"/>
            <a:ext cx="2074863" cy="1512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8"/>
          <a:srcRect l="3809" t="3918" r="2730" b="27837"/>
          <a:stretch/>
        </p:blipFill>
        <p:spPr bwMode="auto">
          <a:xfrm>
            <a:off x="6418263" y="3206750"/>
            <a:ext cx="2497137" cy="1417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9"/>
          <a:srcRect l="4317" t="4735" r="3619" b="32245"/>
          <a:stretch/>
        </p:blipFill>
        <p:spPr bwMode="auto">
          <a:xfrm>
            <a:off x="561975" y="4978400"/>
            <a:ext cx="2438400" cy="1298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10"/>
          <a:srcRect l="7618" t="8242" r="5045" b="29443"/>
          <a:stretch/>
        </p:blipFill>
        <p:spPr bwMode="auto">
          <a:xfrm>
            <a:off x="3595688" y="5040313"/>
            <a:ext cx="21971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11"/>
          <a:srcRect l="3428" t="4898" r="2984" b="30123"/>
          <a:stretch/>
        </p:blipFill>
        <p:spPr bwMode="auto">
          <a:xfrm>
            <a:off x="6407150" y="4941888"/>
            <a:ext cx="2506663" cy="1354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1516" name="TextBox 12"/>
          <p:cNvSpPr txBox="1">
            <a:spLocks noChangeArrowheads="1"/>
          </p:cNvSpPr>
          <p:nvPr/>
        </p:nvSpPr>
        <p:spPr bwMode="auto">
          <a:xfrm>
            <a:off x="152400" y="1474788"/>
            <a:ext cx="4841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sym typeface="Symbol" pitchFamily="18" charset="2"/>
              </a:rPr>
              <a:t></a:t>
            </a:r>
            <a:r>
              <a:rPr lang="en-US" dirty="0">
                <a:sym typeface="Symbol" pitchFamily="18" charset="2"/>
              </a:rPr>
              <a:t> </a:t>
            </a:r>
            <a:endParaRPr lang="en-US" dirty="0"/>
          </a:p>
        </p:txBody>
      </p:sp>
      <p:sp>
        <p:nvSpPr>
          <p:cNvPr id="21517" name="TextBox 13"/>
          <p:cNvSpPr txBox="1">
            <a:spLocks noChangeArrowheads="1"/>
          </p:cNvSpPr>
          <p:nvPr/>
        </p:nvSpPr>
        <p:spPr bwMode="auto">
          <a:xfrm>
            <a:off x="3173413" y="1473200"/>
            <a:ext cx="484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sym typeface="Symbol" pitchFamily="18" charset="2"/>
              </a:rPr>
              <a:t></a:t>
            </a:r>
            <a:r>
              <a:rPr lang="en-US" dirty="0">
                <a:sym typeface="Symbol" pitchFamily="18" charset="2"/>
              </a:rPr>
              <a:t> </a:t>
            </a:r>
            <a:endParaRPr lang="en-US" dirty="0"/>
          </a:p>
        </p:txBody>
      </p:sp>
      <p:sp>
        <p:nvSpPr>
          <p:cNvPr id="21518" name="TextBox 14"/>
          <p:cNvSpPr txBox="1">
            <a:spLocks noChangeArrowheads="1"/>
          </p:cNvSpPr>
          <p:nvPr/>
        </p:nvSpPr>
        <p:spPr bwMode="auto">
          <a:xfrm>
            <a:off x="5922963" y="1473200"/>
            <a:ext cx="484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sym typeface="Symbol" pitchFamily="18" charset="2"/>
              </a:rPr>
              <a:t></a:t>
            </a:r>
            <a:r>
              <a:rPr lang="en-US" dirty="0">
                <a:sym typeface="Symbol" pitchFamily="18" charset="2"/>
              </a:rPr>
              <a:t> </a:t>
            </a:r>
            <a:endParaRPr lang="en-US" dirty="0"/>
          </a:p>
        </p:txBody>
      </p:sp>
      <p:sp>
        <p:nvSpPr>
          <p:cNvPr id="21519" name="TextBox 15"/>
          <p:cNvSpPr txBox="1">
            <a:spLocks noChangeArrowheads="1"/>
          </p:cNvSpPr>
          <p:nvPr/>
        </p:nvSpPr>
        <p:spPr bwMode="auto">
          <a:xfrm>
            <a:off x="152400" y="3206750"/>
            <a:ext cx="48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sym typeface="Symbol" pitchFamily="18" charset="2"/>
              </a:rPr>
              <a:t></a:t>
            </a:r>
            <a:r>
              <a:rPr lang="en-US" dirty="0">
                <a:sym typeface="Symbol" pitchFamily="18" charset="2"/>
              </a:rPr>
              <a:t> </a:t>
            </a:r>
            <a:endParaRPr lang="en-US" dirty="0"/>
          </a:p>
        </p:txBody>
      </p:sp>
      <p:sp>
        <p:nvSpPr>
          <p:cNvPr id="21520" name="TextBox 16"/>
          <p:cNvSpPr txBox="1">
            <a:spLocks noChangeArrowheads="1"/>
          </p:cNvSpPr>
          <p:nvPr/>
        </p:nvSpPr>
        <p:spPr bwMode="auto">
          <a:xfrm>
            <a:off x="3173413" y="3192463"/>
            <a:ext cx="484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sym typeface="Symbol" pitchFamily="18" charset="2"/>
              </a:rPr>
              <a:t></a:t>
            </a:r>
            <a:r>
              <a:rPr lang="en-US" dirty="0">
                <a:sym typeface="Symbol" pitchFamily="18" charset="2"/>
              </a:rPr>
              <a:t> </a:t>
            </a:r>
            <a:endParaRPr lang="en-US" dirty="0"/>
          </a:p>
        </p:txBody>
      </p:sp>
      <p:sp>
        <p:nvSpPr>
          <p:cNvPr id="21521" name="TextBox 17"/>
          <p:cNvSpPr txBox="1">
            <a:spLocks noChangeArrowheads="1"/>
          </p:cNvSpPr>
          <p:nvPr/>
        </p:nvSpPr>
        <p:spPr bwMode="auto">
          <a:xfrm>
            <a:off x="5899150" y="3190875"/>
            <a:ext cx="484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sym typeface="Symbol" pitchFamily="18" charset="2"/>
              </a:rPr>
              <a:t></a:t>
            </a:r>
            <a:r>
              <a:rPr lang="en-US" dirty="0">
                <a:sym typeface="Symbol" pitchFamily="18" charset="2"/>
              </a:rPr>
              <a:t> </a:t>
            </a:r>
            <a:endParaRPr lang="en-US" dirty="0"/>
          </a:p>
        </p:txBody>
      </p:sp>
      <p:sp>
        <p:nvSpPr>
          <p:cNvPr id="21522" name="TextBox 18"/>
          <p:cNvSpPr txBox="1">
            <a:spLocks noChangeArrowheads="1"/>
          </p:cNvSpPr>
          <p:nvPr/>
        </p:nvSpPr>
        <p:spPr bwMode="auto">
          <a:xfrm>
            <a:off x="152400" y="4978400"/>
            <a:ext cx="48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sym typeface="Symbol" pitchFamily="18" charset="2"/>
              </a:rPr>
              <a:t></a:t>
            </a:r>
            <a:r>
              <a:rPr lang="en-US" dirty="0">
                <a:sym typeface="Symbol" pitchFamily="18" charset="2"/>
              </a:rPr>
              <a:t> </a:t>
            </a:r>
            <a:endParaRPr lang="en-US" dirty="0"/>
          </a:p>
        </p:txBody>
      </p:sp>
      <p:sp>
        <p:nvSpPr>
          <p:cNvPr id="21523" name="TextBox 19"/>
          <p:cNvSpPr txBox="1">
            <a:spLocks noChangeArrowheads="1"/>
          </p:cNvSpPr>
          <p:nvPr/>
        </p:nvSpPr>
        <p:spPr bwMode="auto">
          <a:xfrm>
            <a:off x="3173413" y="4978400"/>
            <a:ext cx="484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sym typeface="Symbol" pitchFamily="18" charset="2"/>
              </a:rPr>
              <a:t></a:t>
            </a:r>
            <a:r>
              <a:rPr lang="en-US" dirty="0">
                <a:sym typeface="Symbol" pitchFamily="18" charset="2"/>
              </a:rPr>
              <a:t> </a:t>
            </a:r>
            <a:endParaRPr lang="en-US" dirty="0"/>
          </a:p>
        </p:txBody>
      </p:sp>
      <p:sp>
        <p:nvSpPr>
          <p:cNvPr id="21524" name="TextBox 20"/>
          <p:cNvSpPr txBox="1">
            <a:spLocks noChangeArrowheads="1"/>
          </p:cNvSpPr>
          <p:nvPr/>
        </p:nvSpPr>
        <p:spPr bwMode="auto">
          <a:xfrm>
            <a:off x="5922963" y="4978400"/>
            <a:ext cx="484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sym typeface="Symbol" pitchFamily="18" charset="2"/>
              </a:rPr>
              <a:t></a:t>
            </a:r>
            <a:r>
              <a:rPr lang="en-US" dirty="0">
                <a:sym typeface="Symbol" pitchFamily="18" charset="2"/>
              </a:rPr>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b="1" dirty="0" smtClean="0"/>
              <a:t>Culture of Inclusion   </a:t>
            </a:r>
          </a:p>
        </p:txBody>
      </p:sp>
      <p:sp>
        <p:nvSpPr>
          <p:cNvPr id="19459" name="Content Placeholder 5"/>
          <p:cNvSpPr>
            <a:spLocks noGrp="1"/>
          </p:cNvSpPr>
          <p:nvPr>
            <p:ph idx="1"/>
          </p:nvPr>
        </p:nvSpPr>
        <p:spPr/>
        <p:txBody>
          <a:bodyPr/>
          <a:lstStyle/>
          <a:p>
            <a:pPr marL="0" indent="0">
              <a:buFont typeface="Arial" charset="0"/>
              <a:buNone/>
            </a:pPr>
            <a:r>
              <a:rPr lang="en-US" b="1" dirty="0" smtClean="0"/>
              <a:t>Get participants buy-in to form new initiatives </a:t>
            </a:r>
            <a:r>
              <a:rPr lang="en-US" dirty="0" smtClean="0"/>
              <a:t>(Examples)</a:t>
            </a:r>
          </a:p>
          <a:p>
            <a:pPr lvl="1"/>
            <a:r>
              <a:rPr lang="en-US" dirty="0" smtClean="0"/>
              <a:t>Recipe contest submitted by the seniors (Pepin)</a:t>
            </a:r>
          </a:p>
          <a:p>
            <a:pPr lvl="1"/>
            <a:r>
              <a:rPr lang="en-US" dirty="0" smtClean="0"/>
              <a:t>Form a Committee of Seniors to take ownership of various programs (i.e. activities) (Florence)</a:t>
            </a:r>
          </a:p>
          <a:p>
            <a:pPr lvl="1"/>
            <a:r>
              <a:rPr lang="en-US" dirty="0" smtClean="0"/>
              <a:t>Cooking Classes with seniors teaching…</a:t>
            </a:r>
          </a:p>
          <a:p>
            <a:pPr lvl="2"/>
            <a:r>
              <a:rPr lang="en-US" dirty="0" smtClean="0"/>
              <a:t>Cooking for Men,</a:t>
            </a:r>
          </a:p>
          <a:p>
            <a:pPr lvl="2"/>
            <a:r>
              <a:rPr lang="en-US" dirty="0" smtClean="0"/>
              <a:t>Cooking with Diabetes, Celiac, etc…</a:t>
            </a:r>
          </a:p>
          <a:p>
            <a:pPr lvl="2"/>
            <a:r>
              <a:rPr lang="en-US" dirty="0" smtClean="0"/>
              <a:t>Cooking for 1 or 2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381000" y="1676400"/>
            <a:ext cx="6477000" cy="3592513"/>
          </a:xfrm>
        </p:spPr>
        <p:txBody>
          <a:bodyPr rtlCol="0">
            <a:normAutofit/>
          </a:bodyPr>
          <a:lstStyle/>
          <a:p>
            <a:pPr marL="457200" indent="-457200" fontAlgn="auto">
              <a:spcAft>
                <a:spcPts val="0"/>
              </a:spcAft>
              <a:buClr>
                <a:schemeClr val="accent5"/>
              </a:buClr>
              <a:buFont typeface="Arial" pitchFamily="34" charset="0"/>
              <a:buChar char="•"/>
              <a:defRPr/>
            </a:pPr>
            <a:r>
              <a:rPr lang="en-US" dirty="0" smtClean="0"/>
              <a:t>Seniors Really in Charge!</a:t>
            </a:r>
          </a:p>
          <a:p>
            <a:pPr marL="457200" indent="-457200" fontAlgn="auto">
              <a:spcAft>
                <a:spcPts val="0"/>
              </a:spcAft>
              <a:buClr>
                <a:schemeClr val="accent5"/>
              </a:buClr>
              <a:buFont typeface="Arial" pitchFamily="34" charset="0"/>
              <a:buChar char="•"/>
              <a:defRPr/>
            </a:pPr>
            <a:r>
              <a:rPr lang="en-US" dirty="0" smtClean="0"/>
              <a:t>Seniors Strengthen Communities!</a:t>
            </a:r>
          </a:p>
          <a:p>
            <a:pPr marL="457200" indent="-457200" fontAlgn="auto">
              <a:spcAft>
                <a:spcPts val="0"/>
              </a:spcAft>
              <a:buClr>
                <a:schemeClr val="accent5"/>
              </a:buClr>
              <a:buFont typeface="Arial" pitchFamily="34" charset="0"/>
              <a:buChar char="•"/>
              <a:defRPr/>
            </a:pPr>
            <a:r>
              <a:rPr lang="en-US" dirty="0" smtClean="0"/>
              <a:t>Add Value!</a:t>
            </a:r>
          </a:p>
          <a:p>
            <a:pPr marL="457200" indent="-457200" fontAlgn="auto">
              <a:spcAft>
                <a:spcPts val="0"/>
              </a:spcAft>
              <a:buClr>
                <a:schemeClr val="accent5"/>
              </a:buClr>
              <a:buFont typeface="Arial" pitchFamily="34" charset="0"/>
              <a:buChar char="•"/>
              <a:defRPr/>
            </a:pPr>
            <a:r>
              <a:rPr lang="en-US" dirty="0" smtClean="0"/>
              <a:t>Powerful!</a:t>
            </a:r>
          </a:p>
          <a:p>
            <a:pPr fontAlgn="auto">
              <a:spcAft>
                <a:spcPts val="0"/>
              </a:spcAft>
              <a:buClr>
                <a:schemeClr val="accent5"/>
              </a:buClr>
              <a:buFont typeface="Arial" pitchFamily="34" charset="0"/>
              <a:buNone/>
              <a:defRPr/>
            </a:pPr>
            <a:endParaRPr lang="en-US" dirty="0"/>
          </a:p>
        </p:txBody>
      </p:sp>
      <p:sp>
        <p:nvSpPr>
          <p:cNvPr id="46084" name="Title 2"/>
          <p:cNvSpPr>
            <a:spLocks noGrp="1"/>
          </p:cNvSpPr>
          <p:nvPr>
            <p:ph type="title"/>
          </p:nvPr>
        </p:nvSpPr>
        <p:spPr>
          <a:xfrm>
            <a:off x="352425" y="274638"/>
            <a:ext cx="5819775" cy="1325562"/>
          </a:xfrm>
        </p:spPr>
        <p:txBody>
          <a:bodyPr/>
          <a:lstStyle/>
          <a:p>
            <a:r>
              <a:rPr lang="en-US" sz="2800" i="1" dirty="0" smtClean="0">
                <a:cs typeface="Tunga" pitchFamily="34" charset="0"/>
              </a:rPr>
              <a:t>Heard it Through the Grapevine…</a:t>
            </a:r>
          </a:p>
        </p:txBody>
      </p:sp>
      <p:pic>
        <p:nvPicPr>
          <p:cNvPr id="4" name="TREMP COUNTY AGING (MAY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02034" y="3124200"/>
            <a:ext cx="609600" cy="609600"/>
          </a:xfrm>
          <a:prstGeom prst="rect">
            <a:avLst/>
          </a:prstGeom>
        </p:spPr>
      </p:pic>
      <p:pic>
        <p:nvPicPr>
          <p:cNvPr id="5" name="TREMP COUNTY AGING (MAY #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105400" y="39624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689"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quarter" idx="4294967295"/>
          </p:nvPr>
        </p:nvSpPr>
        <p:spPr>
          <a:xfrm>
            <a:off x="352425" y="1463675"/>
            <a:ext cx="7680325" cy="4724400"/>
          </a:xfrm>
        </p:spPr>
        <p:txBody>
          <a:bodyPr/>
          <a:lstStyle/>
          <a:p>
            <a:pPr marL="0" indent="0"/>
            <a:r>
              <a:rPr lang="en-US" sz="2400" b="1" i="1" dirty="0" smtClean="0"/>
              <a:t>Always</a:t>
            </a:r>
            <a:r>
              <a:rPr lang="en-US" sz="2400" dirty="0" smtClean="0"/>
              <a:t>…offer a dining site that is safe, comfortable, </a:t>
            </a:r>
            <a:br>
              <a:rPr lang="en-US" sz="2400" dirty="0" smtClean="0"/>
            </a:br>
            <a:r>
              <a:rPr lang="en-US" sz="2400" dirty="0" smtClean="0"/>
              <a:t>                  and clean; that has a cheerful, friendly 			     atmosphere that promotes socialization and </a:t>
            </a:r>
            <a:br>
              <a:rPr lang="en-US" sz="2400" dirty="0" smtClean="0"/>
            </a:br>
            <a:r>
              <a:rPr lang="en-US" sz="2400" dirty="0" smtClean="0"/>
              <a:t>	     offers health promotion activities.</a:t>
            </a:r>
          </a:p>
          <a:p>
            <a:pPr marL="0" indent="0"/>
            <a:r>
              <a:rPr lang="en-US" sz="2400" b="1" i="1" dirty="0" smtClean="0"/>
              <a:t>Always</a:t>
            </a:r>
            <a:r>
              <a:rPr lang="en-US" sz="2400" dirty="0" smtClean="0"/>
              <a:t>…provide safe, high-quality, well-balanced meals.</a:t>
            </a:r>
          </a:p>
          <a:p>
            <a:pPr marL="0" indent="0"/>
            <a:r>
              <a:rPr lang="en-US" sz="2400" b="1" i="1" dirty="0" smtClean="0"/>
              <a:t>Always</a:t>
            </a:r>
            <a:r>
              <a:rPr lang="en-US" sz="2400" dirty="0" smtClean="0"/>
              <a:t>…make you feel at home and welcome.</a:t>
            </a:r>
          </a:p>
          <a:p>
            <a:pPr marL="0" indent="0"/>
            <a:r>
              <a:rPr lang="en-US" sz="2400" b="1" i="1" dirty="0" smtClean="0"/>
              <a:t>Always</a:t>
            </a:r>
            <a:r>
              <a:rPr lang="en-US" sz="2400" dirty="0" smtClean="0"/>
              <a:t>…deliver service that will make you want to 	 	    keep coming back.</a:t>
            </a:r>
          </a:p>
          <a:p>
            <a:pPr marL="0" indent="0"/>
            <a:endParaRPr lang="en-US" sz="2400" dirty="0" smtClean="0"/>
          </a:p>
          <a:p>
            <a:pPr marL="0" indent="0" algn="ctr"/>
            <a:r>
              <a:rPr lang="en-US" sz="2400" b="1" i="1" dirty="0" smtClean="0">
                <a:solidFill>
                  <a:srgbClr val="FF0000"/>
                </a:solidFill>
              </a:rPr>
              <a:t>Draft</a:t>
            </a:r>
            <a:r>
              <a:rPr lang="en-US" sz="2400" dirty="0" smtClean="0"/>
              <a:t>…to build grass roots support the nutrition staff will be involved in developing these this fall.</a:t>
            </a:r>
          </a:p>
        </p:txBody>
      </p:sp>
      <p:sp>
        <p:nvSpPr>
          <p:cNvPr id="22531" name="Title 2"/>
          <p:cNvSpPr>
            <a:spLocks noGrp="1"/>
          </p:cNvSpPr>
          <p:nvPr>
            <p:ph type="title"/>
          </p:nvPr>
        </p:nvSpPr>
        <p:spPr/>
        <p:txBody>
          <a:bodyPr/>
          <a:lstStyle/>
          <a:p>
            <a:r>
              <a:rPr lang="en-US" b="1" i="1" dirty="0" smtClean="0">
                <a:cs typeface="Tunga" pitchFamily="34" charset="0"/>
              </a:rPr>
              <a:t>Promises…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30163"/>
            <a:ext cx="8229600" cy="1143000"/>
          </a:xfrm>
        </p:spPr>
        <p:txBody>
          <a:bodyPr/>
          <a:lstStyle/>
          <a:p>
            <a:r>
              <a:rPr lang="en-US" b="1" dirty="0" smtClean="0"/>
              <a:t>One-on-One Interviewing</a:t>
            </a:r>
          </a:p>
        </p:txBody>
      </p:sp>
      <p:sp>
        <p:nvSpPr>
          <p:cNvPr id="3" name="Content Placeholder 2"/>
          <p:cNvSpPr>
            <a:spLocks noGrp="1"/>
          </p:cNvSpPr>
          <p:nvPr>
            <p:ph idx="1"/>
          </p:nvPr>
        </p:nvSpPr>
        <p:spPr>
          <a:xfrm>
            <a:off x="457200" y="1066800"/>
            <a:ext cx="8229600" cy="5059363"/>
          </a:xfrm>
        </p:spPr>
        <p:txBody>
          <a:bodyPr rtlCol="0">
            <a:normAutofit lnSpcReduction="10000"/>
          </a:bodyPr>
          <a:lstStyle/>
          <a:p>
            <a:pPr fontAlgn="auto">
              <a:spcAft>
                <a:spcPts val="0"/>
              </a:spcAft>
              <a:buFont typeface="Arial" pitchFamily="34" charset="0"/>
              <a:buChar char="•"/>
              <a:defRPr/>
            </a:pPr>
            <a:r>
              <a:rPr lang="en-US" dirty="0" smtClean="0"/>
              <a:t>A conscious exploration of another person’s interests, passions, relationships and stories.</a:t>
            </a:r>
          </a:p>
          <a:p>
            <a:pPr fontAlgn="auto">
              <a:spcAft>
                <a:spcPts val="0"/>
              </a:spcAft>
              <a:buFont typeface="Arial" pitchFamily="34" charset="0"/>
              <a:buChar char="•"/>
              <a:defRPr/>
            </a:pPr>
            <a:r>
              <a:rPr lang="en-US" dirty="0" smtClean="0"/>
              <a:t>Listen for what energizes and activates the person.</a:t>
            </a:r>
          </a:p>
          <a:p>
            <a:pPr fontAlgn="auto">
              <a:spcAft>
                <a:spcPts val="0"/>
              </a:spcAft>
              <a:buFont typeface="Arial" pitchFamily="34" charset="0"/>
              <a:buChar char="•"/>
              <a:defRPr/>
            </a:pPr>
            <a:r>
              <a:rPr lang="en-US" dirty="0" smtClean="0"/>
              <a:t>Way to build “public knowledge”</a:t>
            </a:r>
          </a:p>
          <a:p>
            <a:pPr lvl="1" fontAlgn="auto">
              <a:spcAft>
                <a:spcPts val="0"/>
              </a:spcAft>
              <a:buFont typeface="Arial" pitchFamily="34" charset="0"/>
              <a:buChar char="–"/>
              <a:defRPr/>
            </a:pPr>
            <a:r>
              <a:rPr lang="en-US" dirty="0" smtClean="0"/>
              <a:t>Listen for people’s public interests and potential to take action with others.</a:t>
            </a:r>
          </a:p>
          <a:p>
            <a:pPr marL="57150" indent="0" fontAlgn="auto">
              <a:spcAft>
                <a:spcPts val="0"/>
              </a:spcAft>
              <a:buFont typeface="Arial" pitchFamily="34" charset="0"/>
              <a:buNone/>
              <a:defRPr/>
            </a:pPr>
            <a:r>
              <a:rPr lang="en-US" b="1" u="sng" dirty="0" smtClean="0"/>
              <a:t>Sample Question:</a:t>
            </a:r>
            <a:endParaRPr lang="en-US" b="1" u="sng" dirty="0"/>
          </a:p>
          <a:p>
            <a:pPr marL="0" indent="0" algn="ctr" fontAlgn="auto">
              <a:spcAft>
                <a:spcPts val="0"/>
              </a:spcAft>
              <a:buFont typeface="Arial" pitchFamily="34" charset="0"/>
              <a:buNone/>
              <a:defRPr/>
            </a:pPr>
            <a:r>
              <a:rPr lang="en-US" b="1" i="1" dirty="0" smtClean="0"/>
              <a:t>“What are the 3 most important issues facing older adults in your community?”</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r>
              <a:rPr lang="en-US" b="1" dirty="0" smtClean="0"/>
              <a:t>One-on-One Interviewing</a:t>
            </a:r>
          </a:p>
        </p:txBody>
      </p:sp>
      <p:sp>
        <p:nvSpPr>
          <p:cNvPr id="24579" name="Text Placeholder 7"/>
          <p:cNvSpPr>
            <a:spLocks noGrp="1"/>
          </p:cNvSpPr>
          <p:nvPr>
            <p:ph type="body" idx="1"/>
          </p:nvPr>
        </p:nvSpPr>
        <p:spPr/>
        <p:txBody>
          <a:bodyPr/>
          <a:lstStyle/>
          <a:p>
            <a:r>
              <a:rPr lang="en-US" dirty="0" smtClean="0"/>
              <a:t>Advantages</a:t>
            </a:r>
          </a:p>
        </p:txBody>
      </p:sp>
      <p:sp>
        <p:nvSpPr>
          <p:cNvPr id="5" name="Content Placeholder 4"/>
          <p:cNvSpPr>
            <a:spLocks noGrp="1"/>
          </p:cNvSpPr>
          <p:nvPr>
            <p:ph sz="half" idx="2"/>
          </p:nvPr>
        </p:nvSpPr>
        <p:spPr/>
        <p:txBody>
          <a:bodyPr rtlCol="0">
            <a:normAutofit fontScale="92500" lnSpcReduction="20000"/>
          </a:bodyPr>
          <a:lstStyle/>
          <a:p>
            <a:pPr fontAlgn="auto">
              <a:spcAft>
                <a:spcPts val="0"/>
              </a:spcAft>
              <a:buFont typeface="Arial" pitchFamily="34" charset="0"/>
              <a:buChar char="•"/>
              <a:defRPr/>
            </a:pPr>
            <a:r>
              <a:rPr lang="en-US" dirty="0" smtClean="0"/>
              <a:t>People </a:t>
            </a:r>
            <a:r>
              <a:rPr lang="en-US" dirty="0"/>
              <a:t>tend to share a lot more information when someone is asking the questions in person.</a:t>
            </a:r>
          </a:p>
          <a:p>
            <a:pPr fontAlgn="auto">
              <a:spcAft>
                <a:spcPts val="0"/>
              </a:spcAft>
              <a:buFont typeface="Arial" pitchFamily="34" charset="0"/>
              <a:buChar char="•"/>
              <a:defRPr/>
            </a:pPr>
            <a:r>
              <a:rPr lang="en-US" dirty="0"/>
              <a:t>It’s much easier to ask a follow-up question and get examples to support what people are saying.</a:t>
            </a:r>
          </a:p>
          <a:p>
            <a:pPr fontAlgn="auto">
              <a:spcAft>
                <a:spcPts val="0"/>
              </a:spcAft>
              <a:buFont typeface="Arial" pitchFamily="34" charset="0"/>
              <a:buChar char="•"/>
              <a:defRPr/>
            </a:pPr>
            <a:r>
              <a:rPr lang="en-US" dirty="0"/>
              <a:t>It gives people an opportunity to participate in a more direct way, and they have a greater buy-in to the results of the assessment process.</a:t>
            </a:r>
          </a:p>
          <a:p>
            <a:pPr fontAlgn="auto">
              <a:spcAft>
                <a:spcPts val="0"/>
              </a:spcAft>
              <a:buFont typeface="Arial" pitchFamily="34" charset="0"/>
              <a:buChar char="•"/>
              <a:defRPr/>
            </a:pPr>
            <a:endParaRPr lang="en-US" dirty="0"/>
          </a:p>
        </p:txBody>
      </p:sp>
      <p:sp>
        <p:nvSpPr>
          <p:cNvPr id="24581" name="Text Placeholder 8"/>
          <p:cNvSpPr>
            <a:spLocks noGrp="1"/>
          </p:cNvSpPr>
          <p:nvPr>
            <p:ph type="body" sz="quarter" idx="3"/>
          </p:nvPr>
        </p:nvSpPr>
        <p:spPr/>
        <p:txBody>
          <a:bodyPr/>
          <a:lstStyle/>
          <a:p>
            <a:r>
              <a:rPr lang="en-US" dirty="0" smtClean="0"/>
              <a:t>Disadvantages</a:t>
            </a:r>
          </a:p>
        </p:txBody>
      </p:sp>
      <p:sp>
        <p:nvSpPr>
          <p:cNvPr id="6" name="Content Placeholder 5"/>
          <p:cNvSpPr>
            <a:spLocks noGrp="1"/>
          </p:cNvSpPr>
          <p:nvPr>
            <p:ph sz="quarter" idx="4"/>
          </p:nvPr>
        </p:nvSpPr>
        <p:spPr/>
        <p:txBody>
          <a:bodyPr rtlCol="0">
            <a:normAutofit fontScale="92500" lnSpcReduction="10000"/>
          </a:bodyPr>
          <a:lstStyle/>
          <a:p>
            <a:pPr fontAlgn="auto">
              <a:spcAft>
                <a:spcPts val="0"/>
              </a:spcAft>
              <a:buFont typeface="Arial" pitchFamily="34" charset="0"/>
              <a:buChar char="•"/>
              <a:defRPr/>
            </a:pPr>
            <a:r>
              <a:rPr lang="en-US" dirty="0" smtClean="0"/>
              <a:t>They’re </a:t>
            </a:r>
            <a:r>
              <a:rPr lang="en-US" dirty="0"/>
              <a:t>time intensive, and trying to schedule the interview can be a full-time job in itself.</a:t>
            </a:r>
          </a:p>
          <a:p>
            <a:pPr fontAlgn="auto">
              <a:spcAft>
                <a:spcPts val="0"/>
              </a:spcAft>
              <a:buFont typeface="Arial" pitchFamily="34" charset="0"/>
              <a:buChar char="•"/>
              <a:defRPr/>
            </a:pPr>
            <a:r>
              <a:rPr lang="en-US" dirty="0"/>
              <a:t>Sometimes people use them as an opportunity to vent about everything that’s wrong with an organization, putting you on the defensive and leaving you to sift through their remarks for constructive criticisms.</a:t>
            </a:r>
          </a:p>
          <a:p>
            <a:pPr fontAlgn="auto">
              <a:spcAft>
                <a:spcPts val="0"/>
              </a:spcAft>
              <a:buFont typeface="Arial" pitchFamily="34" charset="0"/>
              <a:buChar char="•"/>
              <a:defRPr/>
            </a:pPr>
            <a:endParaRPr lang="en-US" dirty="0"/>
          </a:p>
        </p:txBody>
      </p:sp>
      <p:sp>
        <p:nvSpPr>
          <p:cNvPr id="24583" name="TextBox 9"/>
          <p:cNvSpPr txBox="1">
            <a:spLocks noChangeArrowheads="1"/>
          </p:cNvSpPr>
          <p:nvPr/>
        </p:nvSpPr>
        <p:spPr bwMode="auto">
          <a:xfrm>
            <a:off x="609600" y="63246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dirty="0">
                <a:hlinkClick r:id="rId3"/>
              </a:rPr>
              <a:t>http://www.thenonprofittimes.com/article/detail/advantages-and-disadvantages-to-1-on-1-interviews-4535</a:t>
            </a:r>
            <a:r>
              <a:rPr lang="en-US" sz="1400" dirty="0"/>
              <a:t> </a:t>
            </a:r>
          </a:p>
        </p:txBody>
      </p:sp>
      <p:pic>
        <p:nvPicPr>
          <p:cNvPr id="24584" name="Picture 8" descr="C:\Users\pvankampen\AppData\Local\Microsoft\Windows\Temporary Internet Files\Content.IE5\NLOAC00E\MC90005470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76200"/>
            <a:ext cx="1383662"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rtlCol="0">
            <a:normAutofit fontScale="90000"/>
          </a:bodyPr>
          <a:lstStyle/>
          <a:p>
            <a:pPr fontAlgn="auto">
              <a:spcAft>
                <a:spcPts val="0"/>
              </a:spcAft>
              <a:defRPr/>
            </a:pPr>
            <a:r>
              <a:rPr lang="en-US" b="1" dirty="0" smtClean="0"/>
              <a:t>Tips and Tools of One-on-One Interviewing</a:t>
            </a:r>
            <a:endParaRPr lang="en-US" b="1" dirty="0"/>
          </a:p>
        </p:txBody>
      </p:sp>
      <p:sp>
        <p:nvSpPr>
          <p:cNvPr id="3" name="Content Placeholder 2"/>
          <p:cNvSpPr>
            <a:spLocks noGrp="1"/>
          </p:cNvSpPr>
          <p:nvPr>
            <p:ph idx="1"/>
          </p:nvPr>
        </p:nvSpPr>
        <p:spPr>
          <a:xfrm>
            <a:off x="381000" y="1371600"/>
            <a:ext cx="8229600" cy="4983163"/>
          </a:xfrm>
        </p:spPr>
        <p:txBody>
          <a:bodyPr rtlCol="0">
            <a:normAutofit lnSpcReduction="10000"/>
          </a:bodyPr>
          <a:lstStyle/>
          <a:p>
            <a:pPr fontAlgn="auto">
              <a:spcAft>
                <a:spcPts val="0"/>
              </a:spcAft>
              <a:buFont typeface="Arial" pitchFamily="34" charset="0"/>
              <a:buChar char="•"/>
              <a:defRPr/>
            </a:pPr>
            <a:r>
              <a:rPr lang="en-US" dirty="0" smtClean="0"/>
              <a:t>Be prepared</a:t>
            </a:r>
          </a:p>
          <a:p>
            <a:pPr fontAlgn="auto">
              <a:spcAft>
                <a:spcPts val="0"/>
              </a:spcAft>
              <a:buFont typeface="Arial" pitchFamily="34" charset="0"/>
              <a:buChar char="•"/>
              <a:defRPr/>
            </a:pPr>
            <a:r>
              <a:rPr lang="en-US" dirty="0" smtClean="0"/>
              <a:t>Keep it informal</a:t>
            </a:r>
          </a:p>
          <a:p>
            <a:pPr fontAlgn="auto">
              <a:spcAft>
                <a:spcPts val="0"/>
              </a:spcAft>
              <a:buFont typeface="Arial" pitchFamily="34" charset="0"/>
              <a:buChar char="•"/>
              <a:defRPr/>
            </a:pPr>
            <a:r>
              <a:rPr lang="en-US" dirty="0" smtClean="0"/>
              <a:t>Look for connections</a:t>
            </a:r>
          </a:p>
          <a:p>
            <a:pPr fontAlgn="auto">
              <a:spcAft>
                <a:spcPts val="0"/>
              </a:spcAft>
              <a:buFont typeface="Arial" pitchFamily="34" charset="0"/>
              <a:buChar char="•"/>
              <a:defRPr/>
            </a:pPr>
            <a:r>
              <a:rPr lang="en-US" dirty="0" smtClean="0"/>
              <a:t>Ask direct questions</a:t>
            </a:r>
          </a:p>
          <a:p>
            <a:pPr fontAlgn="auto">
              <a:spcAft>
                <a:spcPts val="0"/>
              </a:spcAft>
              <a:buFont typeface="Arial" pitchFamily="34" charset="0"/>
              <a:buChar char="•"/>
              <a:defRPr/>
            </a:pPr>
            <a:r>
              <a:rPr lang="en-US" dirty="0" smtClean="0"/>
              <a:t>Avoid yes/no questions</a:t>
            </a:r>
          </a:p>
          <a:p>
            <a:pPr fontAlgn="auto">
              <a:spcAft>
                <a:spcPts val="0"/>
              </a:spcAft>
              <a:buFont typeface="Arial" pitchFamily="34" charset="0"/>
              <a:buChar char="•"/>
              <a:defRPr/>
            </a:pPr>
            <a:r>
              <a:rPr lang="en-US" dirty="0" smtClean="0"/>
              <a:t>Listen well</a:t>
            </a:r>
          </a:p>
          <a:p>
            <a:pPr fontAlgn="auto">
              <a:spcAft>
                <a:spcPts val="0"/>
              </a:spcAft>
              <a:buFont typeface="Arial" pitchFamily="34" charset="0"/>
              <a:buChar char="•"/>
              <a:defRPr/>
            </a:pPr>
            <a:r>
              <a:rPr lang="en-US" dirty="0" smtClean="0"/>
              <a:t>Be sure you understand</a:t>
            </a:r>
          </a:p>
          <a:p>
            <a:pPr fontAlgn="auto">
              <a:spcAft>
                <a:spcPts val="0"/>
              </a:spcAft>
              <a:buFont typeface="Arial" pitchFamily="34" charset="0"/>
              <a:buChar char="•"/>
              <a:defRPr/>
            </a:pPr>
            <a:r>
              <a:rPr lang="en-US" dirty="0" smtClean="0"/>
              <a:t>Look for the energy for action</a:t>
            </a:r>
          </a:p>
          <a:p>
            <a:pPr fontAlgn="auto">
              <a:spcAft>
                <a:spcPts val="0"/>
              </a:spcAft>
              <a:buFont typeface="Arial" pitchFamily="34" charset="0"/>
              <a:buChar char="•"/>
              <a:defRPr/>
            </a:pPr>
            <a:r>
              <a:rPr lang="en-US" dirty="0" smtClean="0"/>
              <a:t>Evaluate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fontAlgn="auto">
              <a:spcAft>
                <a:spcPts val="0"/>
              </a:spcAft>
              <a:defRPr/>
            </a:pPr>
            <a:r>
              <a:rPr lang="en-US" b="1" i="1" dirty="0" smtClean="0"/>
              <a:t/>
            </a:r>
            <a:br>
              <a:rPr lang="en-US" b="1" i="1" dirty="0" smtClean="0"/>
            </a:br>
            <a:r>
              <a:rPr lang="en-US" b="1" i="1" dirty="0" smtClean="0"/>
              <a:t>NCOA/ASA </a:t>
            </a:r>
            <a:r>
              <a:rPr lang="en-US" b="1" i="1" dirty="0"/>
              <a:t>Annual Conference that was held in Chicago in </a:t>
            </a:r>
            <a:r>
              <a:rPr lang="en-US" b="1" i="1" dirty="0" smtClean="0"/>
              <a:t>March of </a:t>
            </a:r>
            <a:r>
              <a:rPr lang="en-US" b="1" i="1" dirty="0"/>
              <a:t>2010</a:t>
            </a:r>
            <a:r>
              <a:rPr lang="en-US" dirty="0"/>
              <a:t/>
            </a:r>
            <a:br>
              <a:rPr lang="en-US" dirty="0"/>
            </a:br>
            <a:endParaRPr lang="en-US" dirty="0"/>
          </a:p>
        </p:txBody>
      </p:sp>
      <p:sp>
        <p:nvSpPr>
          <p:cNvPr id="4" name="Content Placeholder 3"/>
          <p:cNvSpPr>
            <a:spLocks noGrp="1"/>
          </p:cNvSpPr>
          <p:nvPr>
            <p:ph idx="1"/>
          </p:nvPr>
        </p:nvSpPr>
        <p:spPr>
          <a:xfrm>
            <a:off x="457200" y="1600200"/>
            <a:ext cx="8229600" cy="4800600"/>
          </a:xfrm>
        </p:spPr>
        <p:txBody>
          <a:bodyPr rtlCol="0">
            <a:normAutofit fontScale="92500" lnSpcReduction="20000"/>
          </a:bodyPr>
          <a:lstStyle/>
          <a:p>
            <a:pPr fontAlgn="auto">
              <a:spcAft>
                <a:spcPts val="0"/>
              </a:spcAft>
              <a:buFont typeface="Arial" pitchFamily="34" charset="0"/>
              <a:buChar char="•"/>
              <a:defRPr/>
            </a:pPr>
            <a:r>
              <a:rPr lang="en-US" sz="3400" dirty="0" smtClean="0"/>
              <a:t>The </a:t>
            </a:r>
            <a:r>
              <a:rPr lang="en-US" sz="3400" dirty="0"/>
              <a:t>average retiree watches 48 hours of television a week</a:t>
            </a:r>
            <a:r>
              <a:rPr lang="en-US" sz="3400" dirty="0" smtClean="0"/>
              <a:t>!</a:t>
            </a:r>
            <a:br>
              <a:rPr lang="en-US" sz="3400" dirty="0" smtClean="0"/>
            </a:br>
            <a:endParaRPr lang="en-US" sz="3400" dirty="0" smtClean="0"/>
          </a:p>
          <a:p>
            <a:pPr fontAlgn="auto">
              <a:spcAft>
                <a:spcPts val="0"/>
              </a:spcAft>
              <a:buFont typeface="Arial" pitchFamily="34" charset="0"/>
              <a:buChar char="•"/>
              <a:defRPr/>
            </a:pPr>
            <a:r>
              <a:rPr lang="en-US" sz="3400" dirty="0" smtClean="0"/>
              <a:t>We </a:t>
            </a:r>
            <a:r>
              <a:rPr lang="en-US" sz="3400" dirty="0"/>
              <a:t>need more roles for older adults, they have more discretionary time and want to be involved with things that give them purpose and are meaningful. They want to do something that makes use of their talents vs. basic </a:t>
            </a:r>
            <a:r>
              <a:rPr lang="en-US" sz="3400" dirty="0" smtClean="0"/>
              <a:t>skills, i.e</a:t>
            </a:r>
            <a:r>
              <a:rPr lang="en-US" sz="3400" dirty="0"/>
              <a:t>. develop a marketing plan or ways for your organization to be more effective communicators, etc… vs. mindless tasks such as stuffing </a:t>
            </a:r>
            <a:r>
              <a:rPr lang="en-US" sz="3400" dirty="0" smtClean="0"/>
              <a:t>envelopes.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28600"/>
            <a:ext cx="8229600" cy="1143000"/>
          </a:xfrm>
        </p:spPr>
        <p:txBody>
          <a:bodyPr/>
          <a:lstStyle/>
          <a:p>
            <a:r>
              <a:rPr lang="en-US" b="1" dirty="0" smtClean="0"/>
              <a:t>What Do You See?</a:t>
            </a:r>
          </a:p>
        </p:txBody>
      </p:sp>
      <p:sp>
        <p:nvSpPr>
          <p:cNvPr id="3" name="Content Placeholder 2"/>
          <p:cNvSpPr>
            <a:spLocks noGrp="1"/>
          </p:cNvSpPr>
          <p:nvPr>
            <p:ph idx="1"/>
          </p:nvPr>
        </p:nvSpPr>
        <p:spPr>
          <a:xfrm>
            <a:off x="533400" y="1524000"/>
            <a:ext cx="8229600" cy="4525963"/>
          </a:xfrm>
        </p:spPr>
        <p:txBody>
          <a:bodyPr rtlCol="0">
            <a:normAutofit/>
          </a:bodyPr>
          <a:lstStyle/>
          <a:p>
            <a:pPr fontAlgn="auto">
              <a:spcAft>
                <a:spcPts val="0"/>
              </a:spcAft>
              <a:buFont typeface="Arial" pitchFamily="34" charset="0"/>
              <a:buChar char="•"/>
              <a:defRPr/>
            </a:pPr>
            <a:r>
              <a:rPr lang="en-US" dirty="0" smtClean="0"/>
              <a:t>“If you focus on the problem you can’t                       see the solution.”</a:t>
            </a:r>
          </a:p>
          <a:p>
            <a:pPr fontAlgn="auto">
              <a:spcAft>
                <a:spcPts val="0"/>
              </a:spcAft>
              <a:buFont typeface="Arial" pitchFamily="34" charset="0"/>
              <a:buChar char="•"/>
              <a:defRPr/>
            </a:pPr>
            <a:r>
              <a:rPr lang="en-US" dirty="0" smtClean="0"/>
              <a:t>“Look beyond the fingers- never focus on the problem.”</a:t>
            </a:r>
          </a:p>
          <a:p>
            <a:pPr fontAlgn="auto">
              <a:spcAft>
                <a:spcPts val="0"/>
              </a:spcAft>
              <a:buFont typeface="Arial" pitchFamily="34" charset="0"/>
              <a:buChar char="•"/>
              <a:defRPr/>
            </a:pPr>
            <a:r>
              <a:rPr lang="en-US" dirty="0" smtClean="0"/>
              <a:t>“See what no one else sees.”</a:t>
            </a:r>
          </a:p>
          <a:p>
            <a:pPr fontAlgn="auto">
              <a:spcAft>
                <a:spcPts val="0"/>
              </a:spcAft>
              <a:buFont typeface="Arial" pitchFamily="34" charset="0"/>
              <a:buChar char="•"/>
              <a:defRPr/>
            </a:pPr>
            <a:r>
              <a:rPr lang="en-US" dirty="0" smtClean="0"/>
              <a:t>“See the whole world anew each day!”</a:t>
            </a:r>
          </a:p>
          <a:p>
            <a:pPr marL="0" indent="0" fontAlgn="auto">
              <a:spcAft>
                <a:spcPts val="0"/>
              </a:spcAft>
              <a:buFont typeface="Arial" pitchFamily="34" charset="0"/>
              <a:buNone/>
              <a:defRPr/>
            </a:pPr>
            <a:endParaRPr lang="en-US" dirty="0" smtClean="0"/>
          </a:p>
          <a:p>
            <a:pPr lvl="4" fontAlgn="auto">
              <a:spcAft>
                <a:spcPts val="0"/>
              </a:spcAft>
              <a:buFont typeface="Arial" pitchFamily="34" charset="0"/>
              <a:buChar char="»"/>
              <a:defRPr/>
            </a:pPr>
            <a:r>
              <a:rPr lang="en-US" i="1" dirty="0" smtClean="0"/>
              <a:t>Patch Adams </a:t>
            </a:r>
            <a:r>
              <a:rPr lang="en-US" dirty="0" smtClean="0"/>
              <a:t>opening Scene quotes</a:t>
            </a:r>
          </a:p>
          <a:p>
            <a:pPr fontAlgn="auto">
              <a:spcAft>
                <a:spcPts val="0"/>
              </a:spcAft>
              <a:buFont typeface="Arial" pitchFamily="34" charset="0"/>
              <a:buChar char="•"/>
              <a:defRPr/>
            </a:pPr>
            <a:endParaRPr lang="en-US" dirty="0" smtClean="0"/>
          </a:p>
        </p:txBody>
      </p:sp>
      <p:pic>
        <p:nvPicPr>
          <p:cNvPr id="4101" name="Picture 5" descr="C:\Users\pvankampen\AppData\Local\Microsoft\Windows\Temporary Internet Files\Content.IE5\NLOAC00E\MP9004429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0"/>
            <a:ext cx="1725168" cy="2584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fontAlgn="auto">
              <a:spcAft>
                <a:spcPts val="0"/>
              </a:spcAft>
              <a:defRPr/>
            </a:pPr>
            <a:r>
              <a:rPr lang="en-US" b="1" i="1" dirty="0" smtClean="0"/>
              <a:t/>
            </a:r>
            <a:br>
              <a:rPr lang="en-US" b="1" i="1" dirty="0" smtClean="0"/>
            </a:br>
            <a:r>
              <a:rPr lang="en-US" b="1" i="1" dirty="0" smtClean="0"/>
              <a:t>NCOA/ASA </a:t>
            </a:r>
            <a:r>
              <a:rPr lang="en-US" b="1" i="1" dirty="0"/>
              <a:t>Annual Conference that was held in Chicago in </a:t>
            </a:r>
            <a:r>
              <a:rPr lang="en-US" b="1" i="1" dirty="0" smtClean="0"/>
              <a:t>March of </a:t>
            </a:r>
            <a:r>
              <a:rPr lang="en-US" b="1" i="1" dirty="0"/>
              <a:t>2010</a:t>
            </a:r>
            <a:r>
              <a:rPr lang="en-US" dirty="0"/>
              <a:t/>
            </a:r>
            <a:br>
              <a:rPr lang="en-US" dirty="0"/>
            </a:br>
            <a:endParaRPr lang="en-US" dirty="0"/>
          </a:p>
        </p:txBody>
      </p:sp>
      <p:sp>
        <p:nvSpPr>
          <p:cNvPr id="4" name="Content Placeholder 3"/>
          <p:cNvSpPr>
            <a:spLocks noGrp="1"/>
          </p:cNvSpPr>
          <p:nvPr>
            <p:ph idx="1"/>
          </p:nvPr>
        </p:nvSpPr>
        <p:spPr>
          <a:xfrm>
            <a:off x="457200" y="1600200"/>
            <a:ext cx="8229600" cy="4800600"/>
          </a:xfrm>
        </p:spPr>
        <p:txBody>
          <a:bodyPr rtlCol="0">
            <a:normAutofit fontScale="92500" lnSpcReduction="10000"/>
          </a:bodyPr>
          <a:lstStyle/>
          <a:p>
            <a:pPr fontAlgn="auto">
              <a:spcAft>
                <a:spcPts val="0"/>
              </a:spcAft>
              <a:buFont typeface="Arial" pitchFamily="34" charset="0"/>
              <a:buChar char="•"/>
              <a:defRPr/>
            </a:pPr>
            <a:r>
              <a:rPr lang="en-US" sz="3400" dirty="0" smtClean="0"/>
              <a:t>We need to have expectations for them - they want to give back.  People want to stay connected. They want to engage and connect with the world.</a:t>
            </a:r>
            <a:br>
              <a:rPr lang="en-US" sz="3400" dirty="0" smtClean="0"/>
            </a:br>
            <a:endParaRPr lang="en-US" sz="3400" dirty="0" smtClean="0"/>
          </a:p>
          <a:p>
            <a:pPr fontAlgn="auto">
              <a:spcAft>
                <a:spcPts val="0"/>
              </a:spcAft>
              <a:buFont typeface="Arial" pitchFamily="34" charset="0"/>
              <a:buChar char="•"/>
              <a:defRPr/>
            </a:pPr>
            <a:r>
              <a:rPr lang="en-US" sz="3400" dirty="0" smtClean="0"/>
              <a:t>Social Security created a mindset that once you turn 65 you are on vacation. We need to invite older adults back in. We need a wall of programs for seniors to give back, show us, lead us, etc…</a:t>
            </a:r>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1344657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smtClean="0"/>
              <a:t>Teach Seniors to Fish…</a:t>
            </a:r>
          </a:p>
        </p:txBody>
      </p:sp>
      <p:sp>
        <p:nvSpPr>
          <p:cNvPr id="3" name="Content Placeholder 2"/>
          <p:cNvSpPr>
            <a:spLocks noGrp="1"/>
          </p:cNvSpPr>
          <p:nvPr>
            <p:ph idx="1"/>
          </p:nvPr>
        </p:nvSpPr>
        <p:spPr>
          <a:xfrm>
            <a:off x="533400" y="1524000"/>
            <a:ext cx="8229600" cy="4800600"/>
          </a:xfrm>
        </p:spPr>
        <p:txBody>
          <a:bodyPr rtlCol="0">
            <a:normAutofit fontScale="92500" lnSpcReduction="1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Activity Booklet</a:t>
            </a:r>
          </a:p>
          <a:p>
            <a:pPr fontAlgn="auto">
              <a:spcAft>
                <a:spcPts val="0"/>
              </a:spcAft>
              <a:buFont typeface="Arial" pitchFamily="34" charset="0"/>
              <a:buChar char="•"/>
              <a:defRPr/>
            </a:pPr>
            <a:r>
              <a:rPr lang="en-US" dirty="0" smtClean="0"/>
              <a:t>“MeYou Health” Daily Wellness Challenge</a:t>
            </a:r>
          </a:p>
          <a:p>
            <a:pPr fontAlgn="auto">
              <a:spcAft>
                <a:spcPts val="0"/>
              </a:spcAft>
              <a:buFont typeface="Arial" pitchFamily="34" charset="0"/>
              <a:buChar char="•"/>
              <a:defRPr/>
            </a:pPr>
            <a:r>
              <a:rPr lang="en-US" dirty="0" smtClean="0"/>
              <a:t>Theme Days</a:t>
            </a:r>
          </a:p>
          <a:p>
            <a:pPr fontAlgn="auto">
              <a:spcAft>
                <a:spcPts val="0"/>
              </a:spcAft>
              <a:buFont typeface="Arial" pitchFamily="34" charset="0"/>
              <a:buChar char="•"/>
              <a:defRPr/>
            </a:pPr>
            <a:r>
              <a:rPr lang="en-US" dirty="0" smtClean="0"/>
              <a:t>“Purpose Planning”</a:t>
            </a:r>
          </a:p>
          <a:p>
            <a:pPr fontAlgn="auto">
              <a:spcAft>
                <a:spcPts val="0"/>
              </a:spcAft>
              <a:buFont typeface="Arial" pitchFamily="34" charset="0"/>
              <a:buChar char="•"/>
              <a:defRPr/>
            </a:pPr>
            <a:r>
              <a:rPr lang="en-US" dirty="0" smtClean="0"/>
              <a:t>SNAC Program</a:t>
            </a:r>
          </a:p>
          <a:p>
            <a:pPr fontAlgn="auto">
              <a:spcAft>
                <a:spcPts val="0"/>
              </a:spcAft>
              <a:buFont typeface="Arial" pitchFamily="34" charset="0"/>
              <a:buChar char="•"/>
              <a:defRPr/>
            </a:pPr>
            <a:r>
              <a:rPr lang="en-US" dirty="0" smtClean="0"/>
              <a:t>Evidence Based Programming</a:t>
            </a:r>
          </a:p>
          <a:p>
            <a:pPr fontAlgn="auto">
              <a:spcAft>
                <a:spcPts val="0"/>
              </a:spcAft>
              <a:buFont typeface="Arial" pitchFamily="34" charset="0"/>
              <a:buChar char="•"/>
              <a:defRPr/>
            </a:pPr>
            <a:r>
              <a:rPr lang="en-US" dirty="0" smtClean="0"/>
              <a:t>Nutrition Coalitions</a:t>
            </a:r>
          </a:p>
          <a:p>
            <a:pPr fontAlgn="auto">
              <a:spcAft>
                <a:spcPts val="0"/>
              </a:spcAft>
              <a:buFont typeface="Arial" pitchFamily="34" charset="0"/>
              <a:buChar char="•"/>
              <a:defRPr/>
            </a:pPr>
            <a:r>
              <a:rPr lang="en-US" dirty="0" smtClean="0"/>
              <a:t>“More than a MEAL Café”</a:t>
            </a:r>
            <a:endParaRPr lang="en-US" dirty="0"/>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28289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marL="0" indent="0" fontAlgn="auto">
              <a:spcAft>
                <a:spcPts val="0"/>
              </a:spcAft>
              <a:buFont typeface="Arial" pitchFamily="34" charset="0"/>
              <a:buNone/>
              <a:defRPr/>
            </a:pPr>
            <a:r>
              <a:rPr lang="en-US" dirty="0">
                <a:hlinkClick r:id="rId3" action="ppaction://hlinkfile"/>
              </a:rPr>
              <a:t>Cranberries Newspaper Column</a:t>
            </a:r>
            <a:r>
              <a:rPr lang="en-US" dirty="0"/>
              <a:t> </a:t>
            </a:r>
            <a:br>
              <a:rPr lang="en-US" dirty="0"/>
            </a:br>
            <a:r>
              <a:rPr lang="en-US" dirty="0">
                <a:hlinkClick r:id="rId4" action="ppaction://hlinkfile"/>
              </a:rPr>
              <a:t>Cranberries Presentation</a:t>
            </a:r>
            <a:r>
              <a:rPr lang="en-US" dirty="0"/>
              <a:t> </a:t>
            </a:r>
            <a:br>
              <a:rPr lang="en-US" dirty="0"/>
            </a:br>
            <a:r>
              <a:rPr lang="en-US" dirty="0">
                <a:hlinkClick r:id="rId5" action="ppaction://hlinkfile"/>
              </a:rPr>
              <a:t>Cranberry Crossword</a:t>
            </a:r>
            <a:r>
              <a:rPr lang="en-US" dirty="0"/>
              <a:t> </a:t>
            </a:r>
            <a:br>
              <a:rPr lang="en-US" dirty="0"/>
            </a:br>
            <a:r>
              <a:rPr lang="en-US" dirty="0">
                <a:hlinkClick r:id="rId6" action="ppaction://hlinkfile"/>
              </a:rPr>
              <a:t>Cranberry Maze</a:t>
            </a:r>
            <a:r>
              <a:rPr lang="en-US" dirty="0"/>
              <a:t> </a:t>
            </a:r>
            <a:br>
              <a:rPr lang="en-US" dirty="0"/>
            </a:br>
            <a:r>
              <a:rPr lang="en-US" dirty="0">
                <a:hlinkClick r:id="rId7" action="ppaction://hlinkfile"/>
              </a:rPr>
              <a:t>Cranberry MOW Flyer</a:t>
            </a:r>
            <a:r>
              <a:rPr lang="en-US" dirty="0"/>
              <a:t> </a:t>
            </a:r>
            <a:br>
              <a:rPr lang="en-US" dirty="0"/>
            </a:br>
            <a:r>
              <a:rPr lang="en-US" dirty="0">
                <a:hlinkClick r:id="rId8" action="ppaction://hlinkfile"/>
              </a:rPr>
              <a:t>Cranberry Recipe Cards – 1</a:t>
            </a:r>
            <a:r>
              <a:rPr lang="en-US" dirty="0"/>
              <a:t> </a:t>
            </a:r>
            <a:br>
              <a:rPr lang="en-US" dirty="0"/>
            </a:br>
            <a:r>
              <a:rPr lang="en-US" dirty="0">
                <a:hlinkClick r:id="rId9" action="ppaction://hlinkfile"/>
              </a:rPr>
              <a:t>Cranberry Recipe Cards – 2</a:t>
            </a:r>
            <a:r>
              <a:rPr lang="en-US" dirty="0"/>
              <a:t> </a:t>
            </a:r>
            <a:br>
              <a:rPr lang="en-US" dirty="0"/>
            </a:br>
            <a:r>
              <a:rPr lang="en-US" dirty="0">
                <a:hlinkClick r:id="rId10" action="ppaction://hlinkfile"/>
              </a:rPr>
              <a:t>Cranberry Recipe Cards – 3</a:t>
            </a:r>
            <a:r>
              <a:rPr lang="en-US" dirty="0"/>
              <a:t> </a:t>
            </a:r>
            <a:br>
              <a:rPr lang="en-US" dirty="0"/>
            </a:br>
            <a:r>
              <a:rPr lang="en-US" dirty="0">
                <a:hlinkClick r:id="rId11" action="ppaction://hlinkfile"/>
              </a:rPr>
              <a:t>Cranberry Table Tent</a:t>
            </a:r>
            <a:r>
              <a:rPr lang="en-US" dirty="0"/>
              <a:t> </a:t>
            </a:r>
            <a:br>
              <a:rPr lang="en-US" dirty="0"/>
            </a:br>
            <a:r>
              <a:rPr lang="en-US" dirty="0">
                <a:hlinkClick r:id="rId12" action="ppaction://hlinkfile"/>
              </a:rPr>
              <a:t>Ocean Spray Cranberry 101</a:t>
            </a:r>
            <a:endParaRPr lang="en-US" dirty="0"/>
          </a:p>
        </p:txBody>
      </p:sp>
      <p:pic>
        <p:nvPicPr>
          <p:cNvPr id="2867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65275" y="-55563"/>
            <a:ext cx="6013450" cy="169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dirty="0" smtClean="0"/>
          </a:p>
        </p:txBody>
      </p:sp>
      <p:sp>
        <p:nvSpPr>
          <p:cNvPr id="29699" name="Content Placeholder 2"/>
          <p:cNvSpPr>
            <a:spLocks noGrp="1"/>
          </p:cNvSpPr>
          <p:nvPr>
            <p:ph idx="1"/>
          </p:nvPr>
        </p:nvSpPr>
        <p:spPr/>
        <p:txBody>
          <a:bodyPr/>
          <a:lstStyle/>
          <a:p>
            <a:endParaRPr lang="en-US" dirty="0" smtClean="0"/>
          </a:p>
        </p:txBody>
      </p:sp>
      <p:graphicFrame>
        <p:nvGraphicFramePr>
          <p:cNvPr id="29700" name="Object 3"/>
          <p:cNvGraphicFramePr>
            <a:graphicFrameLocks noChangeAspect="1"/>
          </p:cNvGraphicFramePr>
          <p:nvPr/>
        </p:nvGraphicFramePr>
        <p:xfrm>
          <a:off x="200025" y="304800"/>
          <a:ext cx="8915400" cy="5943600"/>
        </p:xfrm>
        <a:graphic>
          <a:graphicData uri="http://schemas.openxmlformats.org/presentationml/2006/ole">
            <mc:AlternateContent xmlns:mc="http://schemas.openxmlformats.org/markup-compatibility/2006">
              <mc:Choice xmlns:v="urn:schemas-microsoft-com:vml" Requires="v">
                <p:oleObj spid="_x0000_s29714" name="PDF" r:id="rId4" imgW="0" imgH="0" progId="FoxitReader.Document">
                  <p:embed/>
                </p:oleObj>
              </mc:Choice>
              <mc:Fallback>
                <p:oleObj name="PDF" r:id="rId4" imgW="0" imgH="0" progId="FoxitReader.Document">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04800"/>
                        <a:ext cx="8915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0"/>
            <a:ext cx="8229600" cy="1143000"/>
          </a:xfrm>
        </p:spPr>
        <p:txBody>
          <a:bodyPr/>
          <a:lstStyle/>
          <a:p>
            <a:r>
              <a:rPr lang="en-US" sz="2400" b="1" dirty="0" smtClean="0"/>
              <a:t>Wisconsin Cranberry Marsh</a:t>
            </a:r>
            <a:br>
              <a:rPr lang="en-US" sz="2400" b="1" dirty="0" smtClean="0"/>
            </a:br>
            <a:r>
              <a:rPr lang="en-US" sz="2400" b="1" dirty="0" smtClean="0"/>
              <a:t>WI Elderly Nutrition Program Poster Contest Finalist</a:t>
            </a:r>
          </a:p>
        </p:txBody>
      </p:sp>
      <p:pic>
        <p:nvPicPr>
          <p:cNvPr id="4" name="Picture 2"/>
          <p:cNvPicPr>
            <a:picLocks noGrp="1" noChangeAspect="1" noChangeArrowheads="1"/>
          </p:cNvPicPr>
          <p:nvPr>
            <p:ph idx="1"/>
          </p:nvPr>
        </p:nvPicPr>
        <p:blipFill rotWithShape="1">
          <a:blip r:embed="rId3"/>
          <a:srcRect l="5840" t="4896" r="4537" b="11055"/>
          <a:stretch/>
        </p:blipFill>
        <p:spPr>
          <a:xfrm>
            <a:off x="990600" y="1371600"/>
            <a:ext cx="7003003" cy="5105400"/>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152400"/>
            <a:ext cx="8229600" cy="1143000"/>
          </a:xfrm>
        </p:spPr>
        <p:txBody>
          <a:bodyPr/>
          <a:lstStyle/>
          <a:p>
            <a:r>
              <a:rPr lang="en-US" b="1" dirty="0" smtClean="0"/>
              <a:t>Standardization with Customization</a:t>
            </a:r>
          </a:p>
        </p:txBody>
      </p:sp>
      <p:sp>
        <p:nvSpPr>
          <p:cNvPr id="31747" name="Content Placeholder 2"/>
          <p:cNvSpPr>
            <a:spLocks noGrp="1"/>
          </p:cNvSpPr>
          <p:nvPr>
            <p:ph idx="1"/>
          </p:nvPr>
        </p:nvSpPr>
        <p:spPr>
          <a:xfrm>
            <a:off x="457200" y="1676400"/>
            <a:ext cx="8229600" cy="4525963"/>
          </a:xfrm>
        </p:spPr>
        <p:txBody>
          <a:bodyPr/>
          <a:lstStyle/>
          <a:p>
            <a:r>
              <a:rPr lang="en-US" dirty="0" smtClean="0"/>
              <a:t>Offer options and choices for each community to choose what energizes them.</a:t>
            </a:r>
          </a:p>
          <a:p>
            <a:r>
              <a:rPr lang="en-US" dirty="0" smtClean="0"/>
              <a:t>You can have uniformity but still allow communities the freedom to make it their own.</a:t>
            </a:r>
          </a:p>
          <a:p>
            <a:pPr lvl="1"/>
            <a:r>
              <a:rPr lang="en-US" dirty="0" smtClean="0"/>
              <a:t>“More Than a MEAL” examples</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609600" y="3200400"/>
            <a:ext cx="2543175" cy="1066800"/>
          </a:xfrm>
        </p:spPr>
        <p:txBody>
          <a:bodyPr rtlCol="0">
            <a:normAutofit fontScale="90000"/>
          </a:bodyPr>
          <a:lstStyle/>
          <a:p>
            <a:pPr fontAlgn="auto">
              <a:spcAft>
                <a:spcPts val="0"/>
              </a:spcAft>
              <a:defRPr/>
            </a:pPr>
            <a:r>
              <a:rPr lang="en-US" sz="4800" b="1" dirty="0" smtClean="0">
                <a:cs typeface="Tunga" pitchFamily="34" charset="0"/>
              </a:rPr>
              <a:t>We Are So Much More than A MEAL!</a:t>
            </a:r>
          </a:p>
        </p:txBody>
      </p:sp>
      <p:graphicFrame>
        <p:nvGraphicFramePr>
          <p:cNvPr id="32771" name="Object 3"/>
          <p:cNvGraphicFramePr>
            <a:graphicFrameLocks noChangeAspect="1"/>
          </p:cNvGraphicFramePr>
          <p:nvPr/>
        </p:nvGraphicFramePr>
        <p:xfrm>
          <a:off x="3802063" y="152400"/>
          <a:ext cx="5189537" cy="6553200"/>
        </p:xfrm>
        <a:graphic>
          <a:graphicData uri="http://schemas.openxmlformats.org/presentationml/2006/ole">
            <mc:AlternateContent xmlns:mc="http://schemas.openxmlformats.org/markup-compatibility/2006">
              <mc:Choice xmlns:v="urn:schemas-microsoft-com:vml" Requires="v">
                <p:oleObj spid="_x0000_s32785" name="PDF" r:id="rId4" imgW="0" imgH="0" progId="FoxitReader.Document">
                  <p:embed/>
                </p:oleObj>
              </mc:Choice>
              <mc:Fallback>
                <p:oleObj name="PDF" r:id="rId4" imgW="0" imgH="0" progId="FoxitReader.Document">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2063" y="152400"/>
                        <a:ext cx="51895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5" y="457200"/>
            <a:ext cx="7877175" cy="5943600"/>
          </a:xfrm>
        </p:spPr>
        <p:txBody>
          <a:bodyPr rtlCol="0">
            <a:normAutofit lnSpcReduction="10000"/>
          </a:bodyPr>
          <a:lstStyle/>
          <a:p>
            <a:pPr marL="0" indent="0" algn="ctr" fontAlgn="auto">
              <a:spcAft>
                <a:spcPts val="0"/>
              </a:spcAft>
              <a:buClr>
                <a:schemeClr val="accent5"/>
              </a:buClr>
              <a:buFont typeface="Arial" pitchFamily="34" charset="0"/>
              <a:buNone/>
              <a:defRPr/>
            </a:pPr>
            <a:r>
              <a:rPr lang="en-US" sz="2400" b="1" dirty="0">
                <a:solidFill>
                  <a:srgbClr val="FF0000"/>
                </a:solidFill>
              </a:rPr>
              <a:t>We are not a restaurant. </a:t>
            </a:r>
            <a:r>
              <a:rPr lang="en-US" sz="2400" dirty="0"/>
              <a:t>We offer </a:t>
            </a:r>
            <a:r>
              <a:rPr lang="en-US" sz="2400" b="1" dirty="0"/>
              <a:t>one </a:t>
            </a:r>
            <a:r>
              <a:rPr lang="en-US" sz="2400" dirty="0"/>
              <a:t>wholesome meal a day but we offer so much more designed specifically for people age 60 plus. Think of this as </a:t>
            </a:r>
            <a:r>
              <a:rPr lang="en-US" sz="2400" b="1" dirty="0">
                <a:solidFill>
                  <a:srgbClr val="FF0000"/>
                </a:solidFill>
              </a:rPr>
              <a:t>YOUR</a:t>
            </a:r>
            <a:r>
              <a:rPr lang="en-US" sz="2400" b="1" dirty="0"/>
              <a:t> </a:t>
            </a:r>
            <a:r>
              <a:rPr lang="en-US" sz="2400" dirty="0"/>
              <a:t>place</a:t>
            </a:r>
            <a:r>
              <a:rPr lang="en-US" sz="2400" b="1" dirty="0"/>
              <a:t> </a:t>
            </a:r>
            <a:r>
              <a:rPr lang="en-US" sz="2400" dirty="0"/>
              <a:t>to </a:t>
            </a:r>
            <a:r>
              <a:rPr lang="en-US" sz="2400" b="1" dirty="0"/>
              <a:t>hang out, </a:t>
            </a:r>
            <a:r>
              <a:rPr lang="en-US" sz="2400" dirty="0"/>
              <a:t>have fun, laugh, enjoy and grow friendship and socialize. We want you to help us shape what will be offered at this location such </a:t>
            </a:r>
            <a:r>
              <a:rPr lang="en-US" sz="2400" dirty="0" smtClean="0"/>
              <a:t>as  </a:t>
            </a:r>
            <a:r>
              <a:rPr lang="en-US" sz="2400" dirty="0"/>
              <a:t>educational, health and wellness activities and programs that help you maintain your independence. It can be a hub for you to volunteer, give back to and strengthen your local community in various ways</a:t>
            </a:r>
            <a:r>
              <a:rPr lang="en-US" sz="2400" dirty="0">
                <a:solidFill>
                  <a:srgbClr val="FF0000"/>
                </a:solidFill>
              </a:rPr>
              <a:t>; </a:t>
            </a:r>
            <a:r>
              <a:rPr lang="en-US" sz="2400" b="1" dirty="0">
                <a:solidFill>
                  <a:srgbClr val="FF0000"/>
                </a:solidFill>
              </a:rPr>
              <a:t>YOU can make a difference. </a:t>
            </a:r>
            <a:endParaRPr lang="en-US" sz="2400" dirty="0">
              <a:solidFill>
                <a:srgbClr val="FF0000"/>
              </a:solidFill>
            </a:endParaRPr>
          </a:p>
          <a:p>
            <a:pPr marL="0" indent="0" algn="ctr" fontAlgn="auto">
              <a:spcAft>
                <a:spcPts val="0"/>
              </a:spcAft>
              <a:buClr>
                <a:schemeClr val="accent5"/>
              </a:buClr>
              <a:buFont typeface="Arial" pitchFamily="34" charset="0"/>
              <a:buNone/>
              <a:defRPr/>
            </a:pPr>
            <a:endParaRPr lang="en-US" sz="2400" b="1" dirty="0" smtClean="0"/>
          </a:p>
          <a:p>
            <a:pPr marL="0" indent="0" algn="ctr" fontAlgn="auto">
              <a:spcAft>
                <a:spcPts val="0"/>
              </a:spcAft>
              <a:buClr>
                <a:schemeClr val="accent5"/>
              </a:buClr>
              <a:buFont typeface="Arial" pitchFamily="34" charset="0"/>
              <a:buNone/>
              <a:defRPr/>
            </a:pPr>
            <a:r>
              <a:rPr lang="en-US" sz="2400" b="1" dirty="0" smtClean="0"/>
              <a:t>Please join hostess _______ for </a:t>
            </a:r>
            <a:r>
              <a:rPr lang="en-US" sz="2400" b="1" dirty="0"/>
              <a:t>food, socialization &amp; </a:t>
            </a:r>
            <a:r>
              <a:rPr lang="en-US" sz="2400" b="1" dirty="0" smtClean="0"/>
              <a:t>fun! Our friendly bus driver will be glad to pick you up!</a:t>
            </a:r>
          </a:p>
          <a:p>
            <a:pPr marL="0" indent="0" algn="ctr" fontAlgn="auto">
              <a:spcAft>
                <a:spcPts val="0"/>
              </a:spcAft>
              <a:buClr>
                <a:schemeClr val="accent5"/>
              </a:buClr>
              <a:buFont typeface="Arial" pitchFamily="34" charset="0"/>
              <a:buNone/>
              <a:defRPr/>
            </a:pPr>
            <a:endParaRPr lang="en-US" sz="2400" b="1" dirty="0"/>
          </a:p>
          <a:p>
            <a:pPr marL="0" indent="0" algn="ctr" fontAlgn="auto">
              <a:spcAft>
                <a:spcPts val="0"/>
              </a:spcAft>
              <a:buClr>
                <a:schemeClr val="accent5"/>
              </a:buClr>
              <a:buFont typeface="Arial" pitchFamily="34" charset="0"/>
              <a:buNone/>
              <a:defRPr/>
            </a:pPr>
            <a:r>
              <a:rPr lang="en-US" sz="2400" b="1" dirty="0" smtClean="0"/>
              <a:t>We look forward to Seeing You Soon</a:t>
            </a:r>
            <a:endParaRPr lang="en-US" sz="2400" dirty="0"/>
          </a:p>
          <a:p>
            <a:pPr marL="0" indent="0" fontAlgn="auto">
              <a:spcAft>
                <a:spcPts val="0"/>
              </a:spcAft>
              <a:buClr>
                <a:schemeClr val="accent5"/>
              </a:buClr>
              <a:buFont typeface="Arial" pitchFamily="34" charset="0"/>
              <a:buNone/>
              <a:defRPr/>
            </a:pPr>
            <a:r>
              <a:rPr lang="en-US" dirty="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990600" y="1447800"/>
            <a:ext cx="7042150" cy="4724400"/>
          </a:xfrm>
        </p:spPr>
        <p:txBody>
          <a:bodyPr rtlCol="0">
            <a:normAutofit/>
          </a:bodyPr>
          <a:lstStyle/>
          <a:p>
            <a:pPr marL="0" indent="0" fontAlgn="auto">
              <a:spcAft>
                <a:spcPts val="0"/>
              </a:spcAft>
              <a:buClr>
                <a:schemeClr val="accent5"/>
              </a:buClr>
              <a:buFont typeface="Arial" pitchFamily="34" charset="0"/>
              <a:buNone/>
              <a:defRPr/>
            </a:pPr>
            <a:r>
              <a:rPr lang="en-US" sz="4400" b="1" dirty="0" smtClean="0">
                <a:solidFill>
                  <a:srgbClr val="92D050"/>
                </a:solidFill>
              </a:rPr>
              <a:t>M</a:t>
            </a:r>
            <a:r>
              <a:rPr lang="en-US" sz="4400" b="1" dirty="0" smtClean="0"/>
              <a:t>obilize</a:t>
            </a:r>
            <a:endParaRPr lang="en-US" sz="4400" b="1" dirty="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E</a:t>
            </a:r>
            <a:r>
              <a:rPr lang="en-US" sz="4400" b="1" dirty="0" smtClean="0"/>
              <a:t>mpower</a:t>
            </a:r>
            <a:endParaRPr lang="en-US" sz="4400" b="1" dirty="0"/>
          </a:p>
          <a:p>
            <a:pPr marL="0" indent="0" fontAlgn="auto">
              <a:spcAft>
                <a:spcPts val="0"/>
              </a:spcAft>
              <a:buClr>
                <a:schemeClr val="accent5"/>
              </a:buClr>
              <a:buFont typeface="Arial" pitchFamily="34" charset="0"/>
              <a:buNone/>
              <a:defRPr/>
            </a:pPr>
            <a:r>
              <a:rPr lang="en-US" sz="4400" b="1" dirty="0" smtClean="0">
                <a:solidFill>
                  <a:srgbClr val="92D050"/>
                </a:solidFill>
              </a:rPr>
              <a:t>     A</a:t>
            </a:r>
            <a:r>
              <a:rPr lang="en-US" sz="4400" b="1" dirty="0" smtClean="0"/>
              <a:t>ll Together or All for One</a:t>
            </a:r>
            <a:endParaRPr lang="en-US" sz="4400" b="1" dirty="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L</a:t>
            </a:r>
            <a:r>
              <a:rPr lang="en-US" sz="4400" b="1" dirty="0" smtClean="0"/>
              <a:t>everage</a:t>
            </a:r>
            <a:endParaRPr lang="en-US" sz="4400" b="1" dirty="0">
              <a:solidFill>
                <a:srgbClr val="92D050"/>
              </a:solidFill>
            </a:endParaRPr>
          </a:p>
        </p:txBody>
      </p:sp>
      <p:sp>
        <p:nvSpPr>
          <p:cNvPr id="34819" name="Title 2"/>
          <p:cNvSpPr>
            <a:spLocks noGrp="1"/>
          </p:cNvSpPr>
          <p:nvPr>
            <p:ph type="title"/>
          </p:nvPr>
        </p:nvSpPr>
        <p:spPr>
          <a:xfrm>
            <a:off x="304800" y="304800"/>
            <a:ext cx="7680325" cy="1066800"/>
          </a:xfrm>
        </p:spPr>
        <p:txBody>
          <a:bodyPr/>
          <a:lstStyle/>
          <a:p>
            <a:r>
              <a:rPr lang="en-US" sz="4800" b="1" i="1" dirty="0" smtClean="0">
                <a:cs typeface="Tunga" pitchFamily="34" charset="0"/>
              </a:rPr>
              <a:t>Advocacy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762000" y="1524000"/>
            <a:ext cx="7042150" cy="4724400"/>
          </a:xfrm>
        </p:spPr>
        <p:txBody>
          <a:bodyPr rtlCol="0">
            <a:normAutofit/>
          </a:bodyPr>
          <a:lstStyle/>
          <a:p>
            <a:pPr marL="0" indent="0" fontAlgn="auto">
              <a:spcAft>
                <a:spcPts val="0"/>
              </a:spcAft>
              <a:buClr>
                <a:schemeClr val="accent5"/>
              </a:buClr>
              <a:buFont typeface="Arial" pitchFamily="34" charset="0"/>
              <a:buNone/>
              <a:defRPr/>
            </a:pPr>
            <a:r>
              <a:rPr lang="en-US" sz="4400" b="1" dirty="0" smtClean="0">
                <a:solidFill>
                  <a:srgbClr val="92D050"/>
                </a:solidFill>
              </a:rPr>
              <a:t>M</a:t>
            </a:r>
            <a:r>
              <a:rPr lang="en-US" sz="3600" b="1" dirty="0" smtClean="0"/>
              <a:t>eal</a:t>
            </a:r>
            <a:endParaRPr lang="en-US" sz="4400" b="1" dirty="0" smtClean="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E</a:t>
            </a:r>
            <a:r>
              <a:rPr lang="en-US" sz="3600" b="1" dirty="0" smtClean="0"/>
              <a:t>ncouragement</a:t>
            </a:r>
            <a:endParaRPr lang="en-US" sz="4400" b="1" dirty="0" smtClean="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A</a:t>
            </a:r>
            <a:r>
              <a:rPr lang="en-US" sz="3600" b="1" dirty="0" smtClean="0"/>
              <a:t>ssurance</a:t>
            </a:r>
            <a:endParaRPr lang="en-US" sz="4400" b="1" dirty="0" smtClean="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L</a:t>
            </a:r>
            <a:r>
              <a:rPr lang="en-US" sz="3600" b="1" dirty="0" smtClean="0"/>
              <a:t>ove</a:t>
            </a:r>
            <a:endParaRPr lang="en-US" sz="4400" b="1" dirty="0">
              <a:solidFill>
                <a:srgbClr val="92D050"/>
              </a:solidFill>
            </a:endParaRPr>
          </a:p>
        </p:txBody>
      </p:sp>
      <p:sp>
        <p:nvSpPr>
          <p:cNvPr id="35843" name="Title 2"/>
          <p:cNvSpPr>
            <a:spLocks noGrp="1"/>
          </p:cNvSpPr>
          <p:nvPr>
            <p:ph type="title"/>
          </p:nvPr>
        </p:nvSpPr>
        <p:spPr/>
        <p:txBody>
          <a:bodyPr/>
          <a:lstStyle/>
          <a:p>
            <a:r>
              <a:rPr lang="en-US" sz="4800" b="1" i="1" dirty="0" smtClean="0">
                <a:cs typeface="Tunga" pitchFamily="34" charset="0"/>
              </a:rPr>
              <a:t>Home Delivered Meals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Always Remember Why We Do           What We Do!</a:t>
            </a:r>
            <a:endParaRPr lang="en-US" b="1" dirty="0"/>
          </a:p>
        </p:txBody>
      </p:sp>
      <p:sp>
        <p:nvSpPr>
          <p:cNvPr id="5123" name="Content Placeholder 2"/>
          <p:cNvSpPr>
            <a:spLocks noGrp="1"/>
          </p:cNvSpPr>
          <p:nvPr>
            <p:ph idx="1"/>
          </p:nvPr>
        </p:nvSpPr>
        <p:spPr>
          <a:xfrm>
            <a:off x="457200" y="1600200"/>
            <a:ext cx="8382000" cy="4525963"/>
          </a:xfrm>
        </p:spPr>
        <p:txBody>
          <a:bodyPr/>
          <a:lstStyle/>
          <a:p>
            <a:r>
              <a:rPr lang="en-US" b="1" u="sng" dirty="0" smtClean="0"/>
              <a:t>Don’t lose sight of the purpose of the program</a:t>
            </a:r>
          </a:p>
          <a:p>
            <a:pPr lvl="1"/>
            <a:r>
              <a:rPr lang="en-US" dirty="0" smtClean="0"/>
              <a:t>To reduce hunger &amp; food insecurity</a:t>
            </a:r>
          </a:p>
          <a:p>
            <a:pPr lvl="1"/>
            <a:r>
              <a:rPr lang="en-US" dirty="0" smtClean="0"/>
              <a:t>To promote socialization of older adults</a:t>
            </a:r>
          </a:p>
          <a:p>
            <a:pPr lvl="1"/>
            <a:r>
              <a:rPr lang="en-US" dirty="0" smtClean="0"/>
              <a:t>To promote the health and well-being of older individuals by assisting such individuals gain access to nutrition and other disease prevention and health promotion services to delay the onset of adverse health conditions resulting from poor nutritional health or sedentary behavior.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8600" y="1463675"/>
            <a:ext cx="8686800" cy="4724400"/>
          </a:xfrm>
        </p:spPr>
        <p:txBody>
          <a:bodyPr rtlCol="0">
            <a:normAutofit/>
          </a:bodyPr>
          <a:lstStyle/>
          <a:p>
            <a:pPr marL="0" indent="0" fontAlgn="auto">
              <a:spcAft>
                <a:spcPts val="0"/>
              </a:spcAft>
              <a:buClr>
                <a:schemeClr val="accent5"/>
              </a:buClr>
              <a:buFont typeface="Arial" pitchFamily="34" charset="0"/>
              <a:buNone/>
              <a:defRPr/>
            </a:pPr>
            <a:r>
              <a:rPr lang="en-US" sz="4400" b="1" dirty="0" smtClean="0">
                <a:solidFill>
                  <a:srgbClr val="92D050"/>
                </a:solidFill>
              </a:rPr>
              <a:t>M</a:t>
            </a:r>
            <a:r>
              <a:rPr lang="en-US" sz="3600" b="1" dirty="0" smtClean="0"/>
              <a:t>eeting place</a:t>
            </a:r>
            <a:endParaRPr lang="en-US" sz="3600" b="1" dirty="0" smtClean="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E</a:t>
            </a:r>
            <a:r>
              <a:rPr lang="en-US" sz="3600" b="1" dirty="0" smtClean="0"/>
              <a:t>ntertainment/Education/”Edutainment”</a:t>
            </a:r>
            <a:endParaRPr lang="en-US" sz="3600" b="1" dirty="0" smtClean="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A</a:t>
            </a:r>
            <a:r>
              <a:rPr lang="en-US" sz="3600" b="1" dirty="0" smtClean="0"/>
              <a:t>ctivities</a:t>
            </a:r>
            <a:endParaRPr lang="en-US" sz="3600" b="1" dirty="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L</a:t>
            </a:r>
            <a:r>
              <a:rPr lang="en-US" sz="3600" b="1" dirty="0" smtClean="0"/>
              <a:t>aughter</a:t>
            </a:r>
            <a:endParaRPr lang="en-US" sz="3600" b="1" dirty="0">
              <a:solidFill>
                <a:srgbClr val="92D050"/>
              </a:solidFill>
            </a:endParaRPr>
          </a:p>
          <a:p>
            <a:pPr marL="0" indent="0" fontAlgn="auto">
              <a:spcAft>
                <a:spcPts val="0"/>
              </a:spcAft>
              <a:buClr>
                <a:schemeClr val="accent5"/>
              </a:buClr>
              <a:buFont typeface="Arial" pitchFamily="34" charset="0"/>
              <a:buNone/>
              <a:defRPr/>
            </a:pPr>
            <a:endParaRPr lang="en-US" dirty="0"/>
          </a:p>
        </p:txBody>
      </p:sp>
      <p:sp>
        <p:nvSpPr>
          <p:cNvPr id="36867" name="Title 2"/>
          <p:cNvSpPr>
            <a:spLocks noGrp="1"/>
          </p:cNvSpPr>
          <p:nvPr>
            <p:ph type="title"/>
          </p:nvPr>
        </p:nvSpPr>
        <p:spPr/>
        <p:txBody>
          <a:bodyPr/>
          <a:lstStyle/>
          <a:p>
            <a:r>
              <a:rPr lang="en-US" sz="4800" b="1" i="1" dirty="0" smtClean="0">
                <a:cs typeface="Tunga" pitchFamily="34" charset="0"/>
              </a:rPr>
              <a:t>Dining Experience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5" y="1463675"/>
            <a:ext cx="7680325" cy="4724400"/>
          </a:xfrm>
        </p:spPr>
        <p:txBody>
          <a:bodyPr rtlCol="0">
            <a:normAutofit/>
          </a:bodyPr>
          <a:lstStyle/>
          <a:p>
            <a:pPr marL="0" indent="0" fontAlgn="auto">
              <a:spcAft>
                <a:spcPts val="0"/>
              </a:spcAft>
              <a:buClr>
                <a:schemeClr val="accent5"/>
              </a:buClr>
              <a:buFont typeface="Arial" pitchFamily="34" charset="0"/>
              <a:buNone/>
              <a:defRPr/>
            </a:pPr>
            <a:r>
              <a:rPr lang="en-US" sz="4400" b="1" dirty="0" smtClean="0">
                <a:solidFill>
                  <a:srgbClr val="92D050"/>
                </a:solidFill>
              </a:rPr>
              <a:t>M</a:t>
            </a:r>
            <a:r>
              <a:rPr lang="en-US" sz="4400" b="1" dirty="0" smtClean="0"/>
              <a:t>ake A Day!</a:t>
            </a:r>
            <a:endParaRPr lang="en-US" sz="4400" b="1" dirty="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E</a:t>
            </a:r>
            <a:r>
              <a:rPr lang="en-US" sz="4400" b="1" dirty="0" smtClean="0"/>
              <a:t>nhance Lives!</a:t>
            </a:r>
            <a:endParaRPr lang="en-US" sz="4400" b="1" dirty="0"/>
          </a:p>
          <a:p>
            <a:pPr marL="0" indent="0" fontAlgn="auto">
              <a:spcAft>
                <a:spcPts val="0"/>
              </a:spcAft>
              <a:buClr>
                <a:schemeClr val="accent5"/>
              </a:buClr>
              <a:buFont typeface="Arial" pitchFamily="34" charset="0"/>
              <a:buNone/>
              <a:defRPr/>
            </a:pPr>
            <a:r>
              <a:rPr lang="en-US" sz="4400" b="1" dirty="0" smtClean="0">
                <a:solidFill>
                  <a:srgbClr val="92D050"/>
                </a:solidFill>
              </a:rPr>
              <a:t>     A</a:t>
            </a:r>
            <a:r>
              <a:rPr lang="en-US" sz="4400" b="1" dirty="0" smtClean="0"/>
              <a:t>dd Hope!</a:t>
            </a:r>
            <a:endParaRPr lang="en-US" sz="4400" b="1" dirty="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L</a:t>
            </a:r>
            <a:r>
              <a:rPr lang="en-US" sz="4400" b="1" dirty="0" smtClean="0"/>
              <a:t>ighten Loads!</a:t>
            </a:r>
            <a:endParaRPr lang="en-US" sz="4400" b="1" dirty="0">
              <a:solidFill>
                <a:srgbClr val="92D050"/>
              </a:solidFill>
            </a:endParaRPr>
          </a:p>
          <a:p>
            <a:pPr marL="0" indent="0" fontAlgn="auto">
              <a:spcAft>
                <a:spcPts val="0"/>
              </a:spcAft>
              <a:buClr>
                <a:schemeClr val="accent5"/>
              </a:buClr>
              <a:buFont typeface="Arial" pitchFamily="34" charset="0"/>
              <a:buNone/>
              <a:defRPr/>
            </a:pPr>
            <a:endParaRPr lang="en-US" dirty="0"/>
          </a:p>
        </p:txBody>
      </p:sp>
      <p:sp>
        <p:nvSpPr>
          <p:cNvPr id="37891" name="Title 2"/>
          <p:cNvSpPr>
            <a:spLocks noGrp="1"/>
          </p:cNvSpPr>
          <p:nvPr>
            <p:ph type="title"/>
          </p:nvPr>
        </p:nvSpPr>
        <p:spPr/>
        <p:txBody>
          <a:bodyPr/>
          <a:lstStyle/>
          <a:p>
            <a:r>
              <a:rPr lang="en-US" sz="4800" b="1" i="1" dirty="0" smtClean="0">
                <a:cs typeface="Tunga" pitchFamily="34" charset="0"/>
              </a:rPr>
              <a:t>Volunteer Hub</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09600" y="1447800"/>
            <a:ext cx="7772400" cy="4724400"/>
          </a:xfrm>
        </p:spPr>
        <p:txBody>
          <a:bodyPr rtlCol="0">
            <a:normAutofit/>
          </a:bodyPr>
          <a:lstStyle/>
          <a:p>
            <a:pPr marL="0" indent="0" fontAlgn="auto">
              <a:spcAft>
                <a:spcPts val="0"/>
              </a:spcAft>
              <a:buClr>
                <a:schemeClr val="accent5"/>
              </a:buClr>
              <a:buFont typeface="Arial" pitchFamily="34" charset="0"/>
              <a:buNone/>
              <a:defRPr/>
            </a:pPr>
            <a:r>
              <a:rPr lang="en-US" sz="4400" b="1" dirty="0" smtClean="0">
                <a:solidFill>
                  <a:srgbClr val="92D050"/>
                </a:solidFill>
              </a:rPr>
              <a:t>M</a:t>
            </a:r>
            <a:r>
              <a:rPr lang="en-US" sz="4400" b="1" dirty="0" smtClean="0"/>
              <a:t>ake a Difference</a:t>
            </a:r>
            <a:endParaRPr lang="en-US" sz="4400" b="1" dirty="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E</a:t>
            </a:r>
            <a:r>
              <a:rPr lang="en-US" sz="4400" b="1" dirty="0" smtClean="0"/>
              <a:t>xcite/Energize/Empower</a:t>
            </a:r>
            <a:endParaRPr lang="en-US" sz="4400" b="1" dirty="0"/>
          </a:p>
          <a:p>
            <a:pPr marL="0" indent="0" fontAlgn="auto">
              <a:spcAft>
                <a:spcPts val="0"/>
              </a:spcAft>
              <a:buClr>
                <a:schemeClr val="accent5"/>
              </a:buClr>
              <a:buFont typeface="Arial" pitchFamily="34" charset="0"/>
              <a:buNone/>
              <a:defRPr/>
            </a:pPr>
            <a:r>
              <a:rPr lang="en-US" sz="4400" b="1" dirty="0" smtClean="0">
                <a:solidFill>
                  <a:srgbClr val="92D050"/>
                </a:solidFill>
              </a:rPr>
              <a:t>      A</a:t>
            </a:r>
            <a:r>
              <a:rPr lang="en-US" sz="4400" b="1" dirty="0" smtClean="0"/>
              <a:t> role to play</a:t>
            </a:r>
            <a:endParaRPr lang="en-US" sz="4400" b="1" dirty="0">
              <a:solidFill>
                <a:srgbClr val="92D050"/>
              </a:solidFill>
            </a:endParaRPr>
          </a:p>
          <a:p>
            <a:pPr marL="0" indent="0" fontAlgn="auto">
              <a:spcAft>
                <a:spcPts val="0"/>
              </a:spcAft>
              <a:buClr>
                <a:schemeClr val="accent5"/>
              </a:buClr>
              <a:buFont typeface="Arial" pitchFamily="34" charset="0"/>
              <a:buNone/>
              <a:defRPr/>
            </a:pPr>
            <a:r>
              <a:rPr lang="en-US" sz="4400" b="1" dirty="0" smtClean="0">
                <a:solidFill>
                  <a:srgbClr val="92D050"/>
                </a:solidFill>
              </a:rPr>
              <a:t>         L</a:t>
            </a:r>
            <a:r>
              <a:rPr lang="en-US" sz="4400" b="1" dirty="0" smtClean="0"/>
              <a:t>eave a legacy</a:t>
            </a:r>
            <a:endParaRPr lang="en-US" dirty="0"/>
          </a:p>
        </p:txBody>
      </p:sp>
      <p:sp>
        <p:nvSpPr>
          <p:cNvPr id="38915" name="Title 2"/>
          <p:cNvSpPr>
            <a:spLocks noGrp="1"/>
          </p:cNvSpPr>
          <p:nvPr>
            <p:ph type="title"/>
          </p:nvPr>
        </p:nvSpPr>
        <p:spPr/>
        <p:txBody>
          <a:bodyPr/>
          <a:lstStyle/>
          <a:p>
            <a:r>
              <a:rPr lang="en-US" sz="4800" b="1" i="1" dirty="0" smtClean="0">
                <a:cs typeface="Tunga" pitchFamily="34" charset="0"/>
              </a:rPr>
              <a:t> “Purpose” Place</a:t>
            </a:r>
            <a:endParaRPr lang="en-US" sz="4800" dirty="0" smtClean="0">
              <a:cs typeface="Tung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81000" y="1828800"/>
            <a:ext cx="8001000" cy="4724400"/>
          </a:xfrm>
        </p:spPr>
        <p:txBody>
          <a:bodyPr rtlCol="0">
            <a:normAutofit/>
          </a:bodyPr>
          <a:lstStyle/>
          <a:p>
            <a:pPr marL="0" indent="0" fontAlgn="auto">
              <a:spcAft>
                <a:spcPts val="0"/>
              </a:spcAft>
              <a:buClr>
                <a:schemeClr val="accent5"/>
              </a:buClr>
              <a:buFont typeface="Arial" pitchFamily="34" charset="0"/>
              <a:buNone/>
              <a:defRPr/>
            </a:pPr>
            <a:r>
              <a:rPr lang="en-US" sz="4000" b="1" dirty="0" smtClean="0">
                <a:solidFill>
                  <a:srgbClr val="92D050"/>
                </a:solidFill>
              </a:rPr>
              <a:t>M</a:t>
            </a:r>
            <a:r>
              <a:rPr lang="en-US" sz="4000" b="1" dirty="0" smtClean="0"/>
              <a:t>ake connections</a:t>
            </a:r>
            <a:endParaRPr lang="en-US" sz="4000" b="1" dirty="0">
              <a:solidFill>
                <a:srgbClr val="92D050"/>
              </a:solidFill>
            </a:endParaRPr>
          </a:p>
          <a:p>
            <a:pPr marL="0" indent="0" fontAlgn="auto">
              <a:spcAft>
                <a:spcPts val="0"/>
              </a:spcAft>
              <a:buClr>
                <a:schemeClr val="accent5"/>
              </a:buClr>
              <a:buFont typeface="Arial" pitchFamily="34" charset="0"/>
              <a:buNone/>
              <a:defRPr/>
            </a:pPr>
            <a:r>
              <a:rPr lang="en-US" sz="4000" b="1" dirty="0" smtClean="0">
                <a:solidFill>
                  <a:srgbClr val="92D050"/>
                </a:solidFill>
              </a:rPr>
              <a:t>   E</a:t>
            </a:r>
            <a:r>
              <a:rPr lang="en-US" sz="4000" b="1" dirty="0" smtClean="0"/>
              <a:t>ducational opportunities or </a:t>
            </a:r>
          </a:p>
          <a:p>
            <a:pPr marL="0" indent="0" fontAlgn="auto">
              <a:spcAft>
                <a:spcPts val="0"/>
              </a:spcAft>
              <a:buClr>
                <a:schemeClr val="accent5"/>
              </a:buClr>
              <a:buFont typeface="Arial" pitchFamily="34" charset="0"/>
              <a:buNone/>
              <a:defRPr/>
            </a:pPr>
            <a:r>
              <a:rPr lang="en-US" sz="4000" b="1" dirty="0" smtClean="0">
                <a:solidFill>
                  <a:srgbClr val="92D050"/>
                </a:solidFill>
              </a:rPr>
              <a:t>   E</a:t>
            </a:r>
            <a:r>
              <a:rPr lang="en-US" sz="4000" b="1" dirty="0" smtClean="0"/>
              <a:t>nhance the Community</a:t>
            </a:r>
            <a:endParaRPr lang="en-US" sz="4000" b="1" dirty="0"/>
          </a:p>
          <a:p>
            <a:pPr marL="0" indent="0" fontAlgn="auto">
              <a:spcAft>
                <a:spcPts val="0"/>
              </a:spcAft>
              <a:buClr>
                <a:schemeClr val="accent5"/>
              </a:buClr>
              <a:buFont typeface="Arial" pitchFamily="34" charset="0"/>
              <a:buNone/>
              <a:defRPr/>
            </a:pPr>
            <a:r>
              <a:rPr lang="en-US" sz="4000" b="1" dirty="0" smtClean="0">
                <a:solidFill>
                  <a:srgbClr val="92D050"/>
                </a:solidFill>
              </a:rPr>
              <a:t>      A</a:t>
            </a:r>
            <a:r>
              <a:rPr lang="en-US" sz="4000" b="1" dirty="0" smtClean="0"/>
              <a:t>dvocacy/Action</a:t>
            </a:r>
            <a:endParaRPr lang="en-US" sz="4000" b="1" dirty="0">
              <a:solidFill>
                <a:srgbClr val="92D050"/>
              </a:solidFill>
            </a:endParaRPr>
          </a:p>
          <a:p>
            <a:pPr marL="0" indent="0" fontAlgn="auto">
              <a:spcAft>
                <a:spcPts val="0"/>
              </a:spcAft>
              <a:buClr>
                <a:schemeClr val="accent5"/>
              </a:buClr>
              <a:buFont typeface="Arial" pitchFamily="34" charset="0"/>
              <a:buNone/>
              <a:defRPr/>
            </a:pPr>
            <a:r>
              <a:rPr lang="en-US" sz="4000" b="1" dirty="0" smtClean="0">
                <a:solidFill>
                  <a:srgbClr val="92D050"/>
                </a:solidFill>
              </a:rPr>
              <a:t>         L</a:t>
            </a:r>
            <a:r>
              <a:rPr lang="en-US" sz="4000" b="1" dirty="0" smtClean="0"/>
              <a:t>earn from Each Other</a:t>
            </a:r>
            <a:endParaRPr lang="en-US" sz="4400" b="1" dirty="0">
              <a:solidFill>
                <a:srgbClr val="92D050"/>
              </a:solidFill>
            </a:endParaRPr>
          </a:p>
          <a:p>
            <a:pPr marL="0" indent="0" fontAlgn="auto">
              <a:spcAft>
                <a:spcPts val="0"/>
              </a:spcAft>
              <a:buClr>
                <a:schemeClr val="accent5"/>
              </a:buClr>
              <a:buFont typeface="Arial" pitchFamily="34" charset="0"/>
              <a:buNone/>
              <a:defRPr/>
            </a:pPr>
            <a:endParaRPr lang="en-US" dirty="0"/>
          </a:p>
        </p:txBody>
      </p:sp>
      <p:sp>
        <p:nvSpPr>
          <p:cNvPr id="3" name="Title 2"/>
          <p:cNvSpPr>
            <a:spLocks noGrp="1"/>
          </p:cNvSpPr>
          <p:nvPr>
            <p:ph type="title"/>
          </p:nvPr>
        </p:nvSpPr>
        <p:spPr>
          <a:xfrm>
            <a:off x="381000" y="609600"/>
            <a:ext cx="7680325" cy="1066800"/>
          </a:xfrm>
        </p:spPr>
        <p:txBody>
          <a:bodyPr rtlCol="0">
            <a:normAutofit fontScale="90000"/>
          </a:bodyPr>
          <a:lstStyle/>
          <a:p>
            <a:pPr fontAlgn="auto">
              <a:spcAft>
                <a:spcPts val="0"/>
              </a:spcAft>
              <a:defRPr/>
            </a:pPr>
            <a:r>
              <a:rPr lang="en-US" sz="4800" b="1" dirty="0" smtClean="0"/>
              <a:t>Partnerships/Relationship Building/Networking</a:t>
            </a:r>
            <a:endParaRPr lang="en-US" sz="48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5" y="1219200"/>
            <a:ext cx="8105775" cy="5486400"/>
          </a:xfrm>
        </p:spPr>
        <p:txBody>
          <a:bodyPr rtlCol="0">
            <a:normAutofit lnSpcReduction="10000"/>
          </a:bodyPr>
          <a:lstStyle/>
          <a:p>
            <a:pPr lvl="1" fontAlgn="auto">
              <a:spcAft>
                <a:spcPts val="0"/>
              </a:spcAft>
              <a:buFont typeface="Arial" pitchFamily="34" charset="0"/>
              <a:buChar char="•"/>
              <a:defRPr/>
            </a:pPr>
            <a:r>
              <a:rPr lang="en-US" dirty="0" smtClean="0"/>
              <a:t>Leaders </a:t>
            </a:r>
            <a:r>
              <a:rPr lang="en-US" dirty="0"/>
              <a:t>grow relationships and partnerships. </a:t>
            </a:r>
            <a:endParaRPr lang="en-US" dirty="0" smtClean="0"/>
          </a:p>
          <a:p>
            <a:pPr lvl="1" fontAlgn="auto">
              <a:spcAft>
                <a:spcPts val="0"/>
              </a:spcAft>
              <a:buFont typeface="Arial" pitchFamily="34" charset="0"/>
              <a:buChar char="•"/>
              <a:defRPr/>
            </a:pPr>
            <a:r>
              <a:rPr lang="en-US" dirty="0" smtClean="0"/>
              <a:t>Should </a:t>
            </a:r>
            <a:r>
              <a:rPr lang="en-US" dirty="0"/>
              <a:t>be having 2-3 conversations per week with potential partners to build informal relationships. </a:t>
            </a:r>
          </a:p>
          <a:p>
            <a:pPr lvl="1" fontAlgn="auto">
              <a:spcAft>
                <a:spcPts val="0"/>
              </a:spcAft>
              <a:buFont typeface="Arial" pitchFamily="34" charset="0"/>
              <a:buChar char="•"/>
              <a:defRPr/>
            </a:pPr>
            <a:r>
              <a:rPr lang="en-US" dirty="0"/>
              <a:t>Informal authority is earned…thru relationship building, you need to be connected in the community; keep people close and related. </a:t>
            </a:r>
            <a:endParaRPr lang="en-US" dirty="0" smtClean="0"/>
          </a:p>
          <a:p>
            <a:pPr marL="457200" lvl="1" indent="0" fontAlgn="auto">
              <a:spcAft>
                <a:spcPts val="0"/>
              </a:spcAft>
              <a:buNone/>
              <a:defRPr/>
            </a:pPr>
            <a:endParaRPr lang="en-US" dirty="0"/>
          </a:p>
          <a:p>
            <a:pPr marL="457200" lvl="1" indent="0" algn="ctr" fontAlgn="auto">
              <a:spcAft>
                <a:spcPts val="0"/>
              </a:spcAft>
              <a:buNone/>
              <a:defRPr/>
            </a:pPr>
            <a:r>
              <a:rPr lang="en-US" b="1" i="1" dirty="0">
                <a:solidFill>
                  <a:srgbClr val="C00000"/>
                </a:solidFill>
              </a:rPr>
              <a:t>Leaders are people who create a shared vision powerful enough to lift people out of their </a:t>
            </a:r>
            <a:r>
              <a:rPr lang="en-US" b="1" i="1" dirty="0" smtClean="0">
                <a:solidFill>
                  <a:srgbClr val="C00000"/>
                </a:solidFill>
              </a:rPr>
              <a:t/>
            </a:r>
            <a:br>
              <a:rPr lang="en-US" b="1" i="1" dirty="0" smtClean="0">
                <a:solidFill>
                  <a:srgbClr val="C00000"/>
                </a:solidFill>
              </a:rPr>
            </a:br>
            <a:r>
              <a:rPr lang="en-US" b="1" i="1" dirty="0" smtClean="0">
                <a:solidFill>
                  <a:srgbClr val="C00000"/>
                </a:solidFill>
              </a:rPr>
              <a:t>day-to-day </a:t>
            </a:r>
            <a:r>
              <a:rPr lang="en-US" b="1" i="1" dirty="0">
                <a:solidFill>
                  <a:srgbClr val="C00000"/>
                </a:solidFill>
              </a:rPr>
              <a:t>petty preoccupations and </a:t>
            </a:r>
            <a:r>
              <a:rPr lang="en-US" b="1" i="1" dirty="0" smtClean="0">
                <a:solidFill>
                  <a:srgbClr val="C00000"/>
                </a:solidFill>
              </a:rPr>
              <a:t>focus</a:t>
            </a:r>
            <a:br>
              <a:rPr lang="en-US" b="1" i="1" dirty="0" smtClean="0">
                <a:solidFill>
                  <a:srgbClr val="C00000"/>
                </a:solidFill>
              </a:rPr>
            </a:br>
            <a:r>
              <a:rPr lang="en-US" b="1" i="1" dirty="0" smtClean="0">
                <a:solidFill>
                  <a:srgbClr val="C00000"/>
                </a:solidFill>
              </a:rPr>
              <a:t> </a:t>
            </a:r>
            <a:r>
              <a:rPr lang="en-US" b="1" i="1" dirty="0">
                <a:solidFill>
                  <a:srgbClr val="C00000"/>
                </a:solidFill>
              </a:rPr>
              <a:t>them on things worthy of </a:t>
            </a:r>
            <a:r>
              <a:rPr lang="en-US" b="1" i="1" dirty="0" smtClean="0">
                <a:solidFill>
                  <a:srgbClr val="C00000"/>
                </a:solidFill>
              </a:rPr>
              <a:t> their </a:t>
            </a:r>
            <a:r>
              <a:rPr lang="en-US" b="1" i="1" dirty="0">
                <a:solidFill>
                  <a:srgbClr val="C00000"/>
                </a:solidFill>
              </a:rPr>
              <a:t>effort.</a:t>
            </a:r>
            <a:endParaRPr lang="en-US" dirty="0">
              <a:solidFill>
                <a:srgbClr val="C00000"/>
              </a:solidFill>
            </a:endParaRPr>
          </a:p>
          <a:p>
            <a:pPr marL="0" indent="0" fontAlgn="auto">
              <a:spcAft>
                <a:spcPts val="0"/>
              </a:spcAft>
              <a:buClr>
                <a:schemeClr val="accent5"/>
              </a:buClr>
              <a:buFont typeface="Arial" pitchFamily="34" charset="0"/>
              <a:buNone/>
              <a:defRPr/>
            </a:pPr>
            <a:endParaRPr lang="en-US" dirty="0"/>
          </a:p>
        </p:txBody>
      </p:sp>
      <p:sp>
        <p:nvSpPr>
          <p:cNvPr id="40963" name="Title 2"/>
          <p:cNvSpPr>
            <a:spLocks noGrp="1"/>
          </p:cNvSpPr>
          <p:nvPr>
            <p:ph type="title"/>
          </p:nvPr>
        </p:nvSpPr>
        <p:spPr/>
        <p:txBody>
          <a:bodyPr/>
          <a:lstStyle/>
          <a:p>
            <a:r>
              <a:rPr lang="en-US" b="1" dirty="0" smtClean="0">
                <a:cs typeface="Tunga" pitchFamily="34" charset="0"/>
              </a:rPr>
              <a:t>Assume Your Role Leaders!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1362075"/>
          </a:xfrm>
        </p:spPr>
        <p:txBody>
          <a:bodyPr rtlCol="0">
            <a:normAutofit fontScale="90000"/>
          </a:bodyPr>
          <a:lstStyle/>
          <a:p>
            <a:pPr algn="ctr" fontAlgn="auto">
              <a:spcAft>
                <a:spcPts val="0"/>
              </a:spcAft>
              <a:defRPr/>
            </a:pPr>
            <a:r>
              <a:rPr lang="en-US" dirty="0" smtClean="0"/>
              <a:t>“Whole Person Wellness” Wisconsin Elderly Nutrition Program Tagline</a:t>
            </a:r>
            <a:endParaRPr lang="en-US" dirty="0"/>
          </a:p>
        </p:txBody>
      </p:sp>
      <p:sp>
        <p:nvSpPr>
          <p:cNvPr id="3" name="Content Placeholder 2"/>
          <p:cNvSpPr>
            <a:spLocks noGrp="1"/>
          </p:cNvSpPr>
          <p:nvPr>
            <p:ph type="body" idx="1"/>
          </p:nvPr>
        </p:nvSpPr>
        <p:spPr>
          <a:xfrm>
            <a:off x="685800" y="2057400"/>
            <a:ext cx="7772400" cy="738188"/>
          </a:xfrm>
        </p:spPr>
        <p:txBody>
          <a:bodyPr rtlCol="0">
            <a:normAutofit/>
          </a:bodyPr>
          <a:lstStyle/>
          <a:p>
            <a:pPr algn="ctr" fontAlgn="auto">
              <a:spcAft>
                <a:spcPts val="0"/>
              </a:spcAft>
              <a:buFont typeface="Arial" pitchFamily="34" charset="0"/>
              <a:buNone/>
              <a:defRPr/>
            </a:pPr>
            <a:r>
              <a:rPr lang="en-US" sz="3200" b="1" i="1" dirty="0"/>
              <a:t>“Feeding the Whole Person” </a:t>
            </a:r>
            <a:endParaRPr lang="en-US" sz="3200" dirty="0"/>
          </a:p>
        </p:txBody>
      </p:sp>
      <p:pic>
        <p:nvPicPr>
          <p:cNvPr id="1025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657599"/>
            <a:ext cx="4090987" cy="229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5" y="1463675"/>
            <a:ext cx="7680325" cy="5013325"/>
          </a:xfrm>
        </p:spPr>
        <p:txBody>
          <a:bodyPr rtlCol="0">
            <a:normAutofit fontScale="92500" lnSpcReduction="20000"/>
          </a:bodyPr>
          <a:lstStyle/>
          <a:p>
            <a:pPr marL="0" indent="0" fontAlgn="auto">
              <a:spcAft>
                <a:spcPts val="0"/>
              </a:spcAft>
              <a:buClr>
                <a:schemeClr val="accent5"/>
              </a:buClr>
              <a:buFont typeface="Arial" pitchFamily="34" charset="0"/>
              <a:buNone/>
              <a:defRPr/>
            </a:pPr>
            <a:r>
              <a:rPr lang="en-US" b="1" dirty="0" smtClean="0">
                <a:solidFill>
                  <a:srgbClr val="92D050"/>
                </a:solidFill>
              </a:rPr>
              <a:t>S</a:t>
            </a:r>
            <a:r>
              <a:rPr lang="en-US" dirty="0" smtClean="0"/>
              <a:t>ocialization</a:t>
            </a:r>
          </a:p>
          <a:p>
            <a:pPr marL="0" indent="0" fontAlgn="auto">
              <a:spcAft>
                <a:spcPts val="0"/>
              </a:spcAft>
              <a:buClr>
                <a:schemeClr val="accent5"/>
              </a:buClr>
              <a:buFont typeface="Arial" pitchFamily="34" charset="0"/>
              <a:buNone/>
              <a:defRPr/>
            </a:pPr>
            <a:r>
              <a:rPr lang="en-US" b="1" dirty="0" smtClean="0">
                <a:solidFill>
                  <a:srgbClr val="92D050"/>
                </a:solidFill>
              </a:rPr>
              <a:t> U</a:t>
            </a:r>
            <a:r>
              <a:rPr lang="en-US" dirty="0" smtClean="0"/>
              <a:t>tilized by people 60+</a:t>
            </a:r>
          </a:p>
          <a:p>
            <a:pPr marL="0" indent="0" fontAlgn="auto">
              <a:spcAft>
                <a:spcPts val="0"/>
              </a:spcAft>
              <a:buClr>
                <a:schemeClr val="accent5"/>
              </a:buClr>
              <a:buFont typeface="Arial" pitchFamily="34" charset="0"/>
              <a:buNone/>
              <a:defRPr/>
            </a:pPr>
            <a:r>
              <a:rPr lang="en-US" b="1" dirty="0" smtClean="0">
                <a:solidFill>
                  <a:srgbClr val="92D050"/>
                </a:solidFill>
              </a:rPr>
              <a:t>   S</a:t>
            </a:r>
            <a:r>
              <a:rPr lang="en-US" dirty="0" smtClean="0"/>
              <a:t>creening</a:t>
            </a:r>
          </a:p>
          <a:p>
            <a:pPr marL="0" indent="0" fontAlgn="auto">
              <a:spcAft>
                <a:spcPts val="0"/>
              </a:spcAft>
              <a:buClr>
                <a:schemeClr val="accent5"/>
              </a:buClr>
              <a:buFont typeface="Arial" pitchFamily="34" charset="0"/>
              <a:buNone/>
              <a:defRPr/>
            </a:pPr>
            <a:r>
              <a:rPr lang="en-US" b="1" dirty="0" smtClean="0">
                <a:solidFill>
                  <a:srgbClr val="92D050"/>
                </a:solidFill>
              </a:rPr>
              <a:t>    T</a:t>
            </a:r>
            <a:r>
              <a:rPr lang="en-US" dirty="0" smtClean="0"/>
              <a:t>argets those most in need</a:t>
            </a:r>
          </a:p>
          <a:p>
            <a:pPr marL="0" indent="0" fontAlgn="auto">
              <a:spcAft>
                <a:spcPts val="0"/>
              </a:spcAft>
              <a:buClr>
                <a:schemeClr val="accent5"/>
              </a:buClr>
              <a:buFont typeface="Arial" pitchFamily="34" charset="0"/>
              <a:buNone/>
              <a:defRPr/>
            </a:pPr>
            <a:r>
              <a:rPr lang="en-US" b="1" dirty="0" smtClean="0">
                <a:solidFill>
                  <a:srgbClr val="92D050"/>
                </a:solidFill>
              </a:rPr>
              <a:t>      E</a:t>
            </a:r>
            <a:r>
              <a:rPr lang="en-US" dirty="0" smtClean="0"/>
              <a:t>ducation</a:t>
            </a:r>
          </a:p>
          <a:p>
            <a:pPr marL="0" indent="0" fontAlgn="auto">
              <a:spcAft>
                <a:spcPts val="0"/>
              </a:spcAft>
              <a:buClr>
                <a:schemeClr val="accent5"/>
              </a:buClr>
              <a:buFont typeface="Arial" pitchFamily="34" charset="0"/>
              <a:buNone/>
              <a:defRPr/>
            </a:pPr>
            <a:r>
              <a:rPr lang="en-US" b="1" dirty="0" smtClean="0">
                <a:solidFill>
                  <a:srgbClr val="92D050"/>
                </a:solidFill>
              </a:rPr>
              <a:t>       N</a:t>
            </a:r>
            <a:r>
              <a:rPr lang="en-US" dirty="0" smtClean="0"/>
              <a:t>ourishment</a:t>
            </a:r>
          </a:p>
          <a:p>
            <a:pPr marL="0" indent="0" fontAlgn="auto">
              <a:spcAft>
                <a:spcPts val="0"/>
              </a:spcAft>
              <a:buClr>
                <a:schemeClr val="accent5"/>
              </a:buClr>
              <a:buFont typeface="Arial" pitchFamily="34" charset="0"/>
              <a:buNone/>
              <a:defRPr/>
            </a:pPr>
            <a:r>
              <a:rPr lang="en-US" b="1" dirty="0" smtClean="0">
                <a:solidFill>
                  <a:srgbClr val="92D050"/>
                </a:solidFill>
              </a:rPr>
              <a:t>        A</a:t>
            </a:r>
            <a:r>
              <a:rPr lang="en-US" dirty="0" smtClean="0"/>
              <a:t>ssessment</a:t>
            </a:r>
          </a:p>
          <a:p>
            <a:pPr marL="0" indent="0" fontAlgn="auto">
              <a:spcAft>
                <a:spcPts val="0"/>
              </a:spcAft>
              <a:buClr>
                <a:schemeClr val="accent5"/>
              </a:buClr>
              <a:buFont typeface="Arial" pitchFamily="34" charset="0"/>
              <a:buNone/>
              <a:defRPr/>
            </a:pPr>
            <a:r>
              <a:rPr lang="en-US" b="1" dirty="0" smtClean="0">
                <a:solidFill>
                  <a:srgbClr val="92D050"/>
                </a:solidFill>
              </a:rPr>
              <a:t>          N</a:t>
            </a:r>
            <a:r>
              <a:rPr lang="en-US" dirty="0" smtClean="0"/>
              <a:t>ew Serving Options</a:t>
            </a:r>
          </a:p>
          <a:p>
            <a:pPr marL="0" indent="0" fontAlgn="auto">
              <a:spcAft>
                <a:spcPts val="0"/>
              </a:spcAft>
              <a:buClr>
                <a:schemeClr val="accent5"/>
              </a:buClr>
              <a:buFont typeface="Arial" pitchFamily="34" charset="0"/>
              <a:buNone/>
              <a:defRPr/>
            </a:pPr>
            <a:r>
              <a:rPr lang="en-US" b="1" dirty="0" smtClean="0">
                <a:solidFill>
                  <a:srgbClr val="92D050"/>
                </a:solidFill>
              </a:rPr>
              <a:t>            C</a:t>
            </a:r>
            <a:r>
              <a:rPr lang="en-US" dirty="0" smtClean="0"/>
              <a:t>ommunity Service</a:t>
            </a:r>
          </a:p>
          <a:p>
            <a:pPr marL="0" indent="0" fontAlgn="auto">
              <a:spcAft>
                <a:spcPts val="0"/>
              </a:spcAft>
              <a:buClr>
                <a:schemeClr val="accent5"/>
              </a:buClr>
              <a:buFont typeface="Arial" pitchFamily="34" charset="0"/>
              <a:buNone/>
              <a:defRPr/>
            </a:pPr>
            <a:r>
              <a:rPr lang="en-US" b="1" dirty="0" smtClean="0">
                <a:solidFill>
                  <a:srgbClr val="92D050"/>
                </a:solidFill>
              </a:rPr>
              <a:t>              E</a:t>
            </a:r>
            <a:r>
              <a:rPr lang="en-US" dirty="0" smtClean="0"/>
              <a:t>nhances Independence</a:t>
            </a:r>
            <a:endParaRPr lang="en-US" dirty="0"/>
          </a:p>
        </p:txBody>
      </p:sp>
      <p:sp>
        <p:nvSpPr>
          <p:cNvPr id="3" name="Title 2"/>
          <p:cNvSpPr>
            <a:spLocks noGrp="1"/>
          </p:cNvSpPr>
          <p:nvPr>
            <p:ph type="title"/>
          </p:nvPr>
        </p:nvSpPr>
        <p:spPr/>
        <p:txBody>
          <a:bodyPr rtlCol="0">
            <a:normAutofit fontScale="90000"/>
          </a:bodyPr>
          <a:lstStyle/>
          <a:p>
            <a:pPr fontAlgn="auto">
              <a:spcAft>
                <a:spcPts val="0"/>
              </a:spcAft>
              <a:defRPr/>
            </a:pPr>
            <a:r>
              <a:rPr lang="en-US" b="1" i="1" dirty="0"/>
              <a:t>Wisconsin's Elderly Nutrition Program Provides </a:t>
            </a:r>
            <a:r>
              <a:rPr lang="en-US" b="1" i="1" dirty="0">
                <a:solidFill>
                  <a:srgbClr val="92D050"/>
                </a:solidFill>
              </a:rPr>
              <a:t>SUSTENANCE</a:t>
            </a:r>
            <a:r>
              <a:rPr lang="en-US" b="1" i="1" dirty="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724400" y="1463675"/>
            <a:ext cx="4267200" cy="4860925"/>
          </a:xfrm>
        </p:spPr>
        <p:txBody>
          <a:bodyPr rtlCol="0">
            <a:normAutofit/>
          </a:bodyPr>
          <a:lstStyle/>
          <a:p>
            <a:pPr marL="0" indent="0" fontAlgn="auto">
              <a:spcAft>
                <a:spcPts val="0"/>
              </a:spcAft>
              <a:buClr>
                <a:schemeClr val="accent5"/>
              </a:buClr>
              <a:buFont typeface="Arial" pitchFamily="34" charset="0"/>
              <a:buNone/>
              <a:defRPr/>
            </a:pPr>
            <a:r>
              <a:rPr lang="en-US" b="1" u="sng" dirty="0" smtClean="0"/>
              <a:t>“Wow” Experience</a:t>
            </a:r>
          </a:p>
          <a:p>
            <a:pPr marL="0" indent="0" fontAlgn="auto">
              <a:spcAft>
                <a:spcPts val="0"/>
              </a:spcAft>
              <a:buClr>
                <a:schemeClr val="accent5"/>
              </a:buClr>
              <a:buFont typeface="Arial" pitchFamily="34" charset="0"/>
              <a:buNone/>
              <a:defRPr/>
            </a:pPr>
            <a:r>
              <a:rPr lang="en-US" b="1" dirty="0" smtClean="0"/>
              <a:t>Fun</a:t>
            </a:r>
          </a:p>
          <a:p>
            <a:pPr marL="0" indent="0" fontAlgn="auto">
              <a:spcAft>
                <a:spcPts val="0"/>
              </a:spcAft>
              <a:buClr>
                <a:schemeClr val="accent5"/>
              </a:buClr>
              <a:buFont typeface="Arial" pitchFamily="34" charset="0"/>
              <a:buNone/>
              <a:defRPr/>
            </a:pPr>
            <a:r>
              <a:rPr lang="en-US" b="1" dirty="0" smtClean="0"/>
              <a:t>Energy</a:t>
            </a:r>
          </a:p>
          <a:p>
            <a:pPr marL="0" indent="0" fontAlgn="auto">
              <a:spcAft>
                <a:spcPts val="0"/>
              </a:spcAft>
              <a:buClr>
                <a:schemeClr val="accent5"/>
              </a:buClr>
              <a:buFont typeface="Arial" pitchFamily="34" charset="0"/>
              <a:buNone/>
              <a:defRPr/>
            </a:pPr>
            <a:r>
              <a:rPr lang="en-US" b="1" dirty="0" smtClean="0"/>
              <a:t>Purpose</a:t>
            </a:r>
          </a:p>
          <a:p>
            <a:pPr marL="0" indent="0" fontAlgn="auto">
              <a:spcAft>
                <a:spcPts val="0"/>
              </a:spcAft>
              <a:buClr>
                <a:schemeClr val="accent5"/>
              </a:buClr>
              <a:buFont typeface="Arial" pitchFamily="34" charset="0"/>
              <a:buNone/>
              <a:defRPr/>
            </a:pPr>
            <a:r>
              <a:rPr lang="en-US" b="1" dirty="0" smtClean="0"/>
              <a:t>Engagement </a:t>
            </a:r>
          </a:p>
          <a:p>
            <a:pPr marL="0" indent="0" fontAlgn="auto">
              <a:spcAft>
                <a:spcPts val="0"/>
              </a:spcAft>
              <a:buClr>
                <a:schemeClr val="accent5"/>
              </a:buClr>
              <a:buFont typeface="Arial" pitchFamily="34" charset="0"/>
              <a:buNone/>
              <a:defRPr/>
            </a:pPr>
            <a:r>
              <a:rPr lang="en-US" b="1" dirty="0" smtClean="0"/>
              <a:t>Friendship/Socialization</a:t>
            </a:r>
          </a:p>
          <a:p>
            <a:pPr marL="0" indent="0" fontAlgn="auto">
              <a:spcAft>
                <a:spcPts val="0"/>
              </a:spcAft>
              <a:buClr>
                <a:schemeClr val="accent5"/>
              </a:buClr>
              <a:buFont typeface="Arial" pitchFamily="34" charset="0"/>
              <a:buNone/>
              <a:defRPr/>
            </a:pPr>
            <a:r>
              <a:rPr lang="en-US" b="1" dirty="0" smtClean="0"/>
              <a:t>Passion</a:t>
            </a:r>
          </a:p>
          <a:p>
            <a:pPr marL="0" indent="0" fontAlgn="auto">
              <a:spcAft>
                <a:spcPts val="0"/>
              </a:spcAft>
              <a:buClr>
                <a:schemeClr val="accent5"/>
              </a:buClr>
              <a:buFont typeface="Arial" pitchFamily="34" charset="0"/>
              <a:buNone/>
              <a:defRPr/>
            </a:pPr>
            <a:r>
              <a:rPr lang="en-US" b="1" dirty="0" smtClean="0"/>
              <a:t>Enthusiasm</a:t>
            </a:r>
          </a:p>
          <a:p>
            <a:pPr marL="0" indent="0" fontAlgn="auto">
              <a:spcAft>
                <a:spcPts val="0"/>
              </a:spcAft>
              <a:buClr>
                <a:schemeClr val="accent5"/>
              </a:buClr>
              <a:buFont typeface="Arial" pitchFamily="34" charset="0"/>
              <a:buNone/>
              <a:defRPr/>
            </a:pPr>
            <a:endParaRPr lang="en-US" sz="2800" dirty="0"/>
          </a:p>
        </p:txBody>
      </p:sp>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04800" y="1524000"/>
            <a:ext cx="4351311" cy="2895600"/>
          </a:xfrm>
          <a:effectLst>
            <a:softEdge rad="112500"/>
          </a:effectLst>
        </p:spPr>
      </p:pic>
      <p:sp>
        <p:nvSpPr>
          <p:cNvPr id="47108" name="Title 2"/>
          <p:cNvSpPr>
            <a:spLocks noGrp="1"/>
          </p:cNvSpPr>
          <p:nvPr>
            <p:ph type="title"/>
          </p:nvPr>
        </p:nvSpPr>
        <p:spPr/>
        <p:txBody>
          <a:bodyPr/>
          <a:lstStyle/>
          <a:p>
            <a:r>
              <a:rPr lang="en-US" b="1" i="1" dirty="0" smtClean="0">
                <a:cs typeface="Tunga" pitchFamily="34" charset="0"/>
              </a:rPr>
              <a:t>Remember to Enjoy Yourself…</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1"/>
            <a:ext cx="7772400" cy="533400"/>
          </a:xfrm>
        </p:spPr>
        <p:txBody>
          <a:bodyPr rtlCol="0">
            <a:normAutofit fontScale="90000"/>
          </a:bodyPr>
          <a:lstStyle/>
          <a:p>
            <a:pPr algn="ctr" fontAlgn="auto">
              <a:spcAft>
                <a:spcPts val="0"/>
              </a:spcAft>
              <a:defRPr/>
            </a:pPr>
            <a:r>
              <a:rPr lang="en-US" dirty="0" smtClean="0"/>
              <a:t>In Summary</a:t>
            </a:r>
            <a:br>
              <a:rPr lang="en-US" dirty="0" smtClean="0"/>
            </a:br>
            <a:r>
              <a:rPr lang="en-US" dirty="0"/>
              <a:t/>
            </a:r>
            <a:br>
              <a:rPr lang="en-US" dirty="0"/>
            </a:br>
            <a:r>
              <a:rPr lang="en-US" sz="3600" i="1" dirty="0" smtClean="0"/>
              <a:t>What do you see for the future of your program?</a:t>
            </a:r>
            <a:br>
              <a:rPr lang="en-US" sz="3600" i="1" dirty="0" smtClean="0"/>
            </a:br>
            <a:r>
              <a:rPr lang="en-US" sz="3600" i="1" dirty="0" smtClean="0"/>
              <a:t/>
            </a:r>
            <a:br>
              <a:rPr lang="en-US" sz="3600" i="1" dirty="0" smtClean="0"/>
            </a:br>
            <a:r>
              <a:rPr lang="en-US" sz="3600" i="1" dirty="0" smtClean="0"/>
              <a:t>Have the courage to see what others choose not to.</a:t>
            </a:r>
            <a:br>
              <a:rPr lang="en-US" sz="3600" i="1" dirty="0" smtClean="0"/>
            </a:br>
            <a:r>
              <a:rPr lang="en-US" sz="3600" i="1" dirty="0" smtClean="0"/>
              <a:t/>
            </a:r>
            <a:br>
              <a:rPr lang="en-US" sz="3600" i="1" dirty="0" smtClean="0"/>
            </a:br>
            <a:r>
              <a:rPr lang="en-US" sz="3100" b="0" i="1" dirty="0" smtClean="0"/>
              <a:t>Thank you for Allowing me to Highlight what we are doing in Wisconsin.                       Please contact me if you have any questions/comments. </a:t>
            </a:r>
            <a:br>
              <a:rPr lang="en-US" sz="3100" b="0" i="1" dirty="0" smtClean="0"/>
            </a:br>
            <a:r>
              <a:rPr lang="en-US" sz="3100" b="0" i="1" dirty="0" smtClean="0"/>
              <a:t>Sincerely, Pam</a:t>
            </a:r>
            <a:endParaRPr lang="en-US" sz="3100" b="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5" y="1463675"/>
            <a:ext cx="7680325" cy="4724400"/>
          </a:xfrm>
        </p:spPr>
        <p:txBody>
          <a:bodyPr rtlCol="0">
            <a:normAutofit/>
          </a:bodyPr>
          <a:lstStyle/>
          <a:p>
            <a:pPr marL="285750" indent="-285750" fontAlgn="auto">
              <a:spcAft>
                <a:spcPts val="0"/>
              </a:spcAft>
              <a:buClr>
                <a:schemeClr val="accent5"/>
              </a:buClr>
              <a:buFont typeface="Arial" pitchFamily="34" charset="0"/>
              <a:buChar char="•"/>
              <a:defRPr/>
            </a:pPr>
            <a:r>
              <a:rPr lang="en-US" sz="2800" dirty="0" smtClean="0"/>
              <a:t>Prevent </a:t>
            </a:r>
            <a:r>
              <a:rPr lang="en-US" sz="2800" dirty="0"/>
              <a:t>malnutrition and promote good health behaviors </a:t>
            </a:r>
            <a:r>
              <a:rPr lang="en-US" sz="2800" dirty="0" smtClean="0"/>
              <a:t>through: </a:t>
            </a:r>
          </a:p>
          <a:p>
            <a:pPr marL="685800" lvl="1" fontAlgn="auto">
              <a:spcAft>
                <a:spcPts val="0"/>
              </a:spcAft>
              <a:buClr>
                <a:schemeClr val="accent5"/>
              </a:buClr>
              <a:buFont typeface="Arial" pitchFamily="34" charset="0"/>
              <a:buChar char="•"/>
              <a:defRPr/>
            </a:pPr>
            <a:r>
              <a:rPr lang="en-US" dirty="0" smtClean="0"/>
              <a:t>nutrition education</a:t>
            </a:r>
          </a:p>
          <a:p>
            <a:pPr marL="685800" lvl="1" fontAlgn="auto">
              <a:spcAft>
                <a:spcPts val="0"/>
              </a:spcAft>
              <a:buClr>
                <a:schemeClr val="accent5"/>
              </a:buClr>
              <a:buFont typeface="Arial" pitchFamily="34" charset="0"/>
              <a:buChar char="•"/>
              <a:defRPr/>
            </a:pPr>
            <a:r>
              <a:rPr lang="en-US" dirty="0" smtClean="0"/>
              <a:t>nutrition screening </a:t>
            </a:r>
          </a:p>
          <a:p>
            <a:pPr marL="685800" lvl="1" fontAlgn="auto">
              <a:spcAft>
                <a:spcPts val="0"/>
              </a:spcAft>
              <a:buClr>
                <a:schemeClr val="accent5"/>
              </a:buClr>
              <a:buFont typeface="Arial" pitchFamily="34" charset="0"/>
              <a:buChar char="•"/>
              <a:defRPr/>
            </a:pPr>
            <a:r>
              <a:rPr lang="en-US" dirty="0" smtClean="0"/>
              <a:t>intervention </a:t>
            </a:r>
            <a:r>
              <a:rPr lang="en-US" dirty="0"/>
              <a:t>of </a:t>
            </a:r>
            <a:r>
              <a:rPr lang="en-US" dirty="0" smtClean="0"/>
              <a:t>participants </a:t>
            </a:r>
            <a:br>
              <a:rPr lang="en-US" dirty="0" smtClean="0"/>
            </a:br>
            <a:endParaRPr lang="en-US" dirty="0"/>
          </a:p>
          <a:p>
            <a:pPr marL="285750" indent="-285750" fontAlgn="auto">
              <a:spcAft>
                <a:spcPts val="0"/>
              </a:spcAft>
              <a:buClr>
                <a:schemeClr val="accent5"/>
              </a:buClr>
              <a:buFont typeface="Arial" pitchFamily="34" charset="0"/>
              <a:buChar char="•"/>
              <a:defRPr/>
            </a:pPr>
            <a:r>
              <a:rPr lang="en-US" sz="2800" dirty="0" smtClean="0"/>
              <a:t>Serve </a:t>
            </a:r>
            <a:r>
              <a:rPr lang="en-US" sz="2800" dirty="0"/>
              <a:t>wholesome, delicious meals that are safe and of good quality, through the promotion and maintenance of high-food safety and sanitation standards.</a:t>
            </a:r>
          </a:p>
          <a:p>
            <a:pPr marL="0" indent="0" fontAlgn="auto">
              <a:spcAft>
                <a:spcPts val="0"/>
              </a:spcAft>
              <a:buClr>
                <a:schemeClr val="accent5"/>
              </a:buClr>
              <a:buFont typeface="Arial" pitchFamily="34" charset="0"/>
              <a:buNone/>
              <a:defRPr/>
            </a:pPr>
            <a:endParaRPr lang="en-US" dirty="0"/>
          </a:p>
        </p:txBody>
      </p:sp>
      <p:sp>
        <p:nvSpPr>
          <p:cNvPr id="6147" name="Title 2"/>
          <p:cNvSpPr>
            <a:spLocks noGrp="1"/>
          </p:cNvSpPr>
          <p:nvPr>
            <p:ph type="title"/>
          </p:nvPr>
        </p:nvSpPr>
        <p:spPr/>
        <p:txBody>
          <a:bodyPr/>
          <a:lstStyle/>
          <a:p>
            <a:r>
              <a:rPr lang="en-US" b="1" dirty="0" smtClean="0">
                <a:cs typeface="Tunga" pitchFamily="34" charset="0"/>
              </a:rPr>
              <a:t>Objectives of the Program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5" y="1463675"/>
            <a:ext cx="7680325" cy="4724400"/>
          </a:xfrm>
        </p:spPr>
        <p:txBody>
          <a:bodyPr rtlCol="0">
            <a:normAutofit/>
          </a:bodyPr>
          <a:lstStyle/>
          <a:p>
            <a:pPr marL="285750" indent="-285750" fontAlgn="auto">
              <a:spcAft>
                <a:spcPts val="0"/>
              </a:spcAft>
              <a:buClr>
                <a:schemeClr val="accent5"/>
              </a:buClr>
              <a:buFont typeface="Arial" pitchFamily="34" charset="0"/>
              <a:buChar char="•"/>
              <a:defRPr/>
            </a:pPr>
            <a:r>
              <a:rPr lang="en-US" sz="2800" dirty="0" smtClean="0"/>
              <a:t>Promote </a:t>
            </a:r>
            <a:r>
              <a:rPr lang="en-US" sz="2800" dirty="0"/>
              <a:t>or maintain coordination </a:t>
            </a:r>
            <a:r>
              <a:rPr lang="en-US" sz="2800" dirty="0" smtClean="0"/>
              <a:t>with nutrition </a:t>
            </a:r>
            <a:r>
              <a:rPr lang="en-US" sz="2800" dirty="0"/>
              <a:t>related and other supportive services for older individuals</a:t>
            </a:r>
            <a:r>
              <a:rPr lang="en-US" sz="2800" dirty="0" smtClean="0"/>
              <a:t>.</a:t>
            </a:r>
            <a:br>
              <a:rPr lang="en-US" sz="2800" dirty="0" smtClean="0"/>
            </a:br>
            <a:endParaRPr lang="en-US" sz="2800" dirty="0"/>
          </a:p>
          <a:p>
            <a:pPr marL="285750" indent="-285750" fontAlgn="auto">
              <a:spcAft>
                <a:spcPts val="0"/>
              </a:spcAft>
              <a:buClr>
                <a:schemeClr val="accent5"/>
              </a:buClr>
              <a:buFont typeface="Arial" pitchFamily="34" charset="0"/>
              <a:buChar char="•"/>
              <a:defRPr/>
            </a:pPr>
            <a:r>
              <a:rPr lang="en-US" sz="2800" dirty="0"/>
              <a:t>Target older adults who have the greatest economic &amp; social need with particular attention to low-income  minority &amp; rural </a:t>
            </a:r>
            <a:r>
              <a:rPr lang="en-US" sz="2800" dirty="0" smtClean="0"/>
              <a:t>individuals.</a:t>
            </a:r>
            <a:endParaRPr lang="en-US" sz="2800" dirty="0"/>
          </a:p>
          <a:p>
            <a:pPr marL="0" indent="0" fontAlgn="auto">
              <a:spcAft>
                <a:spcPts val="0"/>
              </a:spcAft>
              <a:buClr>
                <a:schemeClr val="accent5"/>
              </a:buClr>
              <a:buFont typeface="Arial" pitchFamily="34" charset="0"/>
              <a:buNone/>
              <a:defRPr/>
            </a:pPr>
            <a:endParaRPr lang="en-US" dirty="0"/>
          </a:p>
        </p:txBody>
      </p:sp>
      <p:sp>
        <p:nvSpPr>
          <p:cNvPr id="6147" name="Title 2"/>
          <p:cNvSpPr>
            <a:spLocks noGrp="1"/>
          </p:cNvSpPr>
          <p:nvPr>
            <p:ph type="title"/>
          </p:nvPr>
        </p:nvSpPr>
        <p:spPr/>
        <p:txBody>
          <a:bodyPr/>
          <a:lstStyle/>
          <a:p>
            <a:r>
              <a:rPr lang="en-US" b="1" dirty="0" smtClean="0">
                <a:cs typeface="Tunga" pitchFamily="34" charset="0"/>
              </a:rPr>
              <a:t>Objectives of the Program</a:t>
            </a:r>
            <a:r>
              <a:rPr lang="en-US" dirty="0" smtClean="0">
                <a:cs typeface="Tunga" pitchFamily="34" charset="0"/>
              </a:rPr>
              <a:t>(cont.)</a:t>
            </a:r>
          </a:p>
        </p:txBody>
      </p:sp>
    </p:spTree>
    <p:extLst>
      <p:ext uri="{BB962C8B-B14F-4D97-AF65-F5344CB8AC3E}">
        <p14:creationId xmlns:p14="http://schemas.microsoft.com/office/powerpoint/2010/main" val="1962944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838200"/>
            <a:ext cx="7086600" cy="1362075"/>
          </a:xfrm>
        </p:spPr>
        <p:txBody>
          <a:bodyPr rtlCol="0">
            <a:noAutofit/>
          </a:bodyPr>
          <a:lstStyle/>
          <a:p>
            <a:pPr algn="ctr" fontAlgn="auto">
              <a:spcAft>
                <a:spcPts val="0"/>
              </a:spcAft>
              <a:defRPr/>
            </a:pPr>
            <a:r>
              <a:rPr lang="en-US" sz="2800" i="1" dirty="0" smtClean="0"/>
              <a:t>“Goal: delay in-home services - giving people a purpose to get up, get dressed and leave the house is very important especially as we age.”</a:t>
            </a:r>
            <a:endParaRPr lang="en-US" sz="2800" i="1" dirty="0"/>
          </a:p>
        </p:txBody>
      </p:sp>
      <p:sp>
        <p:nvSpPr>
          <p:cNvPr id="7171" name="Text Placeholder 4"/>
          <p:cNvSpPr>
            <a:spLocks noGrp="1"/>
          </p:cNvSpPr>
          <p:nvPr>
            <p:ph type="body" idx="1"/>
          </p:nvPr>
        </p:nvSpPr>
        <p:spPr>
          <a:xfrm>
            <a:off x="685800" y="2590800"/>
            <a:ext cx="7772400" cy="585788"/>
          </a:xfrm>
        </p:spPr>
        <p:txBody>
          <a:bodyPr/>
          <a:lstStyle/>
          <a:p>
            <a:pPr algn="ctr"/>
            <a:r>
              <a:rPr lang="en-US" sz="2800" dirty="0" smtClean="0">
                <a:solidFill>
                  <a:schemeClr val="tx1"/>
                </a:solidFill>
              </a:rPr>
              <a:t>Jean Lloyd, AoA National Dietitian </a:t>
            </a:r>
          </a:p>
        </p:txBody>
      </p:sp>
      <p:sp>
        <p:nvSpPr>
          <p:cNvPr id="7172" name="TextBox 1"/>
          <p:cNvSpPr txBox="1">
            <a:spLocks noChangeArrowheads="1"/>
          </p:cNvSpPr>
          <p:nvPr/>
        </p:nvSpPr>
        <p:spPr bwMode="auto">
          <a:xfrm>
            <a:off x="838200" y="3505200"/>
            <a:ext cx="7467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dirty="0"/>
          </a:p>
          <a:p>
            <a:pPr lvl="1" algn="ctr"/>
            <a:r>
              <a:rPr lang="en-US" sz="2800" b="1" i="1" dirty="0"/>
              <a:t>“CREATE A PURPOSEFUL ROLE for them. They need a reason to get up and to have meaning and give back.”  </a:t>
            </a:r>
          </a:p>
          <a:p>
            <a:pPr lvl="1" algn="ctr"/>
            <a:r>
              <a:rPr lang="en-US" sz="2800" i="1" dirty="0"/>
              <a:t>(Dr. Robert Butler at NCOA/ASA Conf. Chicago March 2010)</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343400" y="1752600"/>
            <a:ext cx="4267200" cy="4648200"/>
          </a:xfrm>
        </p:spPr>
        <p:txBody>
          <a:bodyPr rtlCol="0">
            <a:normAutofit/>
          </a:bodyPr>
          <a:lstStyle/>
          <a:p>
            <a:pPr marL="457200" indent="-457200" fontAlgn="auto">
              <a:spcAft>
                <a:spcPts val="0"/>
              </a:spcAft>
              <a:buClr>
                <a:schemeClr val="accent5"/>
              </a:buClr>
              <a:buFont typeface="Arial" pitchFamily="34" charset="0"/>
              <a:buChar char="•"/>
              <a:defRPr/>
            </a:pPr>
            <a:r>
              <a:rPr lang="en-US" dirty="0" smtClean="0"/>
              <a:t>Do you have the want and desire to make changes, but you have so many plates in the air you can only concentrate on the immediate future and keeping them spinning?</a:t>
            </a:r>
            <a:endParaRPr lang="en-US" dirty="0"/>
          </a:p>
        </p:txBody>
      </p:sp>
      <p:sp>
        <p:nvSpPr>
          <p:cNvPr id="8195" name="Title 2"/>
          <p:cNvSpPr>
            <a:spLocks noGrp="1"/>
          </p:cNvSpPr>
          <p:nvPr>
            <p:ph type="title"/>
          </p:nvPr>
        </p:nvSpPr>
        <p:spPr/>
        <p:txBody>
          <a:bodyPr/>
          <a:lstStyle/>
          <a:p>
            <a:r>
              <a:rPr lang="en-US" b="1" dirty="0" smtClean="0">
                <a:cs typeface="Tunga" pitchFamily="34" charset="0"/>
              </a:rPr>
              <a:t>Are You Spinning Plates?</a:t>
            </a:r>
          </a:p>
        </p:txBody>
      </p:sp>
      <p:pic>
        <p:nvPicPr>
          <p:cNvPr id="8"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81000" y="1447800"/>
            <a:ext cx="3676454" cy="2743200"/>
          </a:xfrm>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smtClean="0"/>
              <a:t>What Do Consumers Want?</a:t>
            </a:r>
          </a:p>
        </p:txBody>
      </p:sp>
      <p:sp>
        <p:nvSpPr>
          <p:cNvPr id="3" name="Content Placeholder 2"/>
          <p:cNvSpPr>
            <a:spLocks noGrp="1"/>
          </p:cNvSpPr>
          <p:nvPr>
            <p:ph idx="1"/>
          </p:nvPr>
        </p:nvSpPr>
        <p:spPr>
          <a:xfrm>
            <a:off x="457200" y="1447800"/>
            <a:ext cx="8229600" cy="5181600"/>
          </a:xfrm>
        </p:spPr>
        <p:txBody>
          <a:bodyPr rtlCol="0">
            <a:normAutofit lnSpcReduction="10000"/>
          </a:bodyPr>
          <a:lstStyle/>
          <a:p>
            <a:pPr fontAlgn="auto">
              <a:spcAft>
                <a:spcPts val="0"/>
              </a:spcAft>
              <a:buFont typeface="Arial" pitchFamily="34" charset="0"/>
              <a:buChar char="•"/>
              <a:defRPr/>
            </a:pPr>
            <a:r>
              <a:rPr lang="en-US" sz="3000" dirty="0" smtClean="0"/>
              <a:t>Don’t make assumptions</a:t>
            </a:r>
          </a:p>
          <a:p>
            <a:pPr fontAlgn="auto">
              <a:spcAft>
                <a:spcPts val="0"/>
              </a:spcAft>
              <a:buFont typeface="Arial" pitchFamily="34" charset="0"/>
              <a:buChar char="•"/>
              <a:defRPr/>
            </a:pPr>
            <a:r>
              <a:rPr lang="en-US" sz="3000" dirty="0" smtClean="0"/>
              <a:t>Don’t operate in a silo</a:t>
            </a:r>
          </a:p>
          <a:p>
            <a:pPr fontAlgn="auto">
              <a:spcAft>
                <a:spcPts val="0"/>
              </a:spcAft>
              <a:buFont typeface="Arial" pitchFamily="34" charset="0"/>
              <a:buChar char="•"/>
              <a:defRPr/>
            </a:pPr>
            <a:r>
              <a:rPr lang="en-US" sz="3000" dirty="0" smtClean="0"/>
              <a:t>Have to ask, engage, excite and unite them!</a:t>
            </a:r>
          </a:p>
          <a:p>
            <a:pPr lvl="1" fontAlgn="auto">
              <a:spcAft>
                <a:spcPts val="0"/>
              </a:spcAft>
              <a:buFont typeface="Arial" pitchFamily="34" charset="0"/>
              <a:buChar char="–"/>
              <a:defRPr/>
            </a:pPr>
            <a:r>
              <a:rPr lang="en-US" sz="3000" dirty="0"/>
              <a:t>“Spark Sheets”</a:t>
            </a:r>
          </a:p>
          <a:p>
            <a:pPr lvl="1" fontAlgn="auto">
              <a:spcAft>
                <a:spcPts val="0"/>
              </a:spcAft>
              <a:buFont typeface="Arial" pitchFamily="34" charset="0"/>
              <a:buChar char="–"/>
              <a:defRPr/>
            </a:pPr>
            <a:r>
              <a:rPr lang="en-US" sz="3000" dirty="0" smtClean="0"/>
              <a:t>One-on-One Interviews</a:t>
            </a:r>
          </a:p>
          <a:p>
            <a:pPr lvl="1" fontAlgn="auto">
              <a:spcAft>
                <a:spcPts val="0"/>
              </a:spcAft>
              <a:buFont typeface="Arial" pitchFamily="34" charset="0"/>
              <a:buChar char="–"/>
              <a:defRPr/>
            </a:pPr>
            <a:r>
              <a:rPr lang="en-US" sz="3000" dirty="0"/>
              <a:t>Niatx Process Improvement Process (Walk Through</a:t>
            </a:r>
            <a:r>
              <a:rPr lang="en-US" sz="3000" dirty="0" smtClean="0"/>
              <a:t>)</a:t>
            </a:r>
          </a:p>
          <a:p>
            <a:pPr lvl="1" fontAlgn="auto">
              <a:spcAft>
                <a:spcPts val="0"/>
              </a:spcAft>
              <a:buFont typeface="Arial" pitchFamily="34" charset="0"/>
              <a:buChar char="–"/>
              <a:defRPr/>
            </a:pPr>
            <a:r>
              <a:rPr lang="en-US" sz="3000" dirty="0" smtClean="0"/>
              <a:t>Asset Based Community Development (ABCD)</a:t>
            </a:r>
          </a:p>
          <a:p>
            <a:pPr lvl="1" fontAlgn="auto">
              <a:spcAft>
                <a:spcPts val="0"/>
              </a:spcAft>
              <a:buFont typeface="Arial" pitchFamily="34" charset="0"/>
              <a:buChar char="–"/>
              <a:defRPr/>
            </a:pPr>
            <a:r>
              <a:rPr lang="en-US" sz="3000" dirty="0" smtClean="0"/>
              <a:t>Focus Groups</a:t>
            </a:r>
          </a:p>
          <a:p>
            <a:pPr lvl="1" fontAlgn="auto">
              <a:spcAft>
                <a:spcPts val="0"/>
              </a:spcAft>
              <a:buFont typeface="Arial" pitchFamily="34" charset="0"/>
              <a:buChar char="–"/>
              <a:defRPr/>
            </a:pPr>
            <a:r>
              <a:rPr lang="en-US" sz="3000" dirty="0" smtClean="0"/>
              <a:t>Surveys</a:t>
            </a:r>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2315</Words>
  <Application>Microsoft Office PowerPoint</Application>
  <PresentationFormat>On-screen Show (4:3)</PresentationFormat>
  <Paragraphs>312</Paragraphs>
  <Slides>48</Slides>
  <Notes>48</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PDF</vt:lpstr>
      <vt:lpstr>Surviving a Changing Environment</vt:lpstr>
      <vt:lpstr>PowerPoint Presentation</vt:lpstr>
      <vt:lpstr>What Do You See?</vt:lpstr>
      <vt:lpstr>Always Remember Why We Do           What We Do!</vt:lpstr>
      <vt:lpstr>Objectives of the Program</vt:lpstr>
      <vt:lpstr>Objectives of the Program(cont.)</vt:lpstr>
      <vt:lpstr>“Goal: delay in-home services - giving people a purpose to get up, get dressed and leave the house is very important especially as we age.”</vt:lpstr>
      <vt:lpstr>Are You Spinning Plates?</vt:lpstr>
      <vt:lpstr>What Do Consumers Want?</vt:lpstr>
      <vt:lpstr>What Do Consumers Want? (cont.)</vt:lpstr>
      <vt:lpstr>“Spark Sheet”</vt:lpstr>
      <vt:lpstr>What are the nutrition issues that concern older gentlemen and what can we do to address these concerns?</vt:lpstr>
      <vt:lpstr>“Walk Through” </vt:lpstr>
      <vt:lpstr>“Walk Through”  (cont.)</vt:lpstr>
      <vt:lpstr> Example: First Meal</vt:lpstr>
      <vt:lpstr> Example: First Meal (cont.)</vt:lpstr>
      <vt:lpstr>Rating Scale</vt:lpstr>
      <vt:lpstr>You Need A Plan…otherwise Chaos!</vt:lpstr>
      <vt:lpstr>PowerPoint Presentation</vt:lpstr>
      <vt:lpstr>“Best Practice” Categories</vt:lpstr>
      <vt:lpstr>Culture of Inclusion!</vt:lpstr>
      <vt:lpstr>Please vote for the poster you think best captures the spirit of the Wisconsin Elderly Nutrition Program and that will spark discussion. Vote for your top 3 choices by placing an X in the box to the left of the picture.  Voting ends on August 17, 2012, at midnight. Please only vote once. Thank you! Your vote matters. </vt:lpstr>
      <vt:lpstr>Culture of Inclusion   </vt:lpstr>
      <vt:lpstr>Heard it Through the Grapevine…</vt:lpstr>
      <vt:lpstr>Promises…</vt:lpstr>
      <vt:lpstr>One-on-One Interviewing</vt:lpstr>
      <vt:lpstr>One-on-One Interviewing</vt:lpstr>
      <vt:lpstr>Tips and Tools of One-on-One Interviewing</vt:lpstr>
      <vt:lpstr> NCOA/ASA Annual Conference that was held in Chicago in March of 2010 </vt:lpstr>
      <vt:lpstr> NCOA/ASA Annual Conference that was held in Chicago in March of 2010 </vt:lpstr>
      <vt:lpstr>Teach Seniors to Fish…</vt:lpstr>
      <vt:lpstr>PowerPoint Presentation</vt:lpstr>
      <vt:lpstr>PowerPoint Presentation</vt:lpstr>
      <vt:lpstr>Wisconsin Cranberry Marsh WI Elderly Nutrition Program Poster Contest Finalist</vt:lpstr>
      <vt:lpstr>Standardization with Customization</vt:lpstr>
      <vt:lpstr>We Are So Much More than A MEAL!</vt:lpstr>
      <vt:lpstr>PowerPoint Presentation</vt:lpstr>
      <vt:lpstr>Advocacy</vt:lpstr>
      <vt:lpstr>Home Delivered Meals</vt:lpstr>
      <vt:lpstr>Dining Experience</vt:lpstr>
      <vt:lpstr>Volunteer Hub</vt:lpstr>
      <vt:lpstr> “Purpose” Place</vt:lpstr>
      <vt:lpstr>Partnerships/Relationship Building/Networking</vt:lpstr>
      <vt:lpstr>Assume Your Role Leaders!</vt:lpstr>
      <vt:lpstr>“Whole Person Wellness” Wisconsin Elderly Nutrition Program Tagline</vt:lpstr>
      <vt:lpstr>Wisconsin's Elderly Nutrition Program Provides SUSTENANCE: </vt:lpstr>
      <vt:lpstr>Remember to Enjoy Yourself…</vt:lpstr>
      <vt:lpstr>In Summary  What do you see for the future of your program?  Have the courage to see what others choose not to.  Thank you for Allowing me to Highlight what we are doing in Wisconsin.                       Please contact me if you have any questions/comments.  Sincerely, Pam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VanKampen</dc:creator>
  <cp:lastModifiedBy>Reid Spitzer</cp:lastModifiedBy>
  <cp:revision>64</cp:revision>
  <cp:lastPrinted>2012-08-15T04:28:41Z</cp:lastPrinted>
  <dcterms:created xsi:type="dcterms:W3CDTF">2012-08-10T03:10:50Z</dcterms:created>
  <dcterms:modified xsi:type="dcterms:W3CDTF">2012-08-17T15:23:22Z</dcterms:modified>
</cp:coreProperties>
</file>