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6" r:id="rId2"/>
    <p:sldId id="257" r:id="rId3"/>
    <p:sldId id="258" r:id="rId4"/>
    <p:sldId id="293" r:id="rId5"/>
    <p:sldId id="261" r:id="rId6"/>
    <p:sldId id="262" r:id="rId7"/>
    <p:sldId id="263" r:id="rId8"/>
    <p:sldId id="264" r:id="rId9"/>
    <p:sldId id="265" r:id="rId10"/>
    <p:sldId id="288" r:id="rId11"/>
    <p:sldId id="290" r:id="rId12"/>
    <p:sldId id="278" r:id="rId13"/>
    <p:sldId id="281" r:id="rId14"/>
    <p:sldId id="279" r:id="rId15"/>
    <p:sldId id="284" r:id="rId16"/>
    <p:sldId id="292" r:id="rId17"/>
    <p:sldId id="283" r:id="rId18"/>
    <p:sldId id="287" r:id="rId19"/>
    <p:sldId id="268" r:id="rId20"/>
    <p:sldId id="273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MS" initials="C" lastIdx="9" clrIdx="0"/>
  <p:cmAuthor id="1" name="Stephen Cha" initials="S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CCFF"/>
    <a:srgbClr val="00FFFF"/>
    <a:srgbClr val="66FFFF"/>
    <a:srgbClr val="0076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00" autoAdjust="0"/>
    <p:restoredTop sz="97565" autoAdjust="0"/>
  </p:normalViewPr>
  <p:slideViewPr>
    <p:cSldViewPr snapToGrid="0" snapToObjects="1">
      <p:cViewPr>
        <p:scale>
          <a:sx n="66" d="100"/>
          <a:sy n="66" d="100"/>
        </p:scale>
        <p:origin x="-726" y="-168"/>
      </p:cViewPr>
      <p:guideLst>
        <p:guide orient="horz" pos="215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7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EB52A4-227E-480E-B568-3AE14FD8AE21}" type="datetimeFigureOut">
              <a:rPr lang="en-US"/>
              <a:pPr>
                <a:defRPr/>
              </a:pPr>
              <a:t>8/23/2012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FC152F-438F-4391-AA6F-3C3680A29E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29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273D5E-051C-4BBF-8369-5CF6EE028765}" type="datetimeFigureOut">
              <a:rPr lang="en-US"/>
              <a:pPr>
                <a:defRPr/>
              </a:pPr>
              <a:t>8/23/2012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8330EA-ED91-4829-8BD8-DA91D5943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330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7548801-A31B-4091-8D61-A933835A537A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12CB9E-C7FB-4B95-B4F1-AD89FA1A3331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2B427D-2A41-4FAF-BB0E-8FF1BEE807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Our preference is for model where you have one CBO working with multiple hospitals in a community. 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A9AB2EB-5902-4C43-B6F0-54A4E7E23FDC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For this reason a single provider is generally not going to qualify as a CBO.  The CCTP program is all about creating effective partnerships across the continuum of care including as many medical and social service providers in a community as possible. 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2A4254-7748-4419-B9BC-68781877A1BB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2CBF13-022A-4FBB-B25C-11B06E072D19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12CBF13-022A-4FBB-B25C-11B06E072D19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Figures are preliminary and subject to change as negotiations are completed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Those</a:t>
            </a:r>
            <a:r>
              <a:rPr lang="en-US" baseline="0" dirty="0" smtClean="0"/>
              <a:t> providers that experience 30 or more transitions between each other.</a:t>
            </a:r>
          </a:p>
          <a:p>
            <a:r>
              <a:rPr lang="en-US" baseline="0" dirty="0" smtClean="0"/>
              <a:t>Other versions of the maps become more complex when fewer shared transitions are included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7B9026-C619-4360-8AF3-71B02CC1EBD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cs typeface="Times New Roman" pitchFamily="18" charset="0"/>
              </a:rPr>
              <a:t>Ellen-Marie and Ray will moderate Q&amp;A.</a:t>
            </a:r>
            <a:r>
              <a:rPr lang="en-US" baseline="0" dirty="0" smtClean="0">
                <a:cs typeface="Times New Roman" pitchFamily="18" charset="0"/>
              </a:rPr>
              <a:t>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cs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cs typeface="Times New Roman" pitchFamily="18" charset="0"/>
              </a:rPr>
              <a:t>Ray will wrap up.  </a:t>
            </a:r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8330EA-ED91-4829-8BD8-DA91D5943C7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379F-67FE-4F7C-9303-9A147FFB6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B5424-0E7B-4E45-B2FB-CBF6910B8F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4A00-E838-400A-86F9-309D26490A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A159DA-6739-41F3-8689-6C706527B585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506" y="1992313"/>
            <a:ext cx="5943600" cy="26733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93BE5-CBFB-4DCE-9C75-ED4CFF7F7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27E79-BCDB-4A44-84A0-15E4B86B99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821F8-7298-4CEE-9955-A57A199E40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FE12-18E1-4C24-81CA-9EF607DEE3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1681-72FC-4806-AE62-D360D8435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7304-F6C7-40B7-9D5D-B815B3F9C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586AC-54C9-412E-8DC7-2CDBC120F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Enter Slide Title Here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7188" y="1992313"/>
            <a:ext cx="6037262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Enter bullet</a:t>
            </a:r>
          </a:p>
          <a:p>
            <a:pPr lvl="0"/>
            <a:r>
              <a:rPr lang="en-US" smtClean="0"/>
              <a:t>Enter bullet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02F83C-4498-473D-9F01-2BA9827A2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10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2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Myriad Pro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Myriad Pro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2"/>
          </a:solidFill>
          <a:latin typeface="Myriad Pro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2"/>
          </a:solidFill>
          <a:latin typeface="Myriad Pro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2"/>
          </a:solidFill>
          <a:latin typeface="Myriad Pro"/>
          <a:ea typeface="MS PGothic" pitchFamily="34" charset="-128"/>
          <a:cs typeface="Genev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2"/>
          </a:solidFill>
          <a:latin typeface="Myriad Pro"/>
          <a:ea typeface="Geneva" pitchFamily="-108" charset="-128"/>
          <a:cs typeface="Genev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-108" charset="-128"/>
          <a:cs typeface="Genev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mc.org/caretransitions" TargetMode="External"/><Relationship Id="rId2" Type="http://schemas.openxmlformats.org/officeDocument/2006/relationships/hyperlink" Target="http://cfmc.org/integratingcar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nnovation.cms.gov/initiatives/Partnership-for-Patients/CCTP/partner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reTransitions@cms.hhs.gov" TargetMode="External"/><Relationship Id="rId4" Type="http://schemas.openxmlformats.org/officeDocument/2006/relationships/hyperlink" Target="http://innovation.cms.gov/initiatives/Partnership-for-Patients/CCTP/index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novation.cms.gov/initiatives/Partnership-for-Patients/CCTP/partner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Community-based Care </a:t>
            </a:r>
          </a:p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Transitions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Program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	     Juliana R.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Tiongson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MPH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	           The Innovation Center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 Centers for Medicare and Medicaid Services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						</a:t>
            </a:r>
          </a:p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								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042AED99-7FB4-404E-8A97-64753DCE42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>
          <a:xfrm>
            <a:off x="612775" y="228599"/>
            <a:ext cx="8153400" cy="1042989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Key Points 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57200" y="1408113"/>
            <a:ext cx="8229600" cy="4992687"/>
          </a:xfrm>
        </p:spPr>
        <p:txBody>
          <a:bodyPr>
            <a:normAutofit/>
          </a:bodyPr>
          <a:lstStyle/>
          <a:p>
            <a:pPr marL="119062" lvl="1" indent="0" eaLnBrk="1" hangingPunct="1">
              <a:lnSpc>
                <a:spcPct val="90000"/>
              </a:lnSpc>
              <a:spcBef>
                <a:spcPct val="0"/>
              </a:spcBef>
              <a:buSzPct val="80000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Applicants are awarded 2-year agreements with continued participation dependent on achieving reductions in 30-day all cause readmission rates</a:t>
            </a:r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sz="2400" dirty="0"/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The CCTP builds on the care transition pilots completed in 14 states through the QIO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SOW</a:t>
            </a:r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sz="2400" dirty="0"/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The QIO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SOW includes tasks to build communities focused on care transitions and provide technical assistance to providers and CBOs interested in applying for the CCTP </a:t>
            </a:r>
          </a:p>
          <a:p>
            <a:pPr marL="119062" lvl="1" indent="0" eaLnBrk="1" hangingPunct="1">
              <a:lnSpc>
                <a:spcPct val="90000"/>
              </a:lnSpc>
              <a:spcBef>
                <a:spcPct val="0"/>
              </a:spcBef>
              <a:buSzPct val="80000"/>
              <a:buNone/>
            </a:pPr>
            <a:endParaRPr lang="en-US" dirty="0"/>
          </a:p>
          <a:p>
            <a:pPr marL="119062" lvl="1" indent="0" eaLnBrk="1" hangingPunct="1">
              <a:lnSpc>
                <a:spcPct val="90000"/>
              </a:lnSpc>
              <a:spcBef>
                <a:spcPct val="0"/>
              </a:spcBef>
              <a:buSzPct val="80000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438150" lvl="1" indent="-319088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199" y="6356350"/>
            <a:ext cx="241337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612775" y="1"/>
            <a:ext cx="8153400" cy="1516062"/>
          </a:xfrm>
        </p:spPr>
        <p:txBody>
          <a:bodyPr/>
          <a:lstStyle/>
          <a:p>
            <a:pPr eaLnBrk="1" hangingPunct="1"/>
            <a:r>
              <a:rPr lang="en-US" sz="3600" dirty="0" smtClean="0"/>
              <a:t>Payment Methodology for CCTP</a:t>
            </a:r>
          </a:p>
        </p:txBody>
      </p:sp>
      <p:sp>
        <p:nvSpPr>
          <p:cNvPr id="57348" name="Content Placeholder 2"/>
          <p:cNvSpPr>
            <a:spLocks noGrp="1"/>
          </p:cNvSpPr>
          <p:nvPr>
            <p:ph idx="1"/>
          </p:nvPr>
        </p:nvSpPr>
        <p:spPr>
          <a:xfrm>
            <a:off x="346364" y="1814944"/>
            <a:ext cx="8419811" cy="428105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This is not a grant program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CBOs </a:t>
            </a:r>
            <a:r>
              <a:rPr lang="en-US" dirty="0"/>
              <a:t>will be paid a per eligible discharge </a:t>
            </a:r>
            <a:r>
              <a:rPr lang="en-US" dirty="0" smtClean="0"/>
              <a:t>rate for the direct service costs for the provision of care transition services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CBOs will not be paid for discharge planning services already required by the Social Security Act </a:t>
            </a:r>
          </a:p>
          <a:p>
            <a:pPr eaLnBrk="1" hangingPunct="1"/>
            <a:r>
              <a:rPr lang="en-US" dirty="0" smtClean="0"/>
              <a:t>Rate will not support ongoing disease management or chronic care management which generally require a PMPM fee</a:t>
            </a:r>
          </a:p>
          <a:p>
            <a:pPr marL="342900" lvl="1" indent="-342900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Arial" pitchFamily="34" charset="0"/>
              <a:buChar char="•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q"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199" y="6356350"/>
            <a:ext cx="2399731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Poor Transitions and Readmissions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7924800" cy="48006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Poor information transfer between providers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Decreased patient and/or family activation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A lack of a standard and known process for sharing patients among providers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A159DA-6739-41F3-8689-6C706527B585}" type="slidenum">
              <a:rPr lang="en-US" smtClean="0"/>
              <a:pPr>
                <a:defRPr/>
              </a:pPr>
              <a:t>12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Lessons Learned from the QIO 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SOW Care Transitions Pilot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1773382"/>
            <a:ext cx="8672051" cy="4461163"/>
          </a:xfrm>
        </p:spPr>
        <p:txBody>
          <a:bodyPr/>
          <a:lstStyle/>
          <a:p>
            <a:r>
              <a:rPr lang="en-US" dirty="0" smtClean="0"/>
              <a:t>Importance of community collaboration</a:t>
            </a:r>
          </a:p>
          <a:p>
            <a:pPr lvl="1"/>
            <a:r>
              <a:rPr lang="en-US" sz="2400" dirty="0" smtClean="0"/>
              <a:t>Providers talking, visiting each other, sharing</a:t>
            </a:r>
          </a:p>
          <a:p>
            <a:r>
              <a:rPr lang="en-US" dirty="0" smtClean="0"/>
              <a:t>Tailor solutions to fit community priorities</a:t>
            </a:r>
          </a:p>
          <a:p>
            <a:pPr lvl="1"/>
            <a:r>
              <a:rPr lang="en-US" sz="2400" dirty="0" smtClean="0"/>
              <a:t>Community needs determine change</a:t>
            </a:r>
          </a:p>
          <a:p>
            <a:r>
              <a:rPr lang="en-US" dirty="0" smtClean="0"/>
              <a:t>Include patients and families</a:t>
            </a:r>
          </a:p>
          <a:p>
            <a:pPr lvl="1"/>
            <a:r>
              <a:rPr lang="en-US" sz="2400" dirty="0" smtClean="0"/>
              <a:t>Incorporate beneficiaries when they are sick and healthy</a:t>
            </a:r>
          </a:p>
          <a:p>
            <a:r>
              <a:rPr lang="en-US" dirty="0" smtClean="0"/>
              <a:t>Public outreach activities</a:t>
            </a:r>
          </a:p>
          <a:p>
            <a:pPr lvl="1"/>
            <a:r>
              <a:rPr lang="en-US" sz="2400" dirty="0" smtClean="0"/>
              <a:t>Storytelling to support data</a:t>
            </a:r>
          </a:p>
          <a:p>
            <a:pPr marL="346075" indent="-346075" eaLnBrk="1" hangingPunct="1">
              <a:buClr>
                <a:schemeClr val="bg2"/>
              </a:buClr>
              <a:buNone/>
            </a:pPr>
            <a:endParaRPr lang="en-US" sz="2400" dirty="0" smtClean="0"/>
          </a:p>
          <a:p>
            <a:pPr eaLnBrk="1" hangingPunct="1">
              <a:buClr>
                <a:schemeClr val="bg2"/>
              </a:buClr>
              <a:buNone/>
            </a:pPr>
            <a:endParaRPr lang="en-US" sz="3200" dirty="0" smtClean="0"/>
          </a:p>
          <a:p>
            <a:pPr eaLnBrk="1" hangingPunct="1">
              <a:buClr>
                <a:schemeClr val="bg2"/>
              </a:buClr>
              <a:buNone/>
            </a:pPr>
            <a:endParaRPr lang="en-US" sz="3200" dirty="0" smtClean="0">
              <a:solidFill>
                <a:srgbClr val="B73D3B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36957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QIO Technical Assistance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3" y="1773382"/>
            <a:ext cx="8672051" cy="4461163"/>
          </a:xfrm>
        </p:spPr>
        <p:txBody>
          <a:bodyPr/>
          <a:lstStyle/>
          <a:p>
            <a:pPr marL="346075" indent="-346075" eaLnBrk="1" hangingPunct="1">
              <a:buClr>
                <a:schemeClr val="bg2"/>
              </a:buClr>
              <a:buNone/>
            </a:pPr>
            <a:r>
              <a:rPr lang="en-US" dirty="0" smtClean="0">
                <a:latin typeface="Corbel"/>
              </a:rPr>
              <a:t>•  </a:t>
            </a:r>
            <a:r>
              <a:rPr lang="en-US" dirty="0" smtClean="0"/>
              <a:t>Community Coalition Formation</a:t>
            </a:r>
          </a:p>
          <a:p>
            <a:pPr marL="346075" indent="-346075" eaLnBrk="1" hangingPunct="1">
              <a:buClr>
                <a:schemeClr val="bg2"/>
              </a:buClr>
              <a:buNone/>
            </a:pPr>
            <a:endParaRPr lang="en-US" sz="1000" dirty="0" smtClean="0"/>
          </a:p>
          <a:p>
            <a:pPr marL="346075" indent="-346075" eaLnBrk="1" hangingPunct="1">
              <a:buClr>
                <a:schemeClr val="bg2"/>
              </a:buClr>
              <a:buNone/>
            </a:pPr>
            <a:r>
              <a:rPr lang="en-US" dirty="0" smtClean="0">
                <a:latin typeface="Corbel"/>
              </a:rPr>
              <a:t>•  </a:t>
            </a:r>
            <a:r>
              <a:rPr lang="en-US" dirty="0" smtClean="0"/>
              <a:t>Community-specific Root Cause Analysis</a:t>
            </a:r>
          </a:p>
          <a:p>
            <a:pPr marL="346075" indent="-346075" eaLnBrk="1" hangingPunct="1">
              <a:buClr>
                <a:schemeClr val="bg2"/>
              </a:buClr>
              <a:buNone/>
            </a:pPr>
            <a:endParaRPr lang="en-US" sz="1000" dirty="0" smtClean="0"/>
          </a:p>
          <a:p>
            <a:pPr marL="346075" indent="-346075" eaLnBrk="1" hangingPunct="1">
              <a:buClr>
                <a:schemeClr val="bg2"/>
              </a:buClr>
              <a:buNone/>
            </a:pPr>
            <a:r>
              <a:rPr lang="en-US" dirty="0" smtClean="0">
                <a:latin typeface="Corbel"/>
              </a:rPr>
              <a:t>•  </a:t>
            </a:r>
            <a:r>
              <a:rPr lang="en-US" dirty="0" smtClean="0"/>
              <a:t>Intervention Selection and Implementation</a:t>
            </a:r>
          </a:p>
          <a:p>
            <a:pPr marL="346075" indent="-346075" eaLnBrk="1" hangingPunct="1">
              <a:buClr>
                <a:schemeClr val="bg2"/>
              </a:buClr>
              <a:buNone/>
            </a:pPr>
            <a:endParaRPr lang="en-US" sz="1000" dirty="0" smtClean="0"/>
          </a:p>
          <a:p>
            <a:pPr marL="346075" indent="-346075" eaLnBrk="1" hangingPunct="1">
              <a:buClr>
                <a:schemeClr val="bg2"/>
              </a:buClr>
              <a:buNone/>
            </a:pPr>
            <a:r>
              <a:rPr lang="en-US" dirty="0" smtClean="0">
                <a:latin typeface="Corbel"/>
              </a:rPr>
              <a:t>•  </a:t>
            </a:r>
            <a:r>
              <a:rPr lang="en-US" dirty="0" smtClean="0"/>
              <a:t>Assist with an Application for a Formal Care Transitions Program</a:t>
            </a:r>
          </a:p>
          <a:p>
            <a:pPr marL="346075" indent="-346075" eaLnBrk="1" hangingPunct="1">
              <a:buClr>
                <a:schemeClr val="bg2"/>
              </a:buClr>
              <a:buNone/>
            </a:pPr>
            <a:endParaRPr lang="en-US" sz="1000" dirty="0" smtClean="0"/>
          </a:p>
          <a:p>
            <a:pPr marL="0" indent="0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en-US" dirty="0" smtClean="0"/>
              <a:t>For assistance please locate your QIO care transitions contact at: </a:t>
            </a:r>
            <a:r>
              <a:rPr lang="en-US" dirty="0" smtClean="0">
                <a:hlinkClick r:id="rId2"/>
              </a:rPr>
              <a:t>http://cfmc.org/integratingcare</a:t>
            </a:r>
            <a:r>
              <a:rPr lang="en-US" dirty="0" smtClean="0"/>
              <a:t> under “Contact Us”</a:t>
            </a:r>
          </a:p>
          <a:p>
            <a:pPr eaLnBrk="1" hangingPunct="1">
              <a:buClr>
                <a:schemeClr val="bg2"/>
              </a:buClr>
              <a:buNone/>
            </a:pPr>
            <a:r>
              <a:rPr lang="en-US" dirty="0" smtClean="0">
                <a:hlinkClick r:id="rId3"/>
              </a:rPr>
              <a:t>www.cfmc.org/caretransitions</a:t>
            </a:r>
            <a:endParaRPr lang="en-US" dirty="0" smtClean="0"/>
          </a:p>
          <a:p>
            <a:pPr eaLnBrk="1" hangingPunct="1">
              <a:buClr>
                <a:schemeClr val="bg2"/>
              </a:buClr>
              <a:buNone/>
            </a:pPr>
            <a:endParaRPr lang="en-US" sz="3200" dirty="0" smtClean="0">
              <a:solidFill>
                <a:srgbClr val="B73D3B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200" y="6356350"/>
            <a:ext cx="236957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5962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Network Analysis (SNA)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11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Tool Description </a:t>
            </a:r>
          </a:p>
          <a:p>
            <a:pPr lvl="1">
              <a:buNone/>
            </a:pPr>
            <a:r>
              <a:rPr lang="en-US" dirty="0" smtClean="0"/>
              <a:t>SNA maps are a visual depiction of the number of transitions that are shared between providers in the community</a:t>
            </a:r>
          </a:p>
          <a:p>
            <a:r>
              <a:rPr lang="en-US" b="1" dirty="0" smtClean="0"/>
              <a:t>Tool Uses</a:t>
            </a:r>
          </a:p>
          <a:p>
            <a:pPr lvl="1"/>
            <a:r>
              <a:rPr lang="en-US" dirty="0" smtClean="0"/>
              <a:t>Used by several QIOs midway through the 9</a:t>
            </a:r>
            <a:r>
              <a:rPr lang="en-US" baseline="30000" dirty="0" smtClean="0"/>
              <a:t>th</a:t>
            </a:r>
            <a:r>
              <a:rPr lang="en-US" dirty="0" smtClean="0"/>
              <a:t> SOW Care Transitions Theme</a:t>
            </a:r>
          </a:p>
          <a:p>
            <a:pPr lvl="1"/>
            <a:r>
              <a:rPr lang="en-US" dirty="0" smtClean="0"/>
              <a:t>Can be used for provider recruitment &amp; engagement and targeting interventions to highly problematic pairs</a:t>
            </a:r>
          </a:p>
          <a:p>
            <a:pPr lvl="1"/>
            <a:r>
              <a:rPr lang="en-US" dirty="0" smtClean="0"/>
              <a:t>Can be recalculated over time to show improvement in transitions between sender/receiver pairs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4"/>
          <p:cNvSpPr>
            <a:spLocks noGrp="1"/>
          </p:cNvSpPr>
          <p:nvPr>
            <p:ph type="title"/>
          </p:nvPr>
        </p:nvSpPr>
        <p:spPr>
          <a:xfrm>
            <a:off x="381000" y="-1"/>
            <a:ext cx="7772400" cy="1494971"/>
          </a:xfrm>
        </p:spPr>
        <p:txBody>
          <a:bodyPr/>
          <a:lstStyle/>
          <a:p>
            <a:pPr eaLnBrk="1" hangingPunct="1"/>
            <a:r>
              <a:rPr lang="en-US" dirty="0" smtClean="0"/>
              <a:t>Social Network Analysis</a:t>
            </a:r>
          </a:p>
        </p:txBody>
      </p:sp>
      <p:pic>
        <p:nvPicPr>
          <p:cNvPr id="4" name="Picture 4" descr="just nodes with 29+ w reciprocal"/>
          <p:cNvPicPr>
            <a:picLocks noChangeAspect="1" noChangeArrowheads="1"/>
          </p:cNvPicPr>
          <p:nvPr/>
        </p:nvPicPr>
        <p:blipFill>
          <a:blip r:embed="rId3" cstate="print"/>
          <a:srcRect l="11560" t="11363" r="9468" b="17480"/>
          <a:stretch>
            <a:fillRect/>
          </a:stretch>
        </p:blipFill>
        <p:spPr bwMode="auto">
          <a:xfrm>
            <a:off x="641435" y="1143000"/>
            <a:ext cx="7511965" cy="498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Specific Root Cause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 lvl="1">
              <a:buNone/>
            </a:pPr>
            <a:endParaRPr lang="en-US" sz="2400" dirty="0" smtClean="0">
              <a:ea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Data Analysis</a:t>
            </a:r>
            <a:endParaRPr lang="en-US" sz="2000" dirty="0" smtClean="0"/>
          </a:p>
          <a:p>
            <a:pPr lvl="3"/>
            <a:r>
              <a:rPr lang="en-US" sz="2000" dirty="0" smtClean="0"/>
              <a:t>Coalition Readmission rates</a:t>
            </a:r>
          </a:p>
          <a:p>
            <a:pPr lvl="3"/>
            <a:r>
              <a:rPr lang="en-US" sz="2000" dirty="0" smtClean="0"/>
              <a:t>Coalition Admission rates</a:t>
            </a:r>
          </a:p>
          <a:p>
            <a:pPr lvl="3"/>
            <a:r>
              <a:rPr lang="en-US" sz="2000" dirty="0" smtClean="0"/>
              <a:t>Hospital Readmission rates</a:t>
            </a:r>
          </a:p>
          <a:p>
            <a:pPr lvl="3"/>
            <a:r>
              <a:rPr lang="en-US" sz="2000" dirty="0" smtClean="0"/>
              <a:t>ED visit Rates</a:t>
            </a:r>
          </a:p>
          <a:p>
            <a:pPr lvl="3"/>
            <a:r>
              <a:rPr lang="en-US" sz="2000" dirty="0" smtClean="0"/>
              <a:t>Observation Stay Rates</a:t>
            </a:r>
          </a:p>
          <a:p>
            <a:pPr lvl="3"/>
            <a:r>
              <a:rPr lang="en-US" sz="2000" dirty="0" smtClean="0"/>
              <a:t>Mortality Rates</a:t>
            </a:r>
          </a:p>
          <a:p>
            <a:pPr lvl="3"/>
            <a:r>
              <a:rPr lang="en-US" sz="2000" dirty="0" smtClean="0"/>
              <a:t>Post acute care setting Readmission rates</a:t>
            </a:r>
          </a:p>
          <a:p>
            <a:pPr lvl="3"/>
            <a:r>
              <a:rPr lang="en-US" sz="2000" dirty="0" smtClean="0"/>
              <a:t>Disease specific readmission rates</a:t>
            </a:r>
            <a:endParaRPr lang="en-US" sz="2000" dirty="0" smtClean="0">
              <a:cs typeface="Arial" pitchFamily="34" charset="0"/>
            </a:endParaRPr>
          </a:p>
          <a:p>
            <a:pPr lvl="1"/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Process Mapping</a:t>
            </a:r>
            <a:endParaRPr lang="en-US" sz="2400" dirty="0" smtClean="0">
              <a:ea typeface="Times New Roman" pitchFamily="18" charset="0"/>
              <a:cs typeface="Arial" pitchFamily="34" charset="0"/>
            </a:endParaRPr>
          </a:p>
          <a:p>
            <a:pPr lvl="1"/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Chart Reviews </a:t>
            </a:r>
            <a:endParaRPr lang="en-US" sz="2400" dirty="0" smtClean="0">
              <a:ea typeface="Times New Roman" pitchFamily="18" charset="0"/>
              <a:cs typeface="Arial" pitchFamily="34" charset="0"/>
            </a:endParaRPr>
          </a:p>
          <a:p>
            <a:pPr lvl="1"/>
            <a:r>
              <a:rPr lang="en-US" sz="2400" dirty="0" smtClean="0">
                <a:ea typeface="Times New Roman" pitchFamily="18" charset="0"/>
                <a:cs typeface="Times New Roman" pitchFamily="18" charset="0"/>
              </a:rPr>
              <a:t>Patient/Stakeholder feedback</a:t>
            </a:r>
            <a:endParaRPr lang="en-US" sz="2400" dirty="0" smtClean="0">
              <a:ea typeface="Times New Roman" pitchFamily="18" charset="0"/>
              <a:cs typeface="Arial" pitchFamily="34" charset="0"/>
            </a:endParaRPr>
          </a:p>
          <a:p>
            <a:pPr lvl="2"/>
            <a:endParaRPr lang="en-US" sz="1600" dirty="0" smtClean="0"/>
          </a:p>
          <a:p>
            <a:pPr lvl="1"/>
            <a:endParaRPr lang="en-US" dirty="0" smtClean="0"/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4572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09F151-B188-4CBC-905C-A46CA6248157}" type="slidenum">
              <a:rPr lang="en-US" smtClean="0"/>
              <a:pPr>
                <a:defRPr/>
              </a:pPr>
              <a:t>17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Assistance for Communities not in a formal Care Transitions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quarterly community readmission metrics</a:t>
            </a:r>
          </a:p>
          <a:p>
            <a:r>
              <a:rPr lang="en-US" dirty="0" smtClean="0"/>
              <a:t>Host a State-wide Learning and Action Network</a:t>
            </a:r>
          </a:p>
          <a:p>
            <a:r>
              <a:rPr lang="en-US" dirty="0" smtClean="0"/>
              <a:t>Participate in Care Transitions Learning Sessions</a:t>
            </a:r>
          </a:p>
          <a:p>
            <a:r>
              <a:rPr lang="en-US" dirty="0" smtClean="0"/>
              <a:t>Use QIO developed tools and resources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274638"/>
            <a:ext cx="8811490" cy="1143000"/>
          </a:xfrm>
        </p:spPr>
        <p:txBody>
          <a:bodyPr/>
          <a:lstStyle/>
          <a:p>
            <a:r>
              <a:rPr lang="en-US" sz="3600" dirty="0" smtClean="0"/>
              <a:t>The CCTP as Part of a Broader Initiative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7" y="1801091"/>
            <a:ext cx="8617528" cy="4585854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/>
              <a:t>Partnership for Patients</a:t>
            </a:r>
            <a:r>
              <a:rPr lang="en-US" dirty="0" smtClean="0"/>
              <a:t>: a nationwide public-private partnership that will help improve the quality, safety, and affordability of health care for all Americans.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US" sz="800" b="1" dirty="0" smtClean="0">
              <a:ea typeface="ＭＳ Ｐゴシック"/>
              <a:cs typeface="ＭＳ Ｐゴシック"/>
            </a:endParaRPr>
          </a:p>
          <a:p>
            <a:pPr>
              <a:buFontTx/>
              <a:buNone/>
            </a:pPr>
            <a:r>
              <a:rPr lang="en-US" sz="2400" b="1" dirty="0" smtClean="0">
                <a:ea typeface="ＭＳ Ｐゴシック"/>
                <a:cs typeface="ＭＳ Ｐゴシック"/>
              </a:rPr>
              <a:t>By the end of 2013:</a:t>
            </a:r>
          </a:p>
          <a:p>
            <a:pPr>
              <a:buFontTx/>
              <a:buNone/>
            </a:pPr>
            <a:r>
              <a:rPr lang="en-US" sz="2200" b="1" dirty="0" smtClean="0">
                <a:ea typeface="ＭＳ Ｐゴシック"/>
                <a:cs typeface="ＭＳ Ｐゴシック"/>
              </a:rPr>
              <a:t>40% Reduction in Preventable Hospital Acquired Conditions</a:t>
            </a:r>
          </a:p>
          <a:p>
            <a:pPr lvl="1"/>
            <a:r>
              <a:rPr lang="en-US" sz="2000" dirty="0" smtClean="0">
                <a:ea typeface="ＭＳ Ｐゴシック"/>
              </a:rPr>
              <a:t>1.8 Million Fewer Injuries</a:t>
            </a:r>
          </a:p>
          <a:p>
            <a:pPr lvl="1"/>
            <a:r>
              <a:rPr lang="en-US" sz="2000" dirty="0" smtClean="0">
                <a:ea typeface="ＭＳ Ｐゴシック"/>
              </a:rPr>
              <a:t>60,000 Lives Saved</a:t>
            </a:r>
          </a:p>
          <a:p>
            <a:pPr>
              <a:buFontTx/>
              <a:buNone/>
            </a:pPr>
            <a:endParaRPr lang="en-US" sz="800" b="1" dirty="0" smtClean="0">
              <a:ea typeface="ＭＳ Ｐゴシック"/>
              <a:cs typeface="ＭＳ Ｐゴシック"/>
            </a:endParaRPr>
          </a:p>
          <a:p>
            <a:pPr>
              <a:buFontTx/>
              <a:buNone/>
            </a:pPr>
            <a:r>
              <a:rPr lang="en-US" sz="2200" b="1" dirty="0" smtClean="0">
                <a:ea typeface="ＭＳ Ｐゴシック"/>
                <a:cs typeface="ＭＳ Ｐゴシック"/>
              </a:rPr>
              <a:t>20% Reduction in Preventable 30-Day Readmissions</a:t>
            </a:r>
          </a:p>
          <a:p>
            <a:pPr lvl="1"/>
            <a:r>
              <a:rPr lang="en-US" sz="2000" dirty="0" smtClean="0">
                <a:ea typeface="ＭＳ Ｐゴシック"/>
              </a:rPr>
              <a:t>1.6 Million Patients Recover Without Readmission</a:t>
            </a:r>
          </a:p>
          <a:p>
            <a:pPr>
              <a:buFontTx/>
              <a:buNone/>
            </a:pPr>
            <a:r>
              <a:rPr lang="en-US" sz="1200" b="1" dirty="0" smtClean="0">
                <a:ea typeface="ＭＳ Ｐゴシック"/>
                <a:cs typeface="ＭＳ Ｐゴシック"/>
              </a:rPr>
              <a:t>	</a:t>
            </a:r>
          </a:p>
          <a:p>
            <a:pPr>
              <a:buFontTx/>
              <a:buNone/>
            </a:pPr>
            <a:r>
              <a:rPr lang="en-US" sz="2400" b="1" dirty="0" smtClean="0">
                <a:ea typeface="ＭＳ Ｐゴシック"/>
                <a:cs typeface="ＭＳ Ｐゴシック"/>
              </a:rPr>
              <a:t>Up to $35 Billion Dollars Saved in Three Years</a:t>
            </a:r>
          </a:p>
          <a:p>
            <a:endParaRPr lang="en-US" sz="2600" dirty="0" smtClean="0">
              <a:ea typeface="ＭＳ Ｐゴシック"/>
              <a:cs typeface="ＭＳ Ｐゴシック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553199" y="6356350"/>
            <a:ext cx="2424545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235526" y="180109"/>
            <a:ext cx="8714509" cy="133595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The Community–based Care Transitions Program (CCTP)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>
          <a:xfrm>
            <a:off x="457200" y="1842656"/>
            <a:ext cx="8229600" cy="3934258"/>
          </a:xfrm>
        </p:spPr>
        <p:txBody>
          <a:bodyPr/>
          <a:lstStyle/>
          <a:p>
            <a:pPr eaLnBrk="1" hangingPunct="1"/>
            <a:r>
              <a:rPr lang="en-US" dirty="0" smtClean="0"/>
              <a:t>The CCTP, created by section 3026 of the Affordable Care Act, provides $500M over 5 years to test models for improving care transitions for high risk Medicare beneficiaries.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We </a:t>
            </a:r>
            <a:r>
              <a:rPr lang="en-US" dirty="0" smtClean="0"/>
              <a:t>currently have 47 communities projected to serve approximately 220,000 high risk Medicare beneficiaries across 21 states annually</a:t>
            </a:r>
          </a:p>
          <a:p>
            <a:pPr eaLnBrk="1" hangingPunct="1"/>
            <a:r>
              <a:rPr lang="en-US" dirty="0" smtClean="0"/>
              <a:t>Our final review of applications for CY 2012 is scheduled for September 20, 2012</a:t>
            </a:r>
            <a:endParaRPr lang="en-US" dirty="0" smtClean="0"/>
          </a:p>
          <a:p>
            <a:pPr eaLnBrk="1" hangingPunct="1">
              <a:buNone/>
            </a:pPr>
            <a:endParaRPr lang="en-US" sz="28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816435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>
                <a:cs typeface="Arial" pitchFamily="34" charset="0"/>
              </a:rPr>
              <a:t>Questions?</a:t>
            </a:r>
            <a:endParaRPr lang="en-US" sz="3600" i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294" y="1851636"/>
            <a:ext cx="8686800" cy="4103687"/>
          </a:xfrm>
        </p:spPr>
        <p:txBody>
          <a:bodyPr anchor="ctr"/>
          <a:lstStyle/>
          <a:p>
            <a:pPr algn="ctr">
              <a:spcBef>
                <a:spcPts val="0"/>
              </a:spcBef>
              <a:buNone/>
            </a:pPr>
            <a:r>
              <a:rPr lang="en-US" dirty="0" smtClean="0"/>
              <a:t>Detailed information on all CCTP sites may be found at:  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sz="1800" dirty="0" smtClean="0">
                <a:hlinkClick r:id="rId3"/>
              </a:rPr>
              <a:t>http://innovation.cms.gov/initiatives/Partnership-for-Patients/CCTP/partners.html</a:t>
            </a:r>
            <a:endParaRPr lang="en-US" sz="1800" dirty="0" smtClean="0"/>
          </a:p>
          <a:p>
            <a:pPr algn="ctr">
              <a:buNone/>
            </a:pPr>
            <a:endParaRPr lang="en-US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cs typeface="Arial" pitchFamily="34" charset="0"/>
              </a:rPr>
              <a:t>Additional information is available on our website: </a:t>
            </a:r>
          </a:p>
          <a:p>
            <a:pPr algn="ctr">
              <a:buNone/>
            </a:pPr>
            <a:r>
              <a:rPr lang="en-US" sz="1900" dirty="0" smtClean="0">
                <a:cs typeface="Arial" pitchFamily="34" charset="0"/>
                <a:hlinkClick r:id="rId4"/>
              </a:rPr>
              <a:t>http://innovation.cms.gov/initiatives/Partnership-for-Patients/CCTP/index.html</a:t>
            </a:r>
            <a:r>
              <a:rPr lang="en-US" sz="1900" dirty="0" smtClean="0">
                <a:cs typeface="Arial" pitchFamily="34" charset="0"/>
              </a:rPr>
              <a:t> </a:t>
            </a:r>
          </a:p>
          <a:p>
            <a:pPr algn="ctr">
              <a:buNone/>
            </a:pPr>
            <a:endParaRPr lang="en-US" dirty="0" smtClean="0">
              <a:cs typeface="Arial" pitchFamily="34" charset="0"/>
            </a:endParaRPr>
          </a:p>
          <a:p>
            <a:pPr algn="ctr">
              <a:buNone/>
            </a:pPr>
            <a:r>
              <a:rPr lang="en-US" dirty="0" smtClean="0">
                <a:cs typeface="Arial" pitchFamily="34" charset="0"/>
              </a:rPr>
              <a:t>For further questions, please email:</a:t>
            </a:r>
          </a:p>
          <a:p>
            <a:pPr algn="ctr">
              <a:buNone/>
            </a:pPr>
            <a:r>
              <a:rPr lang="en-US" dirty="0" smtClean="0">
                <a:cs typeface="Arial" pitchFamily="34" charset="0"/>
                <a:hlinkClick r:id="rId5"/>
              </a:rPr>
              <a:t>CareTransitions@cms.hhs.gov</a:t>
            </a:r>
            <a:r>
              <a:rPr lang="en-US" dirty="0" smtClean="0">
                <a:cs typeface="Arial" pitchFamily="34" charset="0"/>
              </a:rPr>
              <a:t> 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33289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042988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Program Goals</a:t>
            </a: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457200" y="1898074"/>
            <a:ext cx="8229600" cy="4322618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Improve transitions of beneficiaries from the inpatient hospital setting to home or other care settings  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endParaRPr lang="en-US" sz="100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Improve quality of care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endParaRPr lang="en-US" sz="100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Reduce readmissions for high risk beneficiaries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endParaRPr lang="en-US" sz="100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Document measurable savings to the Medicare program  and expand program beyond the initial 5 years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824304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CCTP Partners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Map-CCTP.pn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915886" y="1957080"/>
            <a:ext cx="6502399" cy="41244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Who are these CCTP Participants?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658471"/>
            <a:ext cx="8525435" cy="422237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sz="1800" dirty="0" smtClean="0"/>
          </a:p>
          <a:p>
            <a:pPr marL="0" lvl="0" indent="0">
              <a:buNone/>
            </a:pPr>
            <a:r>
              <a:rPr lang="en-US" sz="1800" dirty="0" smtClean="0"/>
              <a:t>Two types of primary applicants :  </a:t>
            </a:r>
            <a:r>
              <a:rPr lang="en-US" sz="1800" dirty="0" smtClean="0"/>
              <a:t>43</a:t>
            </a:r>
            <a:r>
              <a:rPr lang="en-US" sz="1800" dirty="0" smtClean="0"/>
              <a:t> </a:t>
            </a:r>
            <a:r>
              <a:rPr lang="en-US" sz="1800" dirty="0" smtClean="0"/>
              <a:t>are CBOs, and </a:t>
            </a:r>
            <a:r>
              <a:rPr lang="en-US" sz="1800" dirty="0" smtClean="0"/>
              <a:t>4 </a:t>
            </a:r>
            <a:r>
              <a:rPr lang="en-US" sz="1800" dirty="0" smtClean="0"/>
              <a:t>are high-readmissions hospitals, partnering with CBOs </a:t>
            </a:r>
          </a:p>
          <a:p>
            <a:pPr marL="0" lvl="0" indent="0">
              <a:buNone/>
            </a:pPr>
            <a:endParaRPr lang="en-US" sz="1200" dirty="0" smtClean="0"/>
          </a:p>
          <a:p>
            <a:pPr marL="0" lvl="0" indent="0">
              <a:buNone/>
            </a:pPr>
            <a:r>
              <a:rPr lang="en-US" sz="1600" dirty="0" smtClean="0"/>
              <a:t>1</a:t>
            </a:r>
            <a:r>
              <a:rPr lang="en-US" sz="1600" dirty="0" smtClean="0"/>
              <a:t>) </a:t>
            </a:r>
            <a:r>
              <a:rPr lang="en-US" sz="1600" dirty="0" smtClean="0"/>
              <a:t>Forty</a:t>
            </a:r>
            <a:r>
              <a:rPr lang="en-US" sz="1600" dirty="0" smtClean="0"/>
              <a:t>-three </a:t>
            </a:r>
            <a:r>
              <a:rPr lang="en-US" sz="1600" dirty="0" smtClean="0"/>
              <a:t>CBO lead applicants: 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US" sz="1600" dirty="0" smtClean="0"/>
              <a:t>Includes AAAs, ADRCs, non-profit home and commun</a:t>
            </a:r>
            <a:r>
              <a:rPr lang="en-US" sz="1600" dirty="0" smtClean="0"/>
              <a:t>ity-based service providers, physician hospital organizations, visiting nurse services, community health centers, and other Medicare providers</a:t>
            </a:r>
            <a:endParaRPr lang="en-US" sz="1600" dirty="0" smtClean="0"/>
          </a:p>
          <a:p>
            <a:pPr marL="457200" lvl="0" indent="-457200">
              <a:buNone/>
            </a:pPr>
            <a:r>
              <a:rPr lang="en-US" sz="1600" dirty="0" smtClean="0"/>
              <a:t>2</a:t>
            </a:r>
            <a:r>
              <a:rPr lang="en-US" sz="1600" dirty="0" smtClean="0"/>
              <a:t>) </a:t>
            </a:r>
            <a:r>
              <a:rPr lang="en-US" sz="1600" dirty="0" smtClean="0"/>
              <a:t>Four </a:t>
            </a:r>
            <a:r>
              <a:rPr lang="en-US" sz="1600" dirty="0" smtClean="0"/>
              <a:t>high-readmission </a:t>
            </a:r>
            <a:r>
              <a:rPr lang="en-US" sz="1600" dirty="0" smtClean="0"/>
              <a:t>hospital lead applicants: 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US" sz="1600" dirty="0" smtClean="0"/>
              <a:t>St. John Providence Health System in Warren, MI, partnering with Adult Well-Being Services, a service provider of the Detroit AAA, and 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dirty="0" smtClean="0"/>
              <a:t>Yale-New Haven Hospital, CT, in partnership with the AAA of South Central Connecticut and the Hospital of Saint Raphael in New </a:t>
            </a:r>
            <a:r>
              <a:rPr lang="en-US" sz="1600" dirty="0" smtClean="0"/>
              <a:t>Haven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US" sz="1600" dirty="0" smtClean="0"/>
              <a:t>Mount Sinai Hospital, NY, in partnership with the Institute for Family Health </a:t>
            </a:r>
          </a:p>
          <a:p>
            <a:pPr marL="573088" lvl="1" indent="-231775">
              <a:buFont typeface="Arial" pitchFamily="34" charset="0"/>
              <a:buChar char="•"/>
            </a:pPr>
            <a:r>
              <a:rPr lang="en-US" sz="1600" dirty="0" smtClean="0"/>
              <a:t>New York Methodist Hospital, in partnership with Hills and Heights </a:t>
            </a:r>
            <a:endParaRPr lang="en-US" sz="16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669739" y="6356350"/>
            <a:ext cx="231048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  </a:t>
            </a: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Who are these CCTP Participants?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658471"/>
            <a:ext cx="8525435" cy="4222375"/>
          </a:xfrm>
        </p:spPr>
        <p:txBody>
          <a:bodyPr>
            <a:noAutofit/>
          </a:bodyPr>
          <a:lstStyle/>
          <a:p>
            <a:pPr marL="233363" indent="-233363"/>
            <a:r>
              <a:rPr lang="en-US" sz="2200" b="1" dirty="0" smtClean="0"/>
              <a:t>Average number of hospital partners: </a:t>
            </a:r>
            <a:r>
              <a:rPr lang="en-US" sz="2200" dirty="0" smtClean="0"/>
              <a:t>4</a:t>
            </a:r>
          </a:p>
          <a:p>
            <a:pPr marL="233363" indent="-233363"/>
            <a:endParaRPr lang="en-US" sz="800" dirty="0" smtClean="0"/>
          </a:p>
          <a:p>
            <a:pPr marL="233363" indent="-233363"/>
            <a:r>
              <a:rPr lang="en-US" sz="2200" b="1" dirty="0" smtClean="0"/>
              <a:t>Maximum number of hospital partners: </a:t>
            </a:r>
            <a:r>
              <a:rPr lang="en-US" sz="2200" dirty="0" smtClean="0"/>
              <a:t>10 </a:t>
            </a:r>
            <a:endParaRPr lang="en-US" sz="2200" dirty="0" smtClean="0"/>
          </a:p>
          <a:p>
            <a:pPr marL="233363" indent="-233363"/>
            <a:r>
              <a:rPr lang="en-US" sz="2200" b="1" dirty="0" smtClean="0"/>
              <a:t>Most prevalent interventions include: </a:t>
            </a:r>
            <a:r>
              <a:rPr lang="en-US" sz="2200" dirty="0" smtClean="0"/>
              <a:t>CTI, Bridge Model, Aspects of Project RED and the BOOST Program, and the TCM </a:t>
            </a:r>
          </a:p>
          <a:p>
            <a:pPr marL="233363" indent="-233363"/>
            <a:r>
              <a:rPr lang="en-US" sz="2200" dirty="0" smtClean="0"/>
              <a:t>Approximately 50% of programs offer supportive service packages to a subset of their high risk target population</a:t>
            </a:r>
            <a:endParaRPr lang="en-US" sz="2200" dirty="0" smtClean="0"/>
          </a:p>
          <a:p>
            <a:pPr marL="233363" indent="-233363"/>
            <a:endParaRPr lang="en-US" sz="2200" b="1" dirty="0" smtClean="0"/>
          </a:p>
          <a:p>
            <a:pPr marL="233363" indent="-233363"/>
            <a:r>
              <a:rPr lang="en-US" sz="2200" b="1" dirty="0" smtClean="0"/>
              <a:t>Detailed </a:t>
            </a:r>
            <a:r>
              <a:rPr lang="en-US" sz="2200" b="1" dirty="0" smtClean="0"/>
              <a:t>information on all CCTP sites may be found at: </a:t>
            </a: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innovation.cms.gov/initiatives/Partnership-for-Patients/CCTP/partners.html</a:t>
            </a:r>
            <a:endParaRPr lang="en-US" sz="18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4270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Eligible Applicants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927599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050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05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Are statutorily defined as: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Verdana" pitchFamily="34" charset="0"/>
              <a:buChar char="−"/>
              <a:defRPr/>
            </a:pPr>
            <a:r>
              <a:rPr lang="en-US" sz="2200" dirty="0" smtClean="0"/>
              <a:t>Acute Care Hospitals with high readmission rates in partnership with an eligible community-based organization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Verdana" pitchFamily="34" charset="0"/>
              <a:buChar char="−"/>
              <a:defRPr/>
            </a:pPr>
            <a:r>
              <a:rPr lang="en-US" sz="2200" dirty="0" smtClean="0"/>
              <a:t>Community-based organizations (CBOs) that provide care transition services</a:t>
            </a:r>
          </a:p>
          <a:p>
            <a:pPr marL="640080" lvl="1" indent="-274320" eaLnBrk="1" fontAlgn="auto" hangingPunct="1">
              <a:spcAft>
                <a:spcPts val="0"/>
              </a:spcAft>
              <a:buNone/>
              <a:defRPr/>
            </a:pPr>
            <a:endParaRPr lang="en-US" sz="100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There must always be a partnership between at least one acute care hospital and one eligible CBO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endParaRPr lang="en-US" sz="100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dirty="0" smtClean="0"/>
              <a:t>Critical access hospitals and specialty hospitals are excluded as feeder hospitals  but could be part of the larger community collaboration</a:t>
            </a:r>
            <a:endParaRPr lang="en-US" sz="30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200" y="6356350"/>
            <a:ext cx="2386084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20763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Definition of CBO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Verdana" pitchFamily="34" charset="0"/>
              <a:buChar char="•"/>
              <a:defRPr/>
            </a:pPr>
            <a:endParaRPr lang="en-US" sz="2800" dirty="0" smtClean="0"/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Community-based organizations that provide care transition services across the continuum of care through arrangements with subsection (d) hospitals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300" dirty="0" smtClean="0"/>
              <a:t>Whose governing bodies include sufficient representation of multiple health care stakeholders, including consumers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300" dirty="0" smtClean="0"/>
              <a:t>Must be a legal entity, i.e., have a taxpayer ID number - for example, a 501(c)3) - so they can be paid for services they provide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300" dirty="0" smtClean="0"/>
              <a:t>Must be physically located in the community it proposes to serve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Preference is for model with one CBO working with multiple acute care hospitals in a community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A self-contained or closed health system does not qualify as a CBO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30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199" y="6356350"/>
            <a:ext cx="2399731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/>
          </p:nvPr>
        </p:nvSpPr>
        <p:spPr>
          <a:xfrm>
            <a:off x="612775" y="228599"/>
            <a:ext cx="8153400" cy="1042989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Key Points </a:t>
            </a:r>
          </a:p>
        </p:txBody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457200" y="1408113"/>
            <a:ext cx="8229600" cy="4992687"/>
          </a:xfrm>
        </p:spPr>
        <p:txBody>
          <a:bodyPr>
            <a:normAutofit/>
          </a:bodyPr>
          <a:lstStyle/>
          <a:p>
            <a:pPr marL="119062" lvl="1" indent="0" eaLnBrk="1" hangingPunct="1">
              <a:lnSpc>
                <a:spcPct val="90000"/>
              </a:lnSpc>
              <a:spcBef>
                <a:spcPct val="0"/>
              </a:spcBef>
              <a:buSzPct val="80000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Applicants are awarded 2-year agreements with continued participation dependent on achieving reductions in 30-day all cause readmission rates</a:t>
            </a:r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sz="2400" dirty="0"/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The CCTP builds on the care transition pilots completed in 14 states through the QIO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SOW</a:t>
            </a:r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sz="2400" dirty="0"/>
          </a:p>
          <a:p>
            <a:pPr marL="231775" lvl="1" indent="-231775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Arial" pitchFamily="34" charset="0"/>
              <a:buChar char="•"/>
            </a:pPr>
            <a:r>
              <a:rPr lang="en-US" sz="2400" dirty="0" smtClean="0"/>
              <a:t>The QIO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SOW includes tasks to build communities focused on care transitions and provide technical assistance to providers and CBOs interested in applying for the CCTP </a:t>
            </a:r>
          </a:p>
          <a:p>
            <a:pPr marL="119062" lvl="1" indent="0" eaLnBrk="1" hangingPunct="1">
              <a:lnSpc>
                <a:spcPct val="90000"/>
              </a:lnSpc>
              <a:spcBef>
                <a:spcPct val="0"/>
              </a:spcBef>
              <a:buSzPct val="80000"/>
              <a:buNone/>
            </a:pPr>
            <a:endParaRPr lang="en-US" dirty="0"/>
          </a:p>
          <a:p>
            <a:pPr marL="119062" lvl="1" indent="0" eaLnBrk="1" hangingPunct="1">
              <a:lnSpc>
                <a:spcPct val="90000"/>
              </a:lnSpc>
              <a:spcBef>
                <a:spcPct val="0"/>
              </a:spcBef>
              <a:buSzPct val="80000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None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pPr marL="438150" lvl="1" indent="-319088" eaLnBrk="1" hangingPunct="1">
              <a:lnSpc>
                <a:spcPct val="90000"/>
              </a:lnSpc>
              <a:spcBef>
                <a:spcPct val="0"/>
              </a:spcBef>
              <a:buSzPct val="80000"/>
              <a:buFont typeface="Wingdings 2" pitchFamily="18" charset="2"/>
              <a:buChar char=""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438150" lvl="1" indent="-319088"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553199" y="6356350"/>
            <a:ext cx="2413379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A8379F-67FE-4F7C-9303-9A147FFB668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9246</TotalTime>
  <Words>1289</Words>
  <Application>Microsoft Office PowerPoint</Application>
  <PresentationFormat>On-screen Show (4:3)</PresentationFormat>
  <Paragraphs>226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The Community–based Care Transitions Program (CCTP)</vt:lpstr>
      <vt:lpstr>Program Goals</vt:lpstr>
      <vt:lpstr>The CCTP Partners </vt:lpstr>
      <vt:lpstr>Who are these CCTP Participants?</vt:lpstr>
      <vt:lpstr>Who are these CCTP Participants?</vt:lpstr>
      <vt:lpstr>Eligible Applicants </vt:lpstr>
      <vt:lpstr>Definition of CBO </vt:lpstr>
      <vt:lpstr>Key Points </vt:lpstr>
      <vt:lpstr>Key Points </vt:lpstr>
      <vt:lpstr>Payment Methodology for CCTP</vt:lpstr>
      <vt:lpstr>Drivers of Poor Transitions and Readmissions</vt:lpstr>
      <vt:lpstr>Lessons Learned from the QIO 9th SOW Care Transitions Pilot </vt:lpstr>
      <vt:lpstr>QIO Technical Assistance</vt:lpstr>
      <vt:lpstr>Social Network Analysis (SNA)</vt:lpstr>
      <vt:lpstr>Social Network Analysis</vt:lpstr>
      <vt:lpstr>Community Specific Root Cause Analysis</vt:lpstr>
      <vt:lpstr>Additional Assistance for Communities not in a formal Care Transitions Program</vt:lpstr>
      <vt:lpstr>The CCTP as Part of a Broader Initiative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CMS DVC</dc:creator>
  <cp:lastModifiedBy>Park Police</cp:lastModifiedBy>
  <cp:revision>630</cp:revision>
  <dcterms:created xsi:type="dcterms:W3CDTF">2010-07-21T15:42:25Z</dcterms:created>
  <dcterms:modified xsi:type="dcterms:W3CDTF">2012-08-24T03:51:01Z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872809938</vt:i4>
  </property>
  <property fmtid="{D5CDD505-2E9C-101B-9397-08002B2CF9AE}" pid="3" name="_NewReviewCycle">
    <vt:lpwstr/>
  </property>
  <property fmtid="{D5CDD505-2E9C-101B-9397-08002B2CF9AE}" pid="4" name="_EmailSubject">
    <vt:lpwstr>Final CCTP slides</vt:lpwstr>
  </property>
  <property fmtid="{D5CDD505-2E9C-101B-9397-08002B2CF9AE}" pid="5" name="_AuthorEmail">
    <vt:lpwstr>Raymond.Thorn@cms.hhs.gov</vt:lpwstr>
  </property>
  <property fmtid="{D5CDD505-2E9C-101B-9397-08002B2CF9AE}" pid="6" name="_AuthorEmailDisplayName">
    <vt:lpwstr>Thorn, Raymond (CMS/CMMI)</vt:lpwstr>
  </property>
  <property fmtid="{D5CDD505-2E9C-101B-9397-08002B2CF9AE}" pid="7" name="_PreviousAdHocReviewCycleID">
    <vt:i4>-310525519</vt:i4>
  </property>
</Properties>
</file>