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49" r:id="rId1"/>
  </p:sldMasterIdLst>
  <p:notesMasterIdLst>
    <p:notesMasterId r:id="rId38"/>
  </p:notesMasterIdLst>
  <p:handoutMasterIdLst>
    <p:handoutMasterId r:id="rId39"/>
  </p:handoutMasterIdLst>
  <p:sldIdLst>
    <p:sldId id="691" r:id="rId2"/>
    <p:sldId id="505" r:id="rId3"/>
    <p:sldId id="662" r:id="rId4"/>
    <p:sldId id="663" r:id="rId5"/>
    <p:sldId id="664" r:id="rId6"/>
    <p:sldId id="665" r:id="rId7"/>
    <p:sldId id="666" r:id="rId8"/>
    <p:sldId id="667" r:id="rId9"/>
    <p:sldId id="668" r:id="rId10"/>
    <p:sldId id="689" r:id="rId11"/>
    <p:sldId id="649" r:id="rId12"/>
    <p:sldId id="672" r:id="rId13"/>
    <p:sldId id="673" r:id="rId14"/>
    <p:sldId id="674" r:id="rId15"/>
    <p:sldId id="675" r:id="rId16"/>
    <p:sldId id="678" r:id="rId17"/>
    <p:sldId id="676" r:id="rId18"/>
    <p:sldId id="677" r:id="rId19"/>
    <p:sldId id="690" r:id="rId20"/>
    <p:sldId id="650" r:id="rId21"/>
    <p:sldId id="682" r:id="rId22"/>
    <p:sldId id="660" r:id="rId23"/>
    <p:sldId id="683" r:id="rId24"/>
    <p:sldId id="684" r:id="rId25"/>
    <p:sldId id="685" r:id="rId26"/>
    <p:sldId id="661" r:id="rId27"/>
    <p:sldId id="686" r:id="rId28"/>
    <p:sldId id="687" r:id="rId29"/>
    <p:sldId id="688" r:id="rId30"/>
    <p:sldId id="681" r:id="rId31"/>
    <p:sldId id="651" r:id="rId32"/>
    <p:sldId id="679" r:id="rId33"/>
    <p:sldId id="680" r:id="rId34"/>
    <p:sldId id="669" r:id="rId35"/>
    <p:sldId id="670" r:id="rId36"/>
    <p:sldId id="671"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1pPr>
    <a:lvl2pPr marL="4572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2pPr>
    <a:lvl3pPr marL="9144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3pPr>
    <a:lvl4pPr marL="13716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4pPr>
    <a:lvl5pPr marL="18288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5pPr>
    <a:lvl6pPr marL="22860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6pPr>
    <a:lvl7pPr marL="27432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7pPr>
    <a:lvl8pPr marL="32004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8pPr>
    <a:lvl9pPr marL="36576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535353"/>
    <a:srgbClr val="E18311"/>
    <a:srgbClr val="E88E20"/>
    <a:srgbClr val="EEEEE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6" autoAdjust="0"/>
    <p:restoredTop sz="78669" autoAdjust="0"/>
  </p:normalViewPr>
  <p:slideViewPr>
    <p:cSldViewPr>
      <p:cViewPr>
        <p:scale>
          <a:sx n="75" d="100"/>
          <a:sy n="75" d="100"/>
        </p:scale>
        <p:origin x="-246"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B791B-ACDD-9F4D-9260-FE1542D9F054}" type="datetimeFigureOut">
              <a:rPr lang="en-US" smtClean="0"/>
              <a:pPr/>
              <a:t>8/19/2012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7A6AA-3880-DC4F-A04F-ACDE5D54AD36}" type="slidenum">
              <a:rPr lang="en-US" smtClean="0"/>
              <a:pPr/>
              <a:t>‹#›</a:t>
            </a:fld>
            <a:endParaRPr lang="en-US" dirty="0"/>
          </a:p>
        </p:txBody>
      </p:sp>
    </p:spTree>
    <p:extLst>
      <p:ext uri="{BB962C8B-B14F-4D97-AF65-F5344CB8AC3E}">
        <p14:creationId xmlns:p14="http://schemas.microsoft.com/office/powerpoint/2010/main" val="256250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DC126BC-E9CD-4122-A8AF-CC64A18D69AA}" type="slidenum">
              <a:rPr lang="en-US"/>
              <a:pPr/>
              <a:t>‹#›</a:t>
            </a:fld>
            <a:endParaRPr lang="en-US" dirty="0"/>
          </a:p>
        </p:txBody>
      </p:sp>
    </p:spTree>
    <p:extLst>
      <p:ext uri="{BB962C8B-B14F-4D97-AF65-F5344CB8AC3E}">
        <p14:creationId xmlns:p14="http://schemas.microsoft.com/office/powerpoint/2010/main" val="17018368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uLTIowBF0k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youtube.com/watch?v=uLTIowBF0k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Times" pitchFamily="64" charset="0"/>
                <a:ea typeface="ＭＳ Ｐゴシック" pitchFamily="64" charset="-128"/>
                <a:cs typeface="ＭＳ Ｐゴシック" pitchFamily="64" charset="-128"/>
              </a:rPr>
              <a:t>[pull up YouTube videos]</a:t>
            </a:r>
          </a:p>
          <a:p>
            <a:pPr marL="228600" indent="-228600">
              <a:buFont typeface="+mj-lt"/>
              <a:buAutoNum type="arabicPeriod"/>
            </a:pPr>
            <a:r>
              <a:rPr lang="en-US" dirty="0" smtClean="0"/>
              <a:t>Old Spice | The Man Your Man Could Smell Like, 30 sec., 44M hits: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http://www.youtube.com/watch?NR=1&amp;feature=endscreen&amp;v=owGykVbfgUE</a:t>
            </a:r>
            <a:r>
              <a:rPr lang="en-US" sz="1200" b="0" dirty="0" smtClean="0"/>
              <a:t>Old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dirty="0" smtClean="0"/>
              <a:t>Spice | Questions, 30 sec., 22M hits: </a:t>
            </a:r>
            <a:r>
              <a:rPr lang="en-US" sz="1200" b="0" dirty="0" smtClean="0">
                <a:hlinkClick r:id="rId3"/>
              </a:rPr>
              <a:t>http://www.youtube.com/watch?v=uLTIowBF0kE</a:t>
            </a:r>
            <a:endParaRPr lang="en-US" sz="1200" b="0"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Times" pitchFamily="-64" charset="0"/>
                <a:ea typeface="ＭＳ Ｐゴシック" pitchFamily="-64" charset="-128"/>
                <a:cs typeface="ＭＳ Ｐゴシック" pitchFamily="-64" charset="-128"/>
              </a:rPr>
              <a:t>Kevin Brady on Prudential's "Day One" Campaign: http://www.youtube.com/watch?v=0ZpdGvMmVzg</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Times" pitchFamily="-64" charset="0"/>
                <a:ea typeface="ＭＳ Ｐゴシック" pitchFamily="-64" charset="-128"/>
                <a:cs typeface="ＭＳ Ｐゴシック" pitchFamily="-64" charset="-128"/>
              </a:rPr>
              <a:t>Prudential -- Day One: Karen </a:t>
            </a:r>
            <a:r>
              <a:rPr lang="en-US" sz="1200" kern="1200" dirty="0" err="1" smtClean="0">
                <a:solidFill>
                  <a:schemeClr val="tx1"/>
                </a:solidFill>
                <a:latin typeface="Times" pitchFamily="-64" charset="0"/>
                <a:ea typeface="ＭＳ Ｐゴシック" pitchFamily="-64" charset="-128"/>
                <a:cs typeface="ＭＳ Ｐゴシック" pitchFamily="-64" charset="-128"/>
              </a:rPr>
              <a:t>Gustin</a:t>
            </a:r>
            <a:r>
              <a:rPr lang="en-US" sz="1200" kern="1200" dirty="0" smtClean="0">
                <a:solidFill>
                  <a:schemeClr val="tx1"/>
                </a:solidFill>
                <a:latin typeface="Times" pitchFamily="-64" charset="0"/>
                <a:ea typeface="ＭＳ Ｐゴシック" pitchFamily="-64" charset="-128"/>
                <a:cs typeface="ＭＳ Ｐゴシック" pitchFamily="-64" charset="-128"/>
              </a:rPr>
              <a:t>, 3/2/12: http://www.youtube.com/watch?v=nNiSA1PiH74</a:t>
            </a: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b="0" dirty="0" smtClean="0"/>
          </a:p>
          <a:p>
            <a:pPr marL="228600" indent="-228600">
              <a:buFont typeface="+mj-lt"/>
              <a:buAutoNum type="arabicPeriod"/>
            </a:pPr>
            <a:endParaRPr lang="en-US" dirty="0" smtClean="0"/>
          </a:p>
          <a:p>
            <a:pPr eaLnBrk="1" hangingPunct="1"/>
            <a:endParaRPr lang="en-US" dirty="0" smtClean="0">
              <a:latin typeface="Times"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a:t>
            </a:fld>
            <a:endParaRPr lang="en-US" dirty="0"/>
          </a:p>
        </p:txBody>
      </p:sp>
    </p:spTree>
    <p:extLst>
      <p:ext uri="{BB962C8B-B14F-4D97-AF65-F5344CB8AC3E}">
        <p14:creationId xmlns:p14="http://schemas.microsoft.com/office/powerpoint/2010/main" val="408291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How many of you have participated in a viral marketing campaign?  If so, discuss why you participated and your evaluation of the viral campaign from the company or brand’s perspective.  If you have not participated in a viral campaign, what type</a:t>
            </a:r>
            <a:r>
              <a:rPr lang="en-US" baseline="0" dirty="0" smtClean="0"/>
              <a:t> of incentive would it take for you to participate?  How effective do you think viral campaigns are with consumers in your market segment?</a:t>
            </a:r>
          </a:p>
          <a:p>
            <a:pPr marL="228600" indent="-228600">
              <a:buFont typeface="+mj-lt"/>
              <a:buAutoNum type="arabicPeriod"/>
            </a:pPr>
            <a:r>
              <a:rPr lang="en-US" baseline="0" dirty="0" smtClean="0"/>
              <a:t>The easiest and most cost effective way to start is by 1</a:t>
            </a:r>
            <a:r>
              <a:rPr lang="en-US" baseline="30000" dirty="0" smtClean="0"/>
              <a:t>st</a:t>
            </a:r>
            <a:r>
              <a:rPr lang="en-US" baseline="0" dirty="0" smtClean="0"/>
              <a:t> go internally for the tools. to MOW’s website to see what video PSA’s are already available.  Costs are…they refresh every…You can get them by…Most popular is</a:t>
            </a:r>
          </a:p>
          <a:p>
            <a:pPr marL="228600" indent="-228600">
              <a:buFont typeface="+mj-lt"/>
              <a:buAutoNum type="arabicPeriod"/>
            </a:pPr>
            <a:r>
              <a:rPr lang="en-US" baseline="0" dirty="0" smtClean="0"/>
              <a:t>Obtain a toolkit by going to membership at….</a:t>
            </a:r>
          </a:p>
          <a:p>
            <a:pPr marL="228600" indent="-228600">
              <a:buFont typeface="+mj-lt"/>
              <a:buAutoNum type="arabicPeriod"/>
            </a:pPr>
            <a:r>
              <a:rPr lang="en-US" baseline="0" dirty="0" smtClean="0"/>
              <a:t>If you find you need something more customized or have been given a budget to create video, then you look outside.  Good sources are:</a:t>
            </a:r>
          </a:p>
          <a:p>
            <a:pPr marL="685800" lvl="1" indent="-228600">
              <a:buFont typeface="+mj-lt"/>
              <a:buAutoNum type="arabicPeriod"/>
            </a:pPr>
            <a:r>
              <a:rPr lang="en-US" baseline="0" dirty="0" smtClean="0"/>
              <a:t>Local universities and Jr. colleges for film students</a:t>
            </a:r>
          </a:p>
          <a:p>
            <a:pPr marL="685800" lvl="1" indent="-228600">
              <a:buFont typeface="+mj-lt"/>
              <a:buAutoNum type="arabicPeriod"/>
            </a:pPr>
            <a:r>
              <a:rPr lang="en-US" baseline="0" dirty="0" smtClean="0"/>
              <a:t>Film associations, such as Bay Area Women and Film; San Francisco Film Society, Women in Film and Video, Kevin’s referral.  These are based on the west and east coasts, but you can say you’re looking for people in a particular region.</a:t>
            </a:r>
          </a:p>
          <a:p>
            <a:pPr marL="685800" lvl="1" indent="-228600">
              <a:buFont typeface="+mj-lt"/>
              <a:buAutoNum type="arabicPeriod"/>
            </a:pPr>
            <a:r>
              <a:rPr lang="en-US" baseline="0" dirty="0" smtClean="0"/>
              <a:t>Expect to pay $1,000-$2,000 per minute if you use a professional out of school for good production quality; no less than $1,000 for even a 30-sec. PSA.  Anything less than 2 mins. Is actually difficult to do.</a:t>
            </a:r>
          </a:p>
          <a:p>
            <a:pPr marL="685800" lvl="1" indent="-228600">
              <a:buFont typeface="+mj-lt"/>
              <a:buAutoNum type="arabicPeriod"/>
            </a:pPr>
            <a:r>
              <a:rPr lang="en-US" baseline="0" dirty="0" smtClean="0"/>
              <a:t>Embed your video in existing online channels, such as your website, blog and/or social media channels (such as FB, twitter and YouTube).</a:t>
            </a:r>
          </a:p>
          <a:p>
            <a:pPr marL="685800" lvl="1" indent="-228600">
              <a:buFont typeface="+mj-lt"/>
              <a:buAutoNum type="arabicPeriod"/>
            </a:pPr>
            <a:r>
              <a:rPr lang="en-US" baseline="0" dirty="0" smtClean="0"/>
              <a:t>Distribution is everything!  You must understand the demographics of your audience.  For instance, if you are fundraising, you will reach a small business owner differently than an individual donor.  </a:t>
            </a: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How many of you have participated in a viral marketing campaign?  If so, discuss why you participated and your evaluation of the viral campaign from the company or brand’s perspective.  If you have not participated in a viral campaign, what type</a:t>
            </a:r>
            <a:r>
              <a:rPr lang="en-US" baseline="0" dirty="0" smtClean="0"/>
              <a:t> of incentive would it take for you to participate?  How effective do you think viral campaigns are with consumers in your market segment?</a:t>
            </a:r>
          </a:p>
          <a:p>
            <a:pPr marL="228600" indent="-228600">
              <a:buFont typeface="+mj-lt"/>
              <a:buAutoNum type="arabicPeriod"/>
            </a:pPr>
            <a:r>
              <a:rPr lang="en-US" baseline="0" dirty="0" smtClean="0"/>
              <a:t>The easiest and most cost effective way to start is by 1</a:t>
            </a:r>
            <a:r>
              <a:rPr lang="en-US" baseline="30000" dirty="0" smtClean="0"/>
              <a:t>st</a:t>
            </a:r>
            <a:r>
              <a:rPr lang="en-US" baseline="0" dirty="0" smtClean="0"/>
              <a:t> go internally for the tools. to MOW’s website to see what video PSA’s are already available.  Costs are…they refresh every…You can get them by…Most popular is</a:t>
            </a:r>
          </a:p>
          <a:p>
            <a:pPr marL="228600" indent="-228600">
              <a:buFont typeface="+mj-lt"/>
              <a:buAutoNum type="arabicPeriod"/>
            </a:pPr>
            <a:r>
              <a:rPr lang="en-US" baseline="0" dirty="0" smtClean="0"/>
              <a:t>Obtain a toolkit by going to membership at….</a:t>
            </a:r>
          </a:p>
          <a:p>
            <a:pPr marL="228600" indent="-228600">
              <a:buFont typeface="+mj-lt"/>
              <a:buAutoNum type="arabicPeriod"/>
            </a:pPr>
            <a:r>
              <a:rPr lang="en-US" baseline="0" dirty="0" smtClean="0"/>
              <a:t>If you find you need something more customized or have been given a budget to create video, then you look outside.  Good sources are:</a:t>
            </a:r>
          </a:p>
          <a:p>
            <a:pPr marL="685800" lvl="1" indent="-228600">
              <a:buFont typeface="+mj-lt"/>
              <a:buAutoNum type="arabicPeriod"/>
            </a:pPr>
            <a:r>
              <a:rPr lang="en-US" baseline="0" dirty="0" smtClean="0"/>
              <a:t>Local universities and Jr. colleges for film students</a:t>
            </a:r>
          </a:p>
          <a:p>
            <a:pPr marL="685800" lvl="1" indent="-228600">
              <a:buFont typeface="+mj-lt"/>
              <a:buAutoNum type="arabicPeriod"/>
            </a:pPr>
            <a:r>
              <a:rPr lang="en-US" baseline="0" dirty="0" smtClean="0"/>
              <a:t>Film associations, such as Bay Area Women and Film; San Francisco Film Society, Women in Film and Video, Kevin’s referral.  These are based on the west and east coasts, but you can say you’re looking for people in a particular region.</a:t>
            </a:r>
          </a:p>
          <a:p>
            <a:pPr marL="685800" lvl="1" indent="-228600">
              <a:buFont typeface="+mj-lt"/>
              <a:buAutoNum type="arabicPeriod"/>
            </a:pPr>
            <a:r>
              <a:rPr lang="en-US" baseline="0" dirty="0" smtClean="0"/>
              <a:t>Expect to pay $1,000-$2,000 per minute if you use a professional out of school for good production quality; no less than $1,000 for even a 30-sec. PSA.  Anything less than 2 mins. Is actually difficult to do.</a:t>
            </a:r>
          </a:p>
          <a:p>
            <a:pPr marL="685800" lvl="1" indent="-228600">
              <a:buFont typeface="+mj-lt"/>
              <a:buAutoNum type="arabicPeriod"/>
            </a:pPr>
            <a:r>
              <a:rPr lang="en-US" baseline="0" dirty="0" smtClean="0"/>
              <a:t>Embed your video in existing online channels, such as your website, blog and/or social media channels (such as FB, twitter and YouTube).</a:t>
            </a:r>
          </a:p>
          <a:p>
            <a:pPr marL="685800" lvl="1" indent="-228600">
              <a:buFont typeface="+mj-lt"/>
              <a:buAutoNum type="arabicPeriod"/>
            </a:pPr>
            <a:r>
              <a:rPr lang="en-US" baseline="0" dirty="0" smtClean="0"/>
              <a:t>Distribution is everything!  You must understand the demographics of your audience.  For instance, if you are fundraising, you will reach a small business owner differently than an individual donor.  </a:t>
            </a: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Before I continue to talk, let’s do a self-assessment</a:t>
            </a:r>
            <a:r>
              <a:rPr lang="en-US" baseline="0" dirty="0" smtClean="0"/>
              <a:t>, so you understand three main things:</a:t>
            </a:r>
          </a:p>
          <a:p>
            <a:pPr marL="685800" lvl="1" indent="-228600">
              <a:buFont typeface="+mj-lt"/>
              <a:buAutoNum type="arabicPeriod"/>
            </a:pPr>
            <a:r>
              <a:rPr lang="en-US" baseline="0" dirty="0" smtClean="0"/>
              <a:t>What goes into a strong web video</a:t>
            </a:r>
          </a:p>
          <a:p>
            <a:pPr marL="685800" lvl="1" indent="-228600">
              <a:buFont typeface="+mj-lt"/>
              <a:buAutoNum type="arabicPeriod"/>
            </a:pPr>
            <a:r>
              <a:rPr lang="en-US" baseline="0" dirty="0" smtClean="0"/>
              <a:t>Where you may already excel in the video creation process</a:t>
            </a:r>
          </a:p>
          <a:p>
            <a:pPr marL="685800" lvl="1" indent="-228600">
              <a:buFont typeface="+mj-lt"/>
              <a:buAutoNum type="arabicPeriod"/>
            </a:pPr>
            <a:r>
              <a:rPr lang="en-US" baseline="0" dirty="0" smtClean="0"/>
              <a:t>Where you can use the most guidance and support</a:t>
            </a:r>
          </a:p>
        </p:txBody>
      </p:sp>
      <p:sp>
        <p:nvSpPr>
          <p:cNvPr id="4" name="Slide Number Placeholder 3"/>
          <p:cNvSpPr>
            <a:spLocks noGrp="1"/>
          </p:cNvSpPr>
          <p:nvPr>
            <p:ph type="sldNum" sz="quarter" idx="10"/>
          </p:nvPr>
        </p:nvSpPr>
        <p:spPr/>
        <p:txBody>
          <a:bodyPr/>
          <a:lstStyle/>
          <a:p>
            <a:fld id="{9DC126BC-E9CD-4122-A8AF-CC64A18D69A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Where were people getting 1’s and 2’s? This </a:t>
            </a:r>
            <a:r>
              <a:rPr lang="en-US" baseline="0" dirty="0" smtClean="0"/>
              <a:t>will help you determine what to focus on our action planning exercise at the end of the class</a:t>
            </a:r>
          </a:p>
          <a:p>
            <a:pPr marL="228600" indent="-228600">
              <a:buFont typeface="+mj-lt"/>
              <a:buAutoNum type="arabicPeriod"/>
            </a:pPr>
            <a:r>
              <a:rPr lang="en-US" dirty="0" smtClean="0"/>
              <a:t>How about 4’s and 5’s? These are validation of what</a:t>
            </a:r>
            <a:r>
              <a:rPr lang="en-US" baseline="0" dirty="0" smtClean="0"/>
              <a:t> your strengths already are</a:t>
            </a:r>
            <a:endParaRPr lang="en-US" dirty="0" smtClean="0"/>
          </a:p>
        </p:txBody>
      </p:sp>
      <p:sp>
        <p:nvSpPr>
          <p:cNvPr id="4" name="Slide Number Placeholder 3"/>
          <p:cNvSpPr>
            <a:spLocks noGrp="1"/>
          </p:cNvSpPr>
          <p:nvPr>
            <p:ph type="sldNum" sz="quarter" idx="10"/>
          </p:nvPr>
        </p:nvSpPr>
        <p:spPr/>
        <p:txBody>
          <a:bodyPr/>
          <a:lstStyle/>
          <a:p>
            <a:fld id="{9DC126BC-E9CD-4122-A8AF-CC64A18D69A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Items 1 through 3: Increasing awareness, generating revenue</a:t>
            </a:r>
            <a:r>
              <a:rPr lang="en-US" baseline="0" dirty="0" smtClean="0"/>
              <a:t> and generating leads – those are all the typical objectives you find in any marketing-communications plan.</a:t>
            </a:r>
          </a:p>
          <a:p>
            <a:pPr marL="228600" indent="-228600">
              <a:buFont typeface="+mj-lt"/>
              <a:buAutoNum type="arabicPeriod"/>
            </a:pPr>
            <a:r>
              <a:rPr lang="en-US" baseline="0" dirty="0" smtClean="0"/>
              <a:t>What’s different are items 4 through 7, which are specific to E-strategy and the use of online tools.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Font typeface="+mj-lt"/>
              <a:buAutoNum type="arabicPeriod"/>
            </a:pPr>
            <a:r>
              <a:rPr lang="en-US" sz="1000" b="0" dirty="0" smtClean="0"/>
              <a:t>Most</a:t>
            </a:r>
            <a:r>
              <a:rPr lang="en-US" sz="1000" b="0" baseline="0" dirty="0" smtClean="0"/>
              <a:t> of these are also E-strategy channels; they can be used to distribute your web video</a:t>
            </a:r>
          </a:p>
          <a:p>
            <a:pPr marL="228600" indent="-228600">
              <a:buFont typeface="+mj-lt"/>
              <a:buAutoNum type="arabicPeriod"/>
            </a:pPr>
            <a:r>
              <a:rPr lang="en-US" sz="1000" b="1" baseline="0" dirty="0" smtClean="0"/>
              <a:t>Distribution is key because </a:t>
            </a:r>
          </a:p>
          <a:p>
            <a:pPr marL="228600" indent="-228600">
              <a:buFont typeface="+mj-lt"/>
              <a:buAutoNum type="arabicPeriod"/>
            </a:pPr>
            <a:r>
              <a:rPr lang="en-US" sz="1000" b="0" baseline="0" dirty="0" smtClean="0"/>
              <a:t>What’s also critical is that you are very clear about what your objectives are and how the tools will help you before using the tools.</a:t>
            </a:r>
            <a:endParaRPr lang="en-US" sz="1000" b="0" dirty="0" smtClean="0"/>
          </a:p>
          <a:p>
            <a:pPr marL="228600" indent="-228600">
              <a:buFont typeface="+mj-lt"/>
              <a:buAutoNum type="arabicPeriod"/>
            </a:pPr>
            <a:r>
              <a:rPr lang="en-US" sz="1000" b="1" dirty="0" smtClean="0"/>
              <a:t>Facebook</a:t>
            </a:r>
            <a:r>
              <a:rPr lang="en-US" sz="1000" dirty="0" smtClean="0"/>
              <a:t> = good for deals, updates, video clips and TV ads; marketing/outreach</a:t>
            </a:r>
            <a:r>
              <a:rPr lang="en-US" sz="1000" baseline="0" dirty="0" smtClean="0"/>
              <a:t> materials; call to action; educational info.; cry for help or support</a:t>
            </a:r>
            <a:endParaRPr lang="en-US" sz="1000" dirty="0" smtClean="0"/>
          </a:p>
          <a:p>
            <a:pPr marL="228600" indent="-228600">
              <a:buFont typeface="+mj-lt"/>
              <a:buAutoNum type="arabicPeriod"/>
            </a:pPr>
            <a:r>
              <a:rPr lang="en-US" sz="1000" b="1" dirty="0" smtClean="0"/>
              <a:t>Twitter</a:t>
            </a:r>
            <a:r>
              <a:rPr lang="en-US" sz="1000" dirty="0" smtClean="0"/>
              <a:t> = referred to as a micro</a:t>
            </a:r>
            <a:r>
              <a:rPr lang="en-US" sz="1000" baseline="0" dirty="0" smtClean="0"/>
              <a:t> blogging platform; takes a max of 140 characters; you can use tweetscan or summerize.com to monitor what people are saying about a brand or company name; monitoring twitter can also help you respond to potential customer concerns and dissatisfaction. </a:t>
            </a:r>
            <a:endParaRPr lang="en-US" sz="1000" dirty="0" smtClean="0"/>
          </a:p>
          <a:p>
            <a:pPr marL="228600" indent="-228600">
              <a:buFont typeface="+mj-lt"/>
              <a:buAutoNum type="arabicPeriod"/>
            </a:pPr>
            <a:r>
              <a:rPr lang="en-US" sz="1000" b="1" dirty="0" smtClean="0"/>
              <a:t>Blogs</a:t>
            </a:r>
            <a:r>
              <a:rPr lang="en-US" sz="1000" dirty="0" smtClean="0"/>
              <a:t> =</a:t>
            </a:r>
            <a:r>
              <a:rPr lang="en-US" sz="1000" baseline="0" dirty="0" smtClean="0"/>
              <a:t> create 2-way communication with your customers; allows you to share information with them; creates a feedback loop where they can provide reviews for potential funders and customers and provide feedback to you; must monitor closely.  Create your own blog and distribute on like-minded organizations’ blogs (as guest blogger).  You can also include postings on email messages and electronic newsletters – offering it up as content for partners to redistribute</a:t>
            </a:r>
            <a:endParaRPr lang="en-US" sz="1000" dirty="0" smtClean="0"/>
          </a:p>
          <a:p>
            <a:pPr marL="228600" indent="-228600">
              <a:buFont typeface="+mj-lt"/>
              <a:buAutoNum type="arabicPeriod"/>
            </a:pPr>
            <a:r>
              <a:rPr lang="en-US" sz="1000" b="1" dirty="0" smtClean="0"/>
              <a:t>Electronic newsletters</a:t>
            </a:r>
            <a:r>
              <a:rPr lang="en-US" sz="1000" dirty="0" smtClean="0"/>
              <a:t> = increases brand awareness; drives traffic</a:t>
            </a:r>
            <a:r>
              <a:rPr lang="en-US" sz="1000" baseline="0" dirty="0" smtClean="0"/>
              <a:t> to your website; increases opportunities for funding</a:t>
            </a:r>
            <a:endParaRPr lang="en-US" sz="1000" dirty="0" smtClean="0"/>
          </a:p>
          <a:p>
            <a:pPr marL="228600" indent="-228600">
              <a:buFont typeface="+mj-lt"/>
              <a:buAutoNum type="arabicPeriod"/>
            </a:pPr>
            <a:r>
              <a:rPr lang="en-US" sz="1000" b="1" dirty="0" smtClean="0"/>
              <a:t>Email</a:t>
            </a:r>
            <a:r>
              <a:rPr lang="en-US" sz="1000" dirty="0" smtClean="0"/>
              <a:t> = customize</a:t>
            </a:r>
            <a:r>
              <a:rPr lang="en-US" sz="1000" baseline="0" dirty="0" smtClean="0"/>
              <a:t> content to your audience as much as possible; and integrate other social networks including video.</a:t>
            </a:r>
            <a:endParaRPr lang="en-US" sz="1000" dirty="0" smtClean="0"/>
          </a:p>
          <a:p>
            <a:pPr marL="228600" indent="-228600">
              <a:buFont typeface="+mj-lt"/>
              <a:buAutoNum type="arabicPeriod"/>
            </a:pPr>
            <a:r>
              <a:rPr lang="en-US" sz="1000" b="1" dirty="0" smtClean="0">
                <a:solidFill>
                  <a:srgbClr val="FF0000"/>
                </a:solidFill>
              </a:rPr>
              <a:t>YouTube vs. Vimeo = </a:t>
            </a:r>
            <a:endParaRPr lang="en-US" sz="10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Font typeface="+mj-lt"/>
              <a:buAutoNum type="arabicPeriod"/>
            </a:pPr>
            <a:r>
              <a:rPr lang="en-US" sz="1000" b="1" dirty="0" smtClean="0"/>
              <a:t>Viral videos </a:t>
            </a:r>
            <a:r>
              <a:rPr lang="en-US" sz="1000" dirty="0" smtClean="0"/>
              <a:t>= a message or video that is digitally passed one</a:t>
            </a:r>
            <a:r>
              <a:rPr lang="en-US" sz="1000" baseline="0" dirty="0" smtClean="0"/>
              <a:t> from one person to the next.  An newsweek article indicates that viral campaigns are becoming as equally important as TV ads and that more and more revenue is going into creating them by ad agencies.  Historically, audiences would consume commercials and ads passively; now they have DVR machines that allow them to pass by them.  They are pickier and want to chose what they see.  Now audiences are “earned; not just bought”.  While there is no clear definition of what makes a campaign or video viral; you know you are viral if you have 10 thousand or more likes on Facebook or over a million views on YouTube.  Humor is typically the most effective ingredient; while political pieces are typically least effective.</a:t>
            </a:r>
            <a:endParaRPr lang="en-US" sz="1000"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Before we launch into the use of online tools, we must first understand why we</a:t>
            </a:r>
            <a:r>
              <a:rPr lang="en-US" baseline="0" dirty="0" smtClean="0"/>
              <a:t> are using them.  -And who we need to reach with them.</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These</a:t>
            </a:r>
            <a:r>
              <a:rPr lang="en-US" baseline="0" dirty="0" smtClean="0"/>
              <a:t> facts are based the 2011/2012 member survey</a:t>
            </a:r>
            <a:endParaRPr lang="en-US" dirty="0" smtClean="0"/>
          </a:p>
          <a:p>
            <a:pPr marL="228600" lvl="0" indent="-228600">
              <a:buFont typeface="+mj-lt"/>
              <a:buAutoNum type="arabicPeriod"/>
            </a:pPr>
            <a:r>
              <a:rPr lang="en-US" baseline="0" dirty="0" smtClean="0"/>
              <a:t>You can see here that over 55% of those surveyed receive funds from these sources.</a:t>
            </a:r>
            <a:endParaRPr lang="en-US" dirty="0" smtClean="0"/>
          </a:p>
          <a:p>
            <a:pPr marL="228600" lvl="0" indent="-228600">
              <a:buFont typeface="+mj-lt"/>
              <a:buAutoNum type="arabicPeriod"/>
            </a:pPr>
            <a:r>
              <a:rPr lang="en-US" baseline="0" dirty="0" smtClean="0"/>
              <a:t>Why is this data important?</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How can it help you with your E-strategy? If you’re fundraising, these are your top audiences. </a:t>
            </a:r>
            <a:endParaRPr lang="en-US" dirty="0" smtClean="0"/>
          </a:p>
          <a:p>
            <a:pPr marL="228600" lvl="0" indent="-228600">
              <a:buFont typeface="+mj-lt"/>
              <a:buAutoNum type="arabicPeriod"/>
            </a:pPr>
            <a:r>
              <a:rPr lang="en-US" baseline="0" dirty="0" smtClean="0"/>
              <a:t>-And which audiences are you most likely to reach with online tools?</a:t>
            </a:r>
          </a:p>
        </p:txBody>
      </p:sp>
      <p:sp>
        <p:nvSpPr>
          <p:cNvPr id="4" name="Slide Number Placeholder 3"/>
          <p:cNvSpPr>
            <a:spLocks noGrp="1"/>
          </p:cNvSpPr>
          <p:nvPr>
            <p:ph type="sldNum" sz="quarter" idx="10"/>
          </p:nvPr>
        </p:nvSpPr>
        <p:spPr/>
        <p:txBody>
          <a:bodyPr/>
          <a:lstStyle/>
          <a:p>
            <a:fld id="{9DC126BC-E9CD-4122-A8AF-CC64A18D69A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This tells you further that MOWAA programs range greatly in their budgets anywhere</a:t>
            </a:r>
            <a:r>
              <a:rPr lang="en-US" baseline="0" dirty="0" smtClean="0"/>
              <a:t> from about 150 thousand and a little under 2 million with about half of the programs having most success with direct mail campaigns and special events.</a:t>
            </a:r>
          </a:p>
          <a:p>
            <a:pPr marL="228600" lvl="0" indent="-228600">
              <a:buFont typeface="+mj-lt"/>
              <a:buAutoNum type="arabicPeriod"/>
            </a:pPr>
            <a:r>
              <a:rPr lang="en-US" baseline="0" dirty="0" smtClean="0"/>
              <a:t>This tells you that if your objective is to raise funds, you may want to consider integrating your social network initiatives with direct mail campaigns and/or events.</a:t>
            </a:r>
          </a:p>
          <a:p>
            <a:pPr marL="228600" lvl="0" indent="-228600">
              <a:buFont typeface="+mj-lt"/>
              <a:buAutoNum type="arabicPeriod"/>
            </a:pPr>
            <a:r>
              <a:rPr lang="en-US" baseline="0" dirty="0" smtClean="0"/>
              <a:t>In marketing, experts use a term “the multiplier effect” stating that you gain far better results by using two to three different forms of media than you can by using any one form on its own.</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How to get free help</a:t>
            </a:r>
          </a:p>
          <a:p>
            <a:pPr marL="228600" indent="-228600">
              <a:buFont typeface="+mj-lt"/>
              <a:buAutoNum type="arabicPeriod"/>
            </a:pPr>
            <a:r>
              <a:rPr lang="en-US" dirty="0" smtClean="0"/>
              <a:t>How to get low cost help</a:t>
            </a:r>
          </a:p>
          <a:p>
            <a:pPr marL="228600" indent="-228600">
              <a:buFont typeface="+mj-lt"/>
              <a:buAutoNum type="arabicPeriod"/>
            </a:pPr>
            <a:r>
              <a:rPr lang="en-US" dirty="0" smtClean="0"/>
              <a:t>If you want high production quality or receive funding for this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pitchFamily="-64" charset="0"/>
                <a:ea typeface="ＭＳ Ｐゴシック" pitchFamily="-64" charset="-128"/>
                <a:cs typeface="ＭＳ Ｐゴシック" pitchFamily="-64" charset="-128"/>
              </a:rPr>
              <a:t>a number of videos made for senior Resources in Guilford, Greensboro, SC. http://youtu.be/Wj36BeupvIU</a:t>
            </a:r>
          </a:p>
          <a:p>
            <a:r>
              <a:rPr lang="en-US" sz="1200" kern="1200" dirty="0" smtClean="0">
                <a:solidFill>
                  <a:schemeClr val="tx1"/>
                </a:solidFill>
                <a:latin typeface="Times" pitchFamily="-64" charset="0"/>
                <a:ea typeface="ＭＳ Ｐゴシック" pitchFamily="-64" charset="-128"/>
                <a:cs typeface="ＭＳ Ｐゴシック" pitchFamily="-64" charset="-128"/>
              </a:rPr>
              <a:t>5 mins.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pitchFamily="-64" charset="0"/>
                <a:ea typeface="ＭＳ Ｐゴシック" pitchFamily="-64" charset="-128"/>
                <a:cs typeface="ＭＳ Ｐゴシック" pitchFamily="-64" charset="-128"/>
              </a:rPr>
              <a:t>Meals On Wheels West. </a:t>
            </a:r>
            <a:r>
              <a:rPr lang="en-US" dirty="0" smtClean="0"/>
              <a:t>http://www.youtube.com/watch?v=AXr5G18Cv6U&amp;feature=player_embedded</a:t>
            </a:r>
          </a:p>
          <a:p>
            <a:pPr lvl="0"/>
            <a:r>
              <a:rPr lang="en-US" dirty="0" smtClean="0"/>
              <a:t>2 mins.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1" dirty="0" smtClean="0"/>
              <a:t>[play video]</a:t>
            </a:r>
          </a:p>
          <a:p>
            <a:pPr marL="228600" indent="-228600">
              <a:buFont typeface="+mj-lt"/>
              <a:buAutoNum type="arabicPeriod"/>
            </a:pPr>
            <a:r>
              <a:rPr lang="en-US" dirty="0" smtClean="0"/>
              <a:t>Old Spice | The Man Your Man Could Smell Like, 30 sec., 44M hits: </a:t>
            </a:r>
          </a:p>
          <a:p>
            <a:pPr marL="228600" indent="-228600">
              <a:buFont typeface="+mj-lt"/>
              <a:buAutoNum type="arabicPeriod"/>
            </a:pPr>
            <a:r>
              <a:rPr lang="en-US" dirty="0" smtClean="0"/>
              <a:t>http://www.youtube.com/watch?NR=1&amp;feature=endscreen&amp;v=owGykVbfgUE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800"/>
              </a:spcBef>
              <a:buClr>
                <a:schemeClr val="accent2"/>
              </a:buClr>
            </a:pPr>
            <a:r>
              <a:rPr lang="en-US" sz="1200" b="1" dirty="0" smtClean="0"/>
              <a:t>[play video]</a:t>
            </a:r>
          </a:p>
          <a:p>
            <a:pPr>
              <a:spcBef>
                <a:spcPts val="800"/>
              </a:spcBef>
              <a:buClr>
                <a:schemeClr val="accent2"/>
              </a:buClr>
            </a:pPr>
            <a:r>
              <a:rPr lang="en-US" sz="1200" b="0" dirty="0" smtClean="0"/>
              <a:t>Old Spice | Questions, 30 sec., 22M hits: </a:t>
            </a:r>
            <a:r>
              <a:rPr lang="en-US" sz="1200" b="0" dirty="0" smtClean="0">
                <a:hlinkClick r:id="rId3"/>
              </a:rPr>
              <a:t>http://www.youtube.com/watch?v=uLTIowBF0kE</a:t>
            </a:r>
            <a:endParaRPr lang="en-US" sz="1200" b="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800"/>
              </a:spcBef>
              <a:buClr>
                <a:schemeClr val="accent2"/>
              </a:buClr>
            </a:pPr>
            <a:r>
              <a:rPr lang="en-US" sz="1200" b="0" dirty="0" smtClean="0"/>
              <a:t>Old Spice | Scent Vacation, 30 sec., 120,000 hits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800"/>
              </a:spcBef>
              <a:buClr>
                <a:schemeClr val="accent2"/>
              </a:buClr>
            </a:pPr>
            <a:r>
              <a:rPr lang="en-US" sz="1200" b="0" dirty="0" smtClean="0"/>
              <a:t>Old Spice | Boat, 17 sec., 7.8M hits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pitchFamily="-64" charset="0"/>
                <a:ea typeface="ＭＳ Ｐゴシック" pitchFamily="-64" charset="-128"/>
                <a:cs typeface="ＭＳ Ｐゴシック" pitchFamily="-64" charset="-128"/>
              </a:rPr>
              <a:t>[play</a:t>
            </a:r>
            <a:r>
              <a:rPr lang="en-US" sz="1200" b="1" kern="1200" baseline="0" dirty="0" smtClean="0">
                <a:solidFill>
                  <a:schemeClr val="tx1"/>
                </a:solidFill>
                <a:latin typeface="Times" pitchFamily="-64" charset="0"/>
                <a:ea typeface="ＭＳ Ｐゴシック" pitchFamily="-64" charset="-128"/>
                <a:cs typeface="ＭＳ Ｐゴシック" pitchFamily="-64" charset="-128"/>
              </a:rPr>
              <a:t> video]</a:t>
            </a:r>
          </a:p>
          <a:p>
            <a:r>
              <a:rPr lang="en-US" sz="1200" kern="1200" dirty="0" smtClean="0">
                <a:solidFill>
                  <a:schemeClr val="tx1"/>
                </a:solidFill>
                <a:latin typeface="Times" pitchFamily="-64" charset="0"/>
                <a:ea typeface="ＭＳ Ｐゴシック" pitchFamily="-64" charset="-128"/>
                <a:cs typeface="ＭＳ Ｐゴシック" pitchFamily="-64" charset="-128"/>
              </a:rPr>
              <a:t>Kevin Brady on Prudential's "Day One" Campaign: http://www.youtube.com/watch?v=0ZpdGvMmVzg</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pitchFamily="-64" charset="0"/>
                <a:ea typeface="ＭＳ Ｐゴシック" pitchFamily="-64" charset="-128"/>
                <a:cs typeface="ＭＳ Ｐゴシック" pitchFamily="-64" charset="-128"/>
              </a:rPr>
              <a:t>[play video]</a:t>
            </a:r>
          </a:p>
          <a:p>
            <a:r>
              <a:rPr lang="en-US" sz="1200" kern="1200" dirty="0" smtClean="0">
                <a:solidFill>
                  <a:schemeClr val="tx1"/>
                </a:solidFill>
                <a:latin typeface="Times" pitchFamily="-64" charset="0"/>
                <a:ea typeface="ＭＳ Ｐゴシック" pitchFamily="-64" charset="-128"/>
                <a:cs typeface="ＭＳ Ｐゴシック" pitchFamily="-64" charset="-128"/>
              </a:rPr>
              <a:t>Prudential -- Day One: Karen Gustin, 3/2/12: http://www.youtube.com/watch?v=nNiSA1PiH74</a:t>
            </a:r>
          </a:p>
          <a:p>
            <a:r>
              <a:rPr lang="en-US" sz="1200" kern="1200" dirty="0" smtClean="0">
                <a:solidFill>
                  <a:schemeClr val="tx1"/>
                </a:solidFill>
                <a:latin typeface="Times" pitchFamily="-64" charset="0"/>
                <a:ea typeface="ＭＳ Ｐゴシック" pitchFamily="-64" charset="-128"/>
                <a:cs typeface="ＭＳ Ｐゴシック" pitchFamily="-64" charset="-128"/>
              </a:rPr>
              <a:t>3 mins, 30,000 views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pitchFamily="-64" charset="0"/>
                <a:ea typeface="ＭＳ Ｐゴシック" pitchFamily="-64" charset="-128"/>
                <a:cs typeface="ＭＳ Ｐゴシック" pitchFamily="-64" charset="-128"/>
              </a:rPr>
              <a:t>Prudential -- Day One: Beth and Rick Brown, 3/2/12</a:t>
            </a:r>
          </a:p>
          <a:p>
            <a:r>
              <a:rPr lang="en-US" dirty="0" smtClean="0"/>
              <a:t>30 seconds and nearly 32,000 views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Prudential - Day One: Hermann Bouska, 7/1/11</a:t>
            </a:r>
          </a:p>
          <a:p>
            <a:r>
              <a:rPr lang="en-US" dirty="0" smtClean="0"/>
              <a:t>30 seconds and nearly 22,000 views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on computer,</a:t>
            </a:r>
            <a:r>
              <a:rPr lang="en-US" b="1" baseline="0" dirty="0" smtClean="0"/>
              <a:t> flip chart or whiteboard]</a:t>
            </a:r>
            <a:endParaRPr lang="en-US" b="1"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So, we’ve discussed successes in web video.</a:t>
            </a:r>
          </a:p>
          <a:p>
            <a:pPr marL="228600" indent="-228600">
              <a:buFont typeface="+mj-lt"/>
              <a:buAutoNum type="arabicPeriod"/>
            </a:pPr>
            <a:r>
              <a:rPr lang="en-US" dirty="0" smtClean="0"/>
              <a:t>What are some lesson learned in your</a:t>
            </a:r>
            <a:r>
              <a:rPr lang="en-US" baseline="0" dirty="0" smtClean="0"/>
              <a:t> own experience with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-And here are</a:t>
            </a:r>
            <a:r>
              <a:rPr lang="en-US" baseline="0" dirty="0" smtClean="0"/>
              <a:t> some resources available to you internally that can help you achieve your objectives.</a:t>
            </a:r>
          </a:p>
          <a:p>
            <a:pPr marL="228600" indent="-228600">
              <a:buFont typeface="+mj-lt"/>
              <a:buAutoNum type="arabicPeriod"/>
            </a:pPr>
            <a:r>
              <a:rPr lang="en-US" baseline="0" dirty="0" smtClean="0"/>
              <a:t>Remember to always go inside first before re-inventing the wheel.</a:t>
            </a:r>
          </a:p>
          <a:p>
            <a:pPr marL="228600" indent="-228600">
              <a:buFont typeface="+mj-lt"/>
              <a:buAutoNum type="arabicPeriod"/>
            </a:pPr>
            <a:r>
              <a:rPr lang="en-US" dirty="0" smtClean="0"/>
              <a:t>MOWAA has done an excellent</a:t>
            </a:r>
            <a:r>
              <a:rPr lang="en-US" baseline="0" dirty="0" smtClean="0"/>
              <a:t> job of creating tools for you at little to no charge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These are some external resources available</a:t>
            </a:r>
            <a:r>
              <a:rPr lang="en-US" baseline="0" dirty="0" smtClean="0"/>
              <a:t> to you.</a:t>
            </a:r>
          </a:p>
          <a:p>
            <a:r>
              <a:rPr lang="en-US" b="1" baseline="0" dirty="0" smtClean="0"/>
              <a:t>[Go through each]</a:t>
            </a:r>
            <a:endParaRPr lang="en-US" b="1" dirty="0" smtClean="0"/>
          </a:p>
          <a:p>
            <a:pPr marL="228600" indent="-228600">
              <a:buFont typeface="+mj-lt"/>
              <a:buAutoNum type="arabicPeriod"/>
            </a:pPr>
            <a:r>
              <a:rPr lang="en-US" dirty="0" smtClean="0"/>
              <a:t>YouTube</a:t>
            </a:r>
          </a:p>
          <a:p>
            <a:pPr marL="228600" indent="-228600">
              <a:buFont typeface="+mj-lt"/>
              <a:buAutoNum type="arabicPeriod"/>
            </a:pPr>
            <a:r>
              <a:rPr lang="en-US" dirty="0" smtClean="0"/>
              <a:t>Vimeo</a:t>
            </a:r>
          </a:p>
          <a:p>
            <a:pPr marL="228600" indent="-228600">
              <a:buFont typeface="+mj-lt"/>
              <a:buAutoNum type="arabicPeriod"/>
            </a:pPr>
            <a:r>
              <a:rPr lang="en-US" dirty="0" smtClean="0"/>
              <a:t>Wifv</a:t>
            </a:r>
          </a:p>
          <a:p>
            <a:pPr marL="228600" indent="-228600">
              <a:buFont typeface="+mj-lt"/>
              <a:buAutoNum type="arabicPeriod"/>
            </a:pPr>
            <a:r>
              <a:rPr lang="en-US" dirty="0" smtClean="0"/>
              <a:t>AFI</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C126BC-E9CD-4122-A8AF-CC64A18D69A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talked a lot and</a:t>
            </a:r>
            <a:r>
              <a:rPr lang="en-US" baseline="0" dirty="0" smtClean="0"/>
              <a:t> you know what your strengths and needs are, let’s apply this knowledge to a plan outline that you can use moving forward.</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MOWAA has recently created a</a:t>
            </a:r>
            <a:r>
              <a:rPr lang="en-US" baseline="0" dirty="0" smtClean="0"/>
              <a:t> LinkedIn account for members.  I highly encourage you to join (if you haven’t already), to utilize it for asking questions to your community and sharing your own knowledge.</a:t>
            </a:r>
          </a:p>
          <a:p>
            <a:pPr marL="228600" indent="-228600">
              <a:buFont typeface="+mj-lt"/>
              <a:buAutoNum type="arabicPeriod"/>
            </a:pPr>
            <a:r>
              <a:rPr lang="en-US" baseline="0" dirty="0" smtClean="0"/>
              <a:t>Membership can be reached by email or phone.</a:t>
            </a:r>
          </a:p>
          <a:p>
            <a:pPr marL="228600" indent="-228600">
              <a:buFont typeface="+mj-lt"/>
              <a:buAutoNum type="arabicPeriod"/>
            </a:pPr>
            <a:r>
              <a:rPr lang="en-US" baseline="0" dirty="0" smtClean="0"/>
              <a:t>-And if you want to stay in touch with me, I’ve listed my website address here.</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Were there any last minute burning questions before we close?</a:t>
            </a:r>
          </a:p>
          <a:p>
            <a:pPr marL="228600" indent="-228600">
              <a:buFont typeface="+mj-lt"/>
              <a:buAutoNum type="arabicPeriod"/>
            </a:pPr>
            <a:r>
              <a:rPr lang="en-US" dirty="0" smtClean="0"/>
              <a:t>Thank you all for coming today, and good luck out there!</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dirty="0" smtClean="0">
              <a:latin typeface="Times" pitchFamily="-84" charset="0"/>
            </a:endParaRPr>
          </a:p>
        </p:txBody>
      </p:sp>
      <p:sp>
        <p:nvSpPr>
          <p:cNvPr id="31748" name="Slide Number Placeholder 3"/>
          <p:cNvSpPr>
            <a:spLocks noGrp="1"/>
          </p:cNvSpPr>
          <p:nvPr>
            <p:ph type="sldNum" sz="quarter" idx="5"/>
          </p:nvPr>
        </p:nvSpPr>
        <p:spPr>
          <a:noFill/>
        </p:spPr>
        <p:txBody>
          <a:bodyPr/>
          <a:lstStyle/>
          <a:p>
            <a:fld id="{40493415-9DE1-9D42-9658-710BB4FD3AC5}" type="slidenum">
              <a:rPr lang="en-US" smtClean="0">
                <a:latin typeface="Times" pitchFamily="-84" charset="0"/>
              </a:rPr>
              <a:pPr/>
              <a:t>8</a:t>
            </a:fld>
            <a:endParaRPr lang="en-US" dirty="0" smtClean="0">
              <a:latin typeface="Times"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[capture</a:t>
            </a:r>
            <a:r>
              <a:rPr lang="en-US" b="1" baseline="0" dirty="0" smtClean="0"/>
              <a:t> on computer, whiteboard or flipchart]</a:t>
            </a:r>
          </a:p>
          <a:p>
            <a:pPr marL="228600" indent="-228600">
              <a:buFont typeface="+mj-lt"/>
              <a:buAutoNum type="arabicPeriod"/>
            </a:pPr>
            <a:r>
              <a:rPr lang="en-US" b="0" baseline="0" dirty="0" smtClean="0"/>
              <a:t>This helps me understand where I may need to further customize what I’m saying</a:t>
            </a:r>
          </a:p>
          <a:p>
            <a:pPr marL="228600" indent="-228600">
              <a:buFont typeface="+mj-lt"/>
              <a:buAutoNum type="arabicPeriod"/>
            </a:pPr>
            <a:r>
              <a:rPr lang="en-US" b="0" baseline="0" dirty="0" smtClean="0"/>
              <a:t>I will also be able to tell you what out of your list will be addressed</a:t>
            </a:r>
            <a:endParaRPr lang="en-US" b="0"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8915400" cy="1066800"/>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ECE808-3855-4E1F-9FD9-2B4D6A4F641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7C15840-0A01-423C-BDB1-16435AD74EB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5" name="Date Placeholder 3"/>
          <p:cNvSpPr>
            <a:spLocks noGrp="1"/>
          </p:cNvSpPr>
          <p:nvPr>
            <p:ph type="dt" sz="half" idx="14"/>
          </p:nvPr>
        </p:nvSpPr>
        <p:spPr/>
        <p:txBody>
          <a:bodyPr/>
          <a:lstStyle>
            <a:lvl1pPr>
              <a:defRPr/>
            </a:lvl1pPr>
          </a:lstStyle>
          <a:p>
            <a:endParaRPr lang="en-US" dirty="0"/>
          </a:p>
        </p:txBody>
      </p:sp>
      <p:sp>
        <p:nvSpPr>
          <p:cNvPr id="6" name="Footer Placeholder 4"/>
          <p:cNvSpPr>
            <a:spLocks noGrp="1"/>
          </p:cNvSpPr>
          <p:nvPr>
            <p:ph type="ftr" sz="quarter" idx="15"/>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6" name="Date Placeholder 3"/>
          <p:cNvSpPr>
            <a:spLocks noGrp="1"/>
          </p:cNvSpPr>
          <p:nvPr>
            <p:ph type="dt" sz="half" idx="15"/>
          </p:nvPr>
        </p:nvSpPr>
        <p:spPr/>
        <p:txBody>
          <a:bodyPr/>
          <a:lstStyle>
            <a:lvl1pPr>
              <a:defRPr/>
            </a:lvl1pPr>
          </a:lstStyle>
          <a:p>
            <a:endParaRPr lang="en-US" dirty="0"/>
          </a:p>
        </p:txBody>
      </p:sp>
      <p:sp>
        <p:nvSpPr>
          <p:cNvPr id="8" name="Footer Placeholder 4"/>
          <p:cNvSpPr>
            <a:spLocks noGrp="1"/>
          </p:cNvSpPr>
          <p:nvPr>
            <p:ph type="ftr" sz="quarter" idx="16"/>
          </p:nvPr>
        </p:nvSpPr>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10" name="Date Placeholder 3"/>
          <p:cNvSpPr>
            <a:spLocks noGrp="1"/>
          </p:cNvSpPr>
          <p:nvPr>
            <p:ph type="dt" sz="half" idx="16"/>
          </p:nvPr>
        </p:nvSpPr>
        <p:spPr/>
        <p:txBody>
          <a:bodyPr/>
          <a:lstStyle>
            <a:lvl1pPr>
              <a:defRPr/>
            </a:lvl1pPr>
          </a:lstStyle>
          <a:p>
            <a:endParaRPr lang="en-US" dirty="0"/>
          </a:p>
        </p:txBody>
      </p:sp>
      <p:sp>
        <p:nvSpPr>
          <p:cNvPr id="11" name="Footer Placeholder 4"/>
          <p:cNvSpPr>
            <a:spLocks noGrp="1"/>
          </p:cNvSpPr>
          <p:nvPr>
            <p:ph type="ftr" sz="quarter" idx="17"/>
          </p:nvPr>
        </p:nvSpPr>
        <p:spPr/>
        <p:txBody>
          <a:bodyPr/>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9519DF-9A58-4E1E-9410-7EED0926FB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742DF0-3D9F-4A63-9A9D-6FBE2B07922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913813" cy="990600"/>
          </a:xfrm>
        </p:spPr>
        <p:txBody>
          <a:bodyPr/>
          <a:lstStyle>
            <a:lvl1pPr>
              <a:defRPr sz="4000"/>
            </a:lvl1pPr>
          </a:lstStyle>
          <a:p>
            <a:endParaRPr dirty="0"/>
          </a:p>
        </p:txBody>
      </p:sp>
      <p:sp>
        <p:nvSpPr>
          <p:cNvPr id="3" name="Content Placeholder 2"/>
          <p:cNvSpPr>
            <a:spLocks noGrp="1"/>
          </p:cNvSpPr>
          <p:nvPr>
            <p:ph idx="1"/>
          </p:nvPr>
        </p:nvSpPr>
        <p:spPr>
          <a:xfrm>
            <a:off x="914400" y="2268537"/>
            <a:ext cx="8001000" cy="4284663"/>
          </a:xfrm>
        </p:spPr>
        <p:txBody>
          <a:bodyPr/>
          <a:lstStyle>
            <a:lvl1pPr marL="454025" indent="-454025">
              <a:buFont typeface="Wingdings 2" pitchFamily="18" charset="2"/>
              <a:buChar char=""/>
              <a:defRPr/>
            </a:lvl1pPr>
            <a:lvl2pPr marL="908050" indent="-450850">
              <a:buSzPct val="100000"/>
              <a:buFont typeface="Wingdings 2" pitchFamily="18" charset="2"/>
              <a:buChar char=""/>
              <a:defRPr/>
            </a:lvl2pPr>
            <a:lvl3pPr marL="1366838" indent="-452438">
              <a:buSzPct val="100000"/>
              <a:buFont typeface="Wingdings 2" pitchFamily="18"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7B7170-925C-4600-81A0-B4F22A99FE8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5" name="Date Placeholder 3"/>
          <p:cNvSpPr>
            <a:spLocks noGrp="1"/>
          </p:cNvSpPr>
          <p:nvPr>
            <p:ph type="dt" sz="half" idx="14"/>
          </p:nvPr>
        </p:nvSpPr>
        <p:spPr/>
        <p:txBody>
          <a:bodyPr/>
          <a:lstStyle>
            <a:lvl1pPr>
              <a:defRPr/>
            </a:lvl1pPr>
          </a:lstStyle>
          <a:p>
            <a:endParaRPr lang="en-US" dirty="0"/>
          </a:p>
        </p:txBody>
      </p:sp>
      <p:sp>
        <p:nvSpPr>
          <p:cNvPr id="6" name="Footer Placeholder 4"/>
          <p:cNvSpPr>
            <a:spLocks noGrp="1"/>
          </p:cNvSpPr>
          <p:nvPr>
            <p:ph type="ftr" sz="quarter" idx="15"/>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DCF1BE-5F53-4033-8E71-B33918C6107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390CE12-45DC-4DA9-A1CC-2503C15100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endParaRPr lang="en-US" dirty="0"/>
          </a:p>
        </p:txBody>
      </p:sp>
      <p:sp>
        <p:nvSpPr>
          <p:cNvPr id="14" name="Footer Placeholder 7"/>
          <p:cNvSpPr>
            <a:spLocks noGrp="1"/>
          </p:cNvSpPr>
          <p:nvPr>
            <p:ph type="ftr" sz="quarter" idx="11"/>
          </p:nvPr>
        </p:nvSpPr>
        <p:spPr/>
        <p:txBody>
          <a:bodyPr/>
          <a:lstStyle>
            <a:lvl1pPr>
              <a:defRPr/>
            </a:lvl1pPr>
          </a:lstStyle>
          <a:p>
            <a:endParaRPr lang="en-US" dirty="0"/>
          </a:p>
        </p:txBody>
      </p:sp>
      <p:sp>
        <p:nvSpPr>
          <p:cNvPr id="15" name="Slide Number Placeholder 8"/>
          <p:cNvSpPr>
            <a:spLocks noGrp="1"/>
          </p:cNvSpPr>
          <p:nvPr>
            <p:ph type="sldNum" sz="quarter" idx="12"/>
          </p:nvPr>
        </p:nvSpPr>
        <p:spPr/>
        <p:txBody>
          <a:bodyPr/>
          <a:lstStyle>
            <a:lvl1pPr>
              <a:defRPr/>
            </a:lvl1pPr>
          </a:lstStyle>
          <a:p>
            <a:fld id="{C5FCFEF8-F09E-4B2A-9AFD-3EFC30CA569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CC67CC1E-D4B4-4E99-AA36-A693229AEF7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4F119354-CFC3-4D65-AA9A-23A7E06F541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CD42676-619F-4FB9-B731-E8813BA3492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95400"/>
            <a:ext cx="8913813" cy="10668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400" y="2438400"/>
            <a:ext cx="8001000" cy="405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 Click to edit Master text styles</a:t>
            </a:r>
          </a:p>
          <a:p>
            <a:pPr lvl="1"/>
            <a:r>
              <a:rPr lang="en-US" dirty="0"/>
              <a:t>  Second level</a:t>
            </a:r>
          </a:p>
          <a:p>
            <a:pPr lvl="3"/>
            <a:r>
              <a:rPr lang="en-US" dirty="0"/>
              <a:t>Third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F8F8F"/>
                </a:solidFill>
              </a:defRPr>
            </a:lvl1pPr>
          </a:lstStyle>
          <a:p>
            <a:endParaRPr lang="en-US" dirty="0"/>
          </a:p>
        </p:txBody>
      </p:sp>
      <p:sp>
        <p:nvSpPr>
          <p:cNvPr id="5" name="Footer Placeholder 4"/>
          <p:cNvSpPr>
            <a:spLocks noGrp="1"/>
          </p:cNvSpPr>
          <p:nvPr>
            <p:ph type="ftr" sz="quarter" idx="3"/>
          </p:nvPr>
        </p:nvSpPr>
        <p:spPr>
          <a:xfrm>
            <a:off x="1120775" y="1889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F8F8F"/>
                </a:solidFill>
              </a:defRPr>
            </a:lvl1pPr>
          </a:lstStyle>
          <a:p>
            <a:endParaRPr lang="en-US" dirty="0"/>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F8F8F"/>
                </a:solidFill>
              </a:defRPr>
            </a:lvl1pPr>
          </a:lstStyle>
          <a:p>
            <a:fld id="{3ADDAAEA-5295-46B3-94D5-538799EB5B09}" type="slidenum">
              <a:rPr lang="en-US"/>
              <a:pPr/>
              <a:t>‹#›</a:t>
            </a:fld>
            <a:endParaRPr lang="en-US" dirty="0"/>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9" name="Picture 8" descr="academy-Logo (3).png"/>
          <p:cNvPicPr>
            <a:picLocks noChangeAspect="1"/>
          </p:cNvPicPr>
          <p:nvPr userDrawn="1"/>
        </p:nvPicPr>
        <p:blipFill>
          <a:blip r:embed="rId17"/>
          <a:stretch>
            <a:fillRect/>
          </a:stretch>
        </p:blipFill>
        <p:spPr>
          <a:xfrm>
            <a:off x="0" y="264434"/>
            <a:ext cx="2759869" cy="954766"/>
          </a:xfrm>
          <a:prstGeom prst="rect">
            <a:avLst/>
          </a:prstGeom>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82" r:id="rId3"/>
    <p:sldLayoutId id="2147483974" r:id="rId4"/>
    <p:sldLayoutId id="2147483975" r:id="rId5"/>
    <p:sldLayoutId id="2147483983" r:id="rId6"/>
    <p:sldLayoutId id="2147483976" r:id="rId7"/>
    <p:sldLayoutId id="2147483977" r:id="rId8"/>
    <p:sldLayoutId id="2147483978" r:id="rId9"/>
    <p:sldLayoutId id="2147483979" r:id="rId10"/>
    <p:sldLayoutId id="2147483984" r:id="rId11"/>
    <p:sldLayoutId id="2147483985" r:id="rId12"/>
    <p:sldLayoutId id="2147483986" r:id="rId13"/>
    <p:sldLayoutId id="2147483980" r:id="rId14"/>
    <p:sldLayoutId id="2147483981" r:id="rId15"/>
  </p:sldLayoutIdLst>
  <p:hf hdr="0" ftr="0" dt="0"/>
  <p:txStyles>
    <p:titleStyle>
      <a:lvl1pPr algn="l" rtl="0" eaLnBrk="0" fontAlgn="base" hangingPunct="0">
        <a:spcBef>
          <a:spcPct val="0"/>
        </a:spcBef>
        <a:spcAft>
          <a:spcPct val="0"/>
        </a:spcAft>
        <a:defRPr sz="4000" b="1" kern="1200">
          <a:solidFill>
            <a:schemeClr val="accent2"/>
          </a:solidFill>
          <a:latin typeface="+mj-lt"/>
          <a:ea typeface="ＭＳ Ｐゴシック" pitchFamily="-64" charset="-128"/>
          <a:cs typeface="ＭＳ Ｐゴシック" pitchFamily="-64" charset="-128"/>
        </a:defRPr>
      </a:lvl1pPr>
      <a:lvl2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5pPr>
      <a:lvl6pPr marL="4572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6pPr>
      <a:lvl7pPr marL="9144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7pPr>
      <a:lvl8pPr marL="13716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8pPr>
      <a:lvl9pPr marL="18288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9pPr>
    </p:titleStyle>
    <p:bodyStyle>
      <a:lvl1pPr marL="514350" indent="-514350" algn="l" rtl="0" eaLnBrk="0" fontAlgn="base" hangingPunct="0">
        <a:spcBef>
          <a:spcPts val="2000"/>
        </a:spcBef>
        <a:spcAft>
          <a:spcPct val="0"/>
        </a:spcAft>
        <a:buClr>
          <a:schemeClr val="accent6"/>
        </a:buClr>
        <a:buSzPct val="100000"/>
        <a:buFont typeface="+mj-lt"/>
        <a:buAutoNum type="arabicPeriod"/>
        <a:defRPr sz="3200" b="1" kern="1200">
          <a:solidFill>
            <a:srgbClr val="535353"/>
          </a:solidFill>
          <a:latin typeface="Century Gothic"/>
          <a:ea typeface="ＭＳ Ｐゴシック" pitchFamily="-64" charset="-128"/>
          <a:cs typeface="Century Gothic"/>
        </a:defRPr>
      </a:lvl1pPr>
      <a:lvl2pPr marL="914400" indent="-457200" algn="l" rtl="0" eaLnBrk="0" fontAlgn="base" hangingPunct="0">
        <a:spcBef>
          <a:spcPts val="600"/>
        </a:spcBef>
        <a:spcAft>
          <a:spcPts val="600"/>
        </a:spcAft>
        <a:buClr>
          <a:schemeClr val="accent2"/>
        </a:buClr>
        <a:buSzPct val="100000"/>
        <a:buFont typeface="+mj-lt"/>
        <a:buAutoNum type="arabicPeriod"/>
        <a:defRPr sz="2400" kern="1200">
          <a:solidFill>
            <a:srgbClr val="51640B"/>
          </a:solidFill>
          <a:latin typeface="+mn-lt"/>
          <a:ea typeface="ＭＳ Ｐゴシック" pitchFamily="-64" charset="-128"/>
          <a:cs typeface="+mn-cs"/>
        </a:defRPr>
      </a:lvl2pPr>
      <a:lvl3pPr marL="1035050" indent="-349250" algn="l" rtl="0" eaLnBrk="0" fontAlgn="base" hangingPunct="0">
        <a:spcBef>
          <a:spcPts val="600"/>
        </a:spcBef>
        <a:spcAft>
          <a:spcPct val="0"/>
        </a:spcAft>
        <a:buClr>
          <a:srgbClr val="51640B"/>
        </a:buClr>
        <a:buSzPct val="80000"/>
        <a:buFont typeface="Wingdings 2" pitchFamily="64" charset="2"/>
        <a:buChar char=""/>
        <a:defRPr sz="2000" b="1" kern="1200">
          <a:solidFill>
            <a:schemeClr val="accent2"/>
          </a:solidFill>
          <a:latin typeface="+mn-lt"/>
          <a:ea typeface="ＭＳ Ｐゴシック" pitchFamily="-64" charset="-128"/>
          <a:cs typeface="+mn-cs"/>
        </a:defRPr>
      </a:lvl3pPr>
      <a:lvl4pPr marL="1377950" indent="-342900" algn="l" rtl="0" eaLnBrk="0" fontAlgn="base" hangingPunct="0">
        <a:spcBef>
          <a:spcPts val="600"/>
        </a:spcBef>
        <a:spcAft>
          <a:spcPct val="0"/>
        </a:spcAft>
        <a:buClr>
          <a:srgbClr val="51640B"/>
        </a:buClr>
        <a:buFont typeface="+mj-lt"/>
        <a:buAutoNum type="arabicPeriod"/>
        <a:defRPr kern="1200">
          <a:solidFill>
            <a:srgbClr val="8F8F8F"/>
          </a:solidFill>
          <a:latin typeface="+mn-lt"/>
          <a:ea typeface="ＭＳ Ｐゴシック" pitchFamily="-64" charset="-128"/>
          <a:cs typeface="+mn-cs"/>
        </a:defRPr>
      </a:lvl4pPr>
      <a:lvl5pPr marL="1720850" indent="-349250" algn="l" rtl="0" eaLnBrk="0" fontAlgn="base" hangingPunct="0">
        <a:spcBef>
          <a:spcPts val="600"/>
        </a:spcBef>
        <a:spcAft>
          <a:spcPct val="0"/>
        </a:spcAft>
        <a:buClr>
          <a:schemeClr val="accent1"/>
        </a:buClr>
        <a:buFont typeface="Wingdings 2" pitchFamily="64" charset="2"/>
        <a:buChar char=""/>
        <a:defRPr kern="1200">
          <a:solidFill>
            <a:srgbClr val="8F8F8F"/>
          </a:solidFill>
          <a:latin typeface="+mn-lt"/>
          <a:ea typeface="ＭＳ Ｐゴシック" pitchFamily="-6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linkedin.com/groups?gid=430458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BullsEyeCommunications.TV" TargetMode="External"/><Relationship Id="rId4" Type="http://schemas.openxmlformats.org/officeDocument/2006/relationships/hyperlink" Target="mailto:membership@mowaa.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203" y="0"/>
            <a:ext cx="3571875" cy="2466975"/>
          </a:xfrm>
          <a:prstGeom prst="rect">
            <a:avLst/>
          </a:prstGeom>
        </p:spPr>
      </p:pic>
      <p:sp>
        <p:nvSpPr>
          <p:cNvPr id="6" name="Content Placeholder 2"/>
          <p:cNvSpPr>
            <a:spLocks noGrp="1"/>
          </p:cNvSpPr>
          <p:nvPr/>
        </p:nvSpPr>
        <p:spPr>
          <a:xfrm>
            <a:off x="647700" y="4038600"/>
            <a:ext cx="7848600" cy="1905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en-US" sz="3600" dirty="0" smtClean="0">
                <a:solidFill>
                  <a:srgbClr val="0D96D3"/>
                </a:solidFill>
                <a:latin typeface="Calibri" pitchFamily="34" charset="0"/>
                <a:cs typeface="Calibri" pitchFamily="34" charset="0"/>
              </a:rPr>
              <a:t>Heather </a:t>
            </a:r>
            <a:r>
              <a:rPr lang="en-US" sz="3600" dirty="0" err="1" smtClean="0">
                <a:solidFill>
                  <a:srgbClr val="0D96D3"/>
                </a:solidFill>
                <a:latin typeface="Calibri" pitchFamily="34" charset="0"/>
                <a:cs typeface="Calibri" pitchFamily="34" charset="0"/>
              </a:rPr>
              <a:t>Gwaltney</a:t>
            </a:r>
            <a:endParaRPr lang="en-US" sz="3600" dirty="0">
              <a:solidFill>
                <a:srgbClr val="0D96D3"/>
              </a:solidFill>
              <a:latin typeface="Calibri" pitchFamily="34" charset="0"/>
              <a:cs typeface="Calibri" pitchFamily="34" charset="0"/>
            </a:endParaRPr>
          </a:p>
          <a:p>
            <a:pPr algn="ctr">
              <a:buNone/>
            </a:pPr>
            <a:endParaRPr lang="en-US" sz="2200" dirty="0" smtClean="0">
              <a:solidFill>
                <a:srgbClr val="0D96D3"/>
              </a:solidFill>
              <a:latin typeface="Calibri" pitchFamily="34" charset="0"/>
              <a:cs typeface="Calibri" pitchFamily="34" charset="0"/>
            </a:endParaRPr>
          </a:p>
          <a:p>
            <a:pPr algn="ctr">
              <a:buNone/>
            </a:pPr>
            <a:endParaRPr lang="en-US" sz="2200" dirty="0">
              <a:solidFill>
                <a:srgbClr val="0D96D3"/>
              </a:solidFill>
              <a:latin typeface="Calibri" pitchFamily="34" charset="0"/>
              <a:cs typeface="Calibri" pitchFamily="34" charset="0"/>
            </a:endParaRPr>
          </a:p>
          <a:p>
            <a:pPr algn="ctr">
              <a:buNone/>
            </a:pPr>
            <a:r>
              <a:rPr lang="en-US" sz="2200" dirty="0">
                <a:solidFill>
                  <a:srgbClr val="0D96D3"/>
                </a:solidFill>
                <a:latin typeface="Calibri" pitchFamily="34" charset="0"/>
                <a:cs typeface="Calibri" pitchFamily="34" charset="0"/>
              </a:rPr>
              <a:t>August </a:t>
            </a:r>
            <a:r>
              <a:rPr lang="en-US" sz="2200" dirty="0" smtClean="0">
                <a:solidFill>
                  <a:srgbClr val="0D96D3"/>
                </a:solidFill>
                <a:latin typeface="Calibri" pitchFamily="34" charset="0"/>
                <a:cs typeface="Calibri" pitchFamily="34" charset="0"/>
              </a:rPr>
              <a:t>24</a:t>
            </a:r>
            <a:r>
              <a:rPr lang="en-US" sz="2200" dirty="0" smtClean="0">
                <a:solidFill>
                  <a:srgbClr val="0D96D3"/>
                </a:solidFill>
                <a:latin typeface="Calibri" pitchFamily="34" charset="0"/>
                <a:cs typeface="Calibri" pitchFamily="34" charset="0"/>
              </a:rPr>
              <a:t>, </a:t>
            </a:r>
            <a:r>
              <a:rPr lang="en-US" sz="2200" dirty="0">
                <a:solidFill>
                  <a:srgbClr val="0D96D3"/>
                </a:solidFill>
                <a:latin typeface="Calibri" pitchFamily="34" charset="0"/>
                <a:cs typeface="Calibri" pitchFamily="34" charset="0"/>
              </a:rPr>
              <a:t>2012, </a:t>
            </a:r>
            <a:r>
              <a:rPr lang="en-US" sz="2200" dirty="0" smtClean="0">
                <a:solidFill>
                  <a:srgbClr val="0D96D3"/>
                </a:solidFill>
                <a:latin typeface="Calibri" pitchFamily="34" charset="0"/>
                <a:cs typeface="Calibri" pitchFamily="34" charset="0"/>
              </a:rPr>
              <a:t>10:45 </a:t>
            </a:r>
            <a:r>
              <a:rPr lang="en-US" sz="2200" dirty="0">
                <a:solidFill>
                  <a:srgbClr val="0D96D3"/>
                </a:solidFill>
                <a:latin typeface="Calibri" pitchFamily="34" charset="0"/>
                <a:cs typeface="Calibri" pitchFamily="34" charset="0"/>
              </a:rPr>
              <a:t>a</a:t>
            </a:r>
            <a:r>
              <a:rPr lang="en-US" sz="2200" dirty="0" smtClean="0">
                <a:solidFill>
                  <a:srgbClr val="0D96D3"/>
                </a:solidFill>
                <a:latin typeface="Calibri" pitchFamily="34" charset="0"/>
                <a:cs typeface="Calibri" pitchFamily="34" charset="0"/>
              </a:rPr>
              <a:t>.m</a:t>
            </a:r>
            <a:r>
              <a:rPr lang="en-US" sz="2200" dirty="0" smtClean="0">
                <a:solidFill>
                  <a:srgbClr val="0D96D3"/>
                </a:solidFill>
                <a:latin typeface="Calibri" pitchFamily="34" charset="0"/>
                <a:cs typeface="Calibri" pitchFamily="34" charset="0"/>
              </a:rPr>
              <a:t>. - </a:t>
            </a:r>
            <a:r>
              <a:rPr lang="en-US" sz="2200" dirty="0" smtClean="0">
                <a:solidFill>
                  <a:srgbClr val="0D96D3"/>
                </a:solidFill>
                <a:latin typeface="Calibri" pitchFamily="34" charset="0"/>
                <a:cs typeface="Calibri" pitchFamily="34" charset="0"/>
              </a:rPr>
              <a:t>12</a:t>
            </a:r>
            <a:r>
              <a:rPr lang="en-US" sz="2200" dirty="0" smtClean="0">
                <a:solidFill>
                  <a:srgbClr val="0D96D3"/>
                </a:solidFill>
                <a:latin typeface="Calibri" pitchFamily="34" charset="0"/>
                <a:cs typeface="Calibri" pitchFamily="34" charset="0"/>
              </a:rPr>
              <a:t>:15 </a:t>
            </a:r>
            <a:r>
              <a:rPr lang="en-US" sz="2200" dirty="0">
                <a:solidFill>
                  <a:srgbClr val="0D96D3"/>
                </a:solidFill>
                <a:latin typeface="Calibri" pitchFamily="34" charset="0"/>
                <a:cs typeface="Calibri" pitchFamily="34" charset="0"/>
              </a:rPr>
              <a:t>p</a:t>
            </a:r>
            <a:r>
              <a:rPr lang="en-US" sz="2200" dirty="0" smtClean="0">
                <a:solidFill>
                  <a:srgbClr val="0D96D3"/>
                </a:solidFill>
                <a:latin typeface="Calibri" pitchFamily="34" charset="0"/>
                <a:cs typeface="Calibri" pitchFamily="34" charset="0"/>
              </a:rPr>
              <a:t>.m</a:t>
            </a:r>
            <a:r>
              <a:rPr lang="en-US" sz="2200" dirty="0">
                <a:solidFill>
                  <a:srgbClr val="0D96D3"/>
                </a:solidFill>
                <a:latin typeface="Calibri" pitchFamily="34" charset="0"/>
                <a:cs typeface="Calibri" pitchFamily="34" charset="0"/>
              </a:rPr>
              <a:t>.</a:t>
            </a:r>
          </a:p>
          <a:p>
            <a:pPr algn="ctr">
              <a:buNone/>
            </a:pPr>
            <a:r>
              <a:rPr lang="en-US" sz="2200" dirty="0" smtClean="0">
                <a:solidFill>
                  <a:srgbClr val="0D96D3"/>
                </a:solidFill>
                <a:latin typeface="Calibri" pitchFamily="34" charset="0"/>
                <a:cs typeface="Calibri" pitchFamily="34" charset="0"/>
              </a:rPr>
              <a:t>2012 MOWAA Annual Conference </a:t>
            </a:r>
          </a:p>
          <a:p>
            <a:pPr algn="ctr">
              <a:buNone/>
            </a:pPr>
            <a:r>
              <a:rPr lang="en-US" sz="2200" dirty="0" smtClean="0">
                <a:solidFill>
                  <a:srgbClr val="0D96D3"/>
                </a:solidFill>
                <a:latin typeface="Calibri" pitchFamily="34" charset="0"/>
                <a:cs typeface="Calibri" pitchFamily="34" charset="0"/>
              </a:rPr>
              <a:t>Gaylord National Harbor Hotel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733656"/>
            <a:ext cx="3955977" cy="999661"/>
          </a:xfrm>
          <a:prstGeom prst="rect">
            <a:avLst/>
          </a:prstGeom>
        </p:spPr>
      </p:pic>
      <p:sp>
        <p:nvSpPr>
          <p:cNvPr id="7" name="TextBox 6"/>
          <p:cNvSpPr txBox="1"/>
          <p:nvPr/>
        </p:nvSpPr>
        <p:spPr>
          <a:xfrm>
            <a:off x="841846" y="2663278"/>
            <a:ext cx="7451271" cy="769441"/>
          </a:xfrm>
          <a:prstGeom prst="rect">
            <a:avLst/>
          </a:prstGeom>
          <a:noFill/>
        </p:spPr>
        <p:txBody>
          <a:bodyPr wrap="none" rtlCol="0">
            <a:spAutoFit/>
          </a:bodyPr>
          <a:lstStyle/>
          <a:p>
            <a:pPr algn="ctr"/>
            <a:r>
              <a:rPr lang="en-US" sz="4400" b="1" dirty="0" smtClean="0">
                <a:solidFill>
                  <a:srgbClr val="394581"/>
                </a:solidFill>
                <a:latin typeface="Calibri"/>
                <a:ea typeface="+mj-ea"/>
                <a:cs typeface="+mj-cs"/>
              </a:rPr>
              <a:t>Developing Videos for the Web</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82799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defining web video </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57150" indent="-6350">
              <a:spcBef>
                <a:spcPts val="800"/>
              </a:spcBef>
              <a:buClr>
                <a:schemeClr val="accent2"/>
              </a:buClr>
              <a:buSzPct val="100000"/>
              <a:buNone/>
            </a:pPr>
            <a:r>
              <a:rPr lang="en-US" sz="3600" b="0" dirty="0" smtClean="0"/>
              <a:t>A short movie less than 10 minutes long </a:t>
            </a:r>
            <a:r>
              <a:rPr lang="en-US" sz="3600" b="0" dirty="0" smtClean="0">
                <a:solidFill>
                  <a:schemeClr val="accent2"/>
                </a:solidFill>
              </a:rPr>
              <a:t>that is distributed through an online channel</a:t>
            </a:r>
            <a:endParaRPr lang="en-US" sz="3600" b="0" dirty="0">
              <a:solidFill>
                <a:schemeClr val="accent2"/>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types of web video </a:t>
            </a:r>
            <a:endParaRPr lang="en-US" dirty="0"/>
          </a:p>
        </p:txBody>
      </p:sp>
      <p:sp>
        <p:nvSpPr>
          <p:cNvPr id="9219" name="Rectangle 3"/>
          <p:cNvSpPr>
            <a:spLocks noGrp="1" noChangeArrowheads="1"/>
          </p:cNvSpPr>
          <p:nvPr>
            <p:ph type="body" idx="1"/>
          </p:nvPr>
        </p:nvSpPr>
        <p:spPr>
          <a:xfrm>
            <a:off x="1143000" y="2514600"/>
            <a:ext cx="6553200" cy="3124200"/>
          </a:xfrm>
        </p:spPr>
        <p:txBody>
          <a:bodyPr/>
          <a:lstStyle/>
          <a:p>
            <a:pPr marL="801688" indent="-801688">
              <a:spcBef>
                <a:spcPts val="800"/>
              </a:spcBef>
              <a:buClr>
                <a:schemeClr val="accent2"/>
              </a:buClr>
              <a:buFont typeface="+mj-lt"/>
              <a:buAutoNum type="arabicPeriod"/>
            </a:pPr>
            <a:r>
              <a:rPr lang="en-US" sz="3800" b="0" dirty="0" smtClean="0"/>
              <a:t>PSA’s</a:t>
            </a:r>
          </a:p>
          <a:p>
            <a:pPr marL="801688" indent="-801688">
              <a:spcBef>
                <a:spcPts val="800"/>
              </a:spcBef>
              <a:buClr>
                <a:schemeClr val="accent2"/>
              </a:buClr>
              <a:buFont typeface="+mj-lt"/>
              <a:buAutoNum type="arabicPeriod"/>
            </a:pPr>
            <a:r>
              <a:rPr lang="en-US" sz="3800" b="0" dirty="0" smtClean="0"/>
              <a:t>Educational </a:t>
            </a:r>
          </a:p>
          <a:p>
            <a:pPr marL="801688" indent="-801688">
              <a:spcBef>
                <a:spcPts val="800"/>
              </a:spcBef>
              <a:buClr>
                <a:schemeClr val="accent2"/>
              </a:buClr>
              <a:buFont typeface="+mj-lt"/>
              <a:buAutoNum type="arabicPeriod"/>
            </a:pPr>
            <a:r>
              <a:rPr lang="en-US" sz="3800" b="0" dirty="0" smtClean="0"/>
              <a:t>Personal stories</a:t>
            </a:r>
          </a:p>
          <a:p>
            <a:pPr marL="801688" indent="-801688">
              <a:spcBef>
                <a:spcPts val="800"/>
              </a:spcBef>
              <a:buClr>
                <a:schemeClr val="accent2"/>
              </a:buClr>
              <a:buFont typeface="+mj-lt"/>
              <a:buAutoNum type="arabicPeriod"/>
            </a:pPr>
            <a:r>
              <a:rPr lang="en-US" sz="3800" b="0" dirty="0" smtClean="0"/>
              <a:t>Call-to-action</a:t>
            </a:r>
          </a:p>
          <a:p>
            <a:pPr marL="801688" indent="-801688">
              <a:spcBef>
                <a:spcPts val="800"/>
              </a:spcBef>
              <a:buClr>
                <a:schemeClr val="accent2"/>
              </a:buClr>
              <a:buFont typeface="+mj-lt"/>
              <a:buAutoNum type="arabicPeriod"/>
            </a:pPr>
            <a:r>
              <a:rPr lang="en-US" sz="3800" b="0" dirty="0" smtClean="0"/>
              <a:t>Promotional</a:t>
            </a:r>
          </a:p>
          <a:p>
            <a:pPr>
              <a:spcBef>
                <a:spcPts val="800"/>
              </a:spcBef>
              <a:buClr>
                <a:schemeClr val="accent2"/>
              </a:buClr>
              <a:buSzPct val="100000"/>
            </a:pPr>
            <a:endParaRPr lang="en-US" sz="3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self-assessment </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6350" indent="-6350">
              <a:spcBef>
                <a:spcPts val="800"/>
              </a:spcBef>
              <a:buClr>
                <a:schemeClr val="accent2"/>
              </a:buClr>
              <a:buNone/>
            </a:pPr>
            <a:r>
              <a:rPr lang="en-US" sz="3600" b="0" dirty="0" smtClean="0"/>
              <a:t>Rate yourself/your program on a scale from 1 to 5 (1 being the lowest and 5 being the highest) on all of the items listed on your self-assessment</a:t>
            </a:r>
          </a:p>
          <a:p>
            <a:pPr marL="514350" indent="-514350">
              <a:spcBef>
                <a:spcPts val="800"/>
              </a:spcBef>
              <a:buClr>
                <a:schemeClr val="accent2"/>
              </a:buClr>
              <a:buFont typeface="+mj-lt"/>
              <a:buAutoNum type="arabicPeriod"/>
            </a:pPr>
            <a:endParaRPr lang="en-US" sz="3600" b="0" dirty="0" smtClean="0"/>
          </a:p>
          <a:p>
            <a:pPr>
              <a:spcBef>
                <a:spcPts val="800"/>
              </a:spcBef>
              <a:buClr>
                <a:schemeClr val="accent2"/>
              </a:buClr>
              <a:buSzPct val="100000"/>
            </a:pPr>
            <a:endParaRPr lang="en-US" sz="36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self-assessment </a:t>
            </a:r>
            <a:endParaRPr lang="en-US" dirty="0"/>
          </a:p>
        </p:txBody>
      </p:sp>
      <p:sp>
        <p:nvSpPr>
          <p:cNvPr id="9219" name="Rectangle 3"/>
          <p:cNvSpPr>
            <a:spLocks noGrp="1" noChangeArrowheads="1"/>
          </p:cNvSpPr>
          <p:nvPr>
            <p:ph type="body" idx="1"/>
          </p:nvPr>
        </p:nvSpPr>
        <p:spPr>
          <a:xfrm>
            <a:off x="304800" y="2438400"/>
            <a:ext cx="8610600" cy="3124200"/>
          </a:xfrm>
        </p:spPr>
        <p:txBody>
          <a:bodyPr/>
          <a:lstStyle/>
          <a:p>
            <a:pPr marL="514350" indent="-514350">
              <a:spcBef>
                <a:spcPts val="800"/>
              </a:spcBef>
              <a:buClr>
                <a:schemeClr val="accent2"/>
              </a:buClr>
              <a:buFont typeface="+mj-lt"/>
              <a:buAutoNum type="arabicPeriod"/>
            </a:pPr>
            <a:r>
              <a:rPr lang="en-US" b="0" dirty="0" smtClean="0"/>
              <a:t>Where were people getting 1’s and 2’s?</a:t>
            </a:r>
          </a:p>
          <a:p>
            <a:pPr marL="514350" indent="-514350">
              <a:spcBef>
                <a:spcPts val="800"/>
              </a:spcBef>
              <a:buClr>
                <a:schemeClr val="accent2"/>
              </a:buClr>
              <a:buFont typeface="+mj-lt"/>
              <a:buAutoNum type="arabicPeriod"/>
            </a:pPr>
            <a:r>
              <a:rPr lang="en-US" b="0" dirty="0" smtClean="0"/>
              <a:t>How about 4’s and 5’s?</a:t>
            </a:r>
          </a:p>
          <a:p>
            <a:pPr>
              <a:spcBef>
                <a:spcPts val="800"/>
              </a:spcBef>
              <a:buClr>
                <a:schemeClr val="accent2"/>
              </a:buClr>
              <a:buSzPct val="100000"/>
            </a:pPr>
            <a:endParaRPr lang="en-US"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video objectives</a:t>
            </a:r>
            <a:endParaRPr lang="en-US" dirty="0"/>
          </a:p>
        </p:txBody>
      </p:sp>
      <p:sp>
        <p:nvSpPr>
          <p:cNvPr id="9219" name="Rectangle 3"/>
          <p:cNvSpPr>
            <a:spLocks noGrp="1" noChangeArrowheads="1"/>
          </p:cNvSpPr>
          <p:nvPr>
            <p:ph type="body" idx="1"/>
          </p:nvPr>
        </p:nvSpPr>
        <p:spPr>
          <a:xfrm>
            <a:off x="1143000" y="2438400"/>
            <a:ext cx="7239000" cy="3810000"/>
          </a:xfrm>
        </p:spPr>
        <p:txBody>
          <a:bodyPr/>
          <a:lstStyle/>
          <a:p>
            <a:pPr marL="514350" indent="-514350">
              <a:spcBef>
                <a:spcPts val="800"/>
              </a:spcBef>
              <a:buClr>
                <a:schemeClr val="accent2"/>
              </a:buClr>
              <a:buFont typeface="+mj-lt"/>
              <a:buAutoNum type="arabicPeriod"/>
            </a:pPr>
            <a:r>
              <a:rPr lang="en-US" sz="3800" b="0" dirty="0" smtClean="0"/>
              <a:t>Increase awareness</a:t>
            </a:r>
          </a:p>
          <a:p>
            <a:pPr marL="514350" indent="-514350">
              <a:spcBef>
                <a:spcPts val="800"/>
              </a:spcBef>
              <a:buClr>
                <a:schemeClr val="accent2"/>
              </a:buClr>
              <a:buFont typeface="+mj-lt"/>
              <a:buAutoNum type="arabicPeriod"/>
            </a:pPr>
            <a:r>
              <a:rPr lang="en-US" sz="3800" b="0" dirty="0" smtClean="0"/>
              <a:t>Drive traffic to your website</a:t>
            </a:r>
          </a:p>
          <a:p>
            <a:pPr marL="514350" indent="-514350">
              <a:spcBef>
                <a:spcPts val="800"/>
              </a:spcBef>
              <a:buClr>
                <a:schemeClr val="accent2"/>
              </a:buClr>
              <a:buFont typeface="+mj-lt"/>
              <a:buAutoNum type="arabicPeriod"/>
            </a:pPr>
            <a:r>
              <a:rPr lang="en-US" sz="3800" b="0" dirty="0" smtClean="0"/>
              <a:t>Build a following</a:t>
            </a:r>
          </a:p>
          <a:p>
            <a:pPr marL="514350" indent="-514350">
              <a:spcBef>
                <a:spcPts val="800"/>
              </a:spcBef>
              <a:buClr>
                <a:schemeClr val="accent2"/>
              </a:buClr>
              <a:buFont typeface="+mj-lt"/>
              <a:buAutoNum type="arabicPeriod"/>
            </a:pPr>
            <a:r>
              <a:rPr lang="en-US" sz="3800" b="0" dirty="0" smtClean="0"/>
              <a:t>Generate revenue</a:t>
            </a:r>
          </a:p>
          <a:p>
            <a:pPr marL="514350" indent="-514350">
              <a:spcBef>
                <a:spcPts val="800"/>
              </a:spcBef>
              <a:buClr>
                <a:schemeClr val="accent2"/>
              </a:buClr>
              <a:buFont typeface="+mj-lt"/>
              <a:buAutoNum type="arabicPeriod"/>
            </a:pPr>
            <a:r>
              <a:rPr lang="en-US" sz="3800" b="0" dirty="0" smtClean="0"/>
              <a:t>Incite people to act</a:t>
            </a:r>
          </a:p>
          <a:p>
            <a:pPr>
              <a:spcBef>
                <a:spcPts val="800"/>
              </a:spcBef>
              <a:buClr>
                <a:schemeClr val="accent2"/>
              </a:buClr>
              <a:buSzPct val="100000"/>
              <a:buNone/>
            </a:pPr>
            <a:endParaRPr lang="en-US" sz="3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video distribution channels</a:t>
            </a:r>
            <a:endParaRPr lang="en-US" dirty="0"/>
          </a:p>
        </p:txBody>
      </p:sp>
      <p:sp>
        <p:nvSpPr>
          <p:cNvPr id="9219" name="Rectangle 3"/>
          <p:cNvSpPr>
            <a:spLocks noGrp="1" noChangeArrowheads="1"/>
          </p:cNvSpPr>
          <p:nvPr>
            <p:ph type="body" idx="1"/>
          </p:nvPr>
        </p:nvSpPr>
        <p:spPr>
          <a:xfrm>
            <a:off x="1066800" y="2362200"/>
            <a:ext cx="7239000" cy="4419600"/>
          </a:xfrm>
        </p:spPr>
        <p:txBody>
          <a:bodyPr/>
          <a:lstStyle/>
          <a:p>
            <a:pPr marL="514350" indent="-514350">
              <a:spcBef>
                <a:spcPts val="800"/>
              </a:spcBef>
              <a:buClr>
                <a:schemeClr val="accent2"/>
              </a:buClr>
              <a:buFont typeface="+mj-lt"/>
              <a:buAutoNum type="arabicPeriod"/>
            </a:pPr>
            <a:r>
              <a:rPr lang="en-US" sz="3000" b="0" dirty="0" smtClean="0"/>
              <a:t>Facebook and Twitter</a:t>
            </a:r>
          </a:p>
          <a:p>
            <a:pPr marL="514350" indent="-514350">
              <a:spcBef>
                <a:spcPts val="800"/>
              </a:spcBef>
              <a:buClr>
                <a:schemeClr val="accent2"/>
              </a:buClr>
              <a:buFont typeface="+mj-lt"/>
              <a:buAutoNum type="arabicPeriod"/>
            </a:pPr>
            <a:r>
              <a:rPr lang="en-US" sz="3000" b="0" dirty="0" smtClean="0"/>
              <a:t>Blogs</a:t>
            </a:r>
          </a:p>
          <a:p>
            <a:pPr marL="514350" indent="-514350">
              <a:spcBef>
                <a:spcPts val="800"/>
              </a:spcBef>
              <a:buClr>
                <a:schemeClr val="accent2"/>
              </a:buClr>
              <a:buFont typeface="+mj-lt"/>
              <a:buAutoNum type="arabicPeriod"/>
            </a:pPr>
            <a:r>
              <a:rPr lang="en-US" sz="3000" b="0" dirty="0" smtClean="0"/>
              <a:t>Electronic newsletters</a:t>
            </a:r>
          </a:p>
          <a:p>
            <a:pPr marL="514350" indent="-514350">
              <a:spcBef>
                <a:spcPts val="800"/>
              </a:spcBef>
              <a:buClr>
                <a:schemeClr val="accent2"/>
              </a:buClr>
              <a:buFont typeface="+mj-lt"/>
              <a:buAutoNum type="arabicPeriod"/>
            </a:pPr>
            <a:r>
              <a:rPr lang="en-US" sz="3000" b="0" dirty="0" smtClean="0"/>
              <a:t>Email</a:t>
            </a:r>
          </a:p>
          <a:p>
            <a:pPr marL="514350" indent="-514350">
              <a:spcBef>
                <a:spcPts val="800"/>
              </a:spcBef>
              <a:buClr>
                <a:schemeClr val="accent2"/>
              </a:buClr>
              <a:buFont typeface="+mj-lt"/>
              <a:buAutoNum type="arabicPeriod"/>
            </a:pPr>
            <a:r>
              <a:rPr lang="en-US" sz="3000" b="0" dirty="0" smtClean="0"/>
              <a:t>YouTube</a:t>
            </a:r>
          </a:p>
          <a:p>
            <a:pPr marL="514350" indent="-514350">
              <a:spcBef>
                <a:spcPts val="800"/>
              </a:spcBef>
              <a:buClr>
                <a:schemeClr val="accent2"/>
              </a:buClr>
              <a:buFont typeface="+mj-lt"/>
              <a:buAutoNum type="arabicPeriod"/>
            </a:pPr>
            <a:r>
              <a:rPr lang="en-US" sz="3000" b="0" dirty="0" smtClean="0"/>
              <a:t>Vimeo</a:t>
            </a:r>
          </a:p>
          <a:p>
            <a:pPr marL="514350" indent="-514350">
              <a:spcBef>
                <a:spcPts val="800"/>
              </a:spcBef>
              <a:buClr>
                <a:schemeClr val="accent2"/>
              </a:buClr>
              <a:buFont typeface="+mj-lt"/>
              <a:buAutoNum type="arabicPeriod"/>
            </a:pPr>
            <a:r>
              <a:rPr lang="en-US" sz="3000" b="0" dirty="0" smtClean="0"/>
              <a:t>DVD</a:t>
            </a:r>
            <a:endParaRPr lang="en-US" sz="3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viral videos and campaigns</a:t>
            </a:r>
            <a:endParaRPr lang="en-US"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16</a:t>
            </a:fld>
            <a:endParaRPr lang="en-US" dirty="0"/>
          </a:p>
        </p:txBody>
      </p:sp>
      <p:pic>
        <p:nvPicPr>
          <p:cNvPr id="5" name="Picture 4" descr="YouTubeTV.jpg"/>
          <p:cNvPicPr>
            <a:picLocks noChangeAspect="1"/>
          </p:cNvPicPr>
          <p:nvPr/>
        </p:nvPicPr>
        <p:blipFill>
          <a:blip r:embed="rId3"/>
          <a:stretch>
            <a:fillRect/>
          </a:stretch>
        </p:blipFill>
        <p:spPr>
          <a:xfrm>
            <a:off x="4555525" y="2286000"/>
            <a:ext cx="4283675" cy="4189322"/>
          </a:xfrm>
          <a:prstGeom prst="rect">
            <a:avLst/>
          </a:prstGeom>
        </p:spPr>
      </p:pic>
      <p:sp>
        <p:nvSpPr>
          <p:cNvPr id="6" name="TextBox 5"/>
          <p:cNvSpPr txBox="1"/>
          <p:nvPr/>
        </p:nvSpPr>
        <p:spPr>
          <a:xfrm>
            <a:off x="685800" y="2743200"/>
            <a:ext cx="3962400" cy="3539431"/>
          </a:xfrm>
          <a:prstGeom prst="rect">
            <a:avLst/>
          </a:prstGeom>
          <a:noFill/>
        </p:spPr>
        <p:txBody>
          <a:bodyPr wrap="square" rtlCol="0">
            <a:spAutoFit/>
          </a:bodyPr>
          <a:lstStyle/>
          <a:p>
            <a:r>
              <a:rPr lang="en-US" sz="2800" dirty="0" smtClean="0">
                <a:latin typeface="Century Gothic"/>
                <a:cs typeface="Century Gothic"/>
              </a:rPr>
              <a:t>“Tivo gave us the joy of fast-forwarding through crappy 30-second spots, but YouTube gave us the ability to call up the spots we like” – </a:t>
            </a:r>
            <a:r>
              <a:rPr lang="en-US" sz="2800" b="1" dirty="0" smtClean="0">
                <a:latin typeface="Century Gothic"/>
                <a:cs typeface="Century Gothic"/>
              </a:rPr>
              <a:t>Nick Summers, </a:t>
            </a:r>
            <a:r>
              <a:rPr lang="en-US" sz="2800" b="1" i="1" dirty="0" smtClean="0">
                <a:latin typeface="Century Gothic"/>
                <a:cs typeface="Century Gothic"/>
              </a:rPr>
              <a:t>Newsweek</a:t>
            </a:r>
            <a:endParaRPr lang="en-US" sz="2800" b="1" i="1" dirty="0">
              <a:latin typeface="Century Gothic"/>
              <a:cs typeface="Century 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sz="3600" dirty="0" smtClean="0"/>
              <a:t>why care? MOWAA survey results</a:t>
            </a:r>
          </a:p>
        </p:txBody>
      </p:sp>
      <p:sp>
        <p:nvSpPr>
          <p:cNvPr id="9219" name="Rectangle 3"/>
          <p:cNvSpPr>
            <a:spLocks noGrp="1" noChangeArrowheads="1"/>
          </p:cNvSpPr>
          <p:nvPr>
            <p:ph type="body" idx="1"/>
          </p:nvPr>
        </p:nvSpPr>
        <p:spPr>
          <a:xfrm>
            <a:off x="457200" y="2362200"/>
            <a:ext cx="8610600" cy="4114800"/>
          </a:xfrm>
        </p:spPr>
        <p:txBody>
          <a:bodyPr/>
          <a:lstStyle/>
          <a:p>
            <a:pPr marL="514350" indent="-514350">
              <a:spcBef>
                <a:spcPts val="800"/>
              </a:spcBef>
              <a:buClr>
                <a:schemeClr val="accent2"/>
              </a:buClr>
              <a:buNone/>
            </a:pPr>
            <a:r>
              <a:rPr lang="en-US" sz="2800" dirty="0" smtClean="0"/>
              <a:t>Most contributions come from:</a:t>
            </a:r>
          </a:p>
          <a:p>
            <a:pPr marL="920750" indent="-514350">
              <a:spcBef>
                <a:spcPts val="800"/>
              </a:spcBef>
              <a:buClr>
                <a:schemeClr val="accent2"/>
              </a:buClr>
              <a:buFont typeface="+mj-lt"/>
              <a:buAutoNum type="arabicPeriod"/>
            </a:pPr>
            <a:r>
              <a:rPr lang="en-US" sz="2400" b="0" dirty="0" smtClean="0"/>
              <a:t>Clients </a:t>
            </a:r>
            <a:r>
              <a:rPr lang="en-US" sz="2400" b="0" dirty="0" smtClean="0">
                <a:solidFill>
                  <a:srgbClr val="E07602"/>
                </a:solidFill>
              </a:rPr>
              <a:t>=</a:t>
            </a:r>
            <a:r>
              <a:rPr lang="en-US" sz="2400" b="0" dirty="0" smtClean="0"/>
              <a:t> </a:t>
            </a:r>
            <a:r>
              <a:rPr lang="en-US" sz="2400" b="0" dirty="0" smtClean="0">
                <a:solidFill>
                  <a:srgbClr val="E07602"/>
                </a:solidFill>
              </a:rPr>
              <a:t>95%</a:t>
            </a:r>
          </a:p>
          <a:p>
            <a:pPr marL="920750" indent="-514350">
              <a:spcBef>
                <a:spcPts val="800"/>
              </a:spcBef>
              <a:buClr>
                <a:schemeClr val="accent2"/>
              </a:buClr>
              <a:buFont typeface="+mj-lt"/>
              <a:buAutoNum type="arabicPeriod"/>
            </a:pPr>
            <a:r>
              <a:rPr lang="en-US" sz="2400" b="0" dirty="0" smtClean="0"/>
              <a:t>Individual donations (not clients) </a:t>
            </a:r>
            <a:r>
              <a:rPr lang="en-US" sz="2400" b="0" dirty="0" smtClean="0">
                <a:solidFill>
                  <a:srgbClr val="E07602"/>
                </a:solidFill>
              </a:rPr>
              <a:t>= 93%</a:t>
            </a:r>
          </a:p>
          <a:p>
            <a:pPr marL="920750" indent="-514350">
              <a:spcBef>
                <a:spcPts val="800"/>
              </a:spcBef>
              <a:buClr>
                <a:schemeClr val="accent2"/>
              </a:buClr>
              <a:buFont typeface="+mj-lt"/>
              <a:buAutoNum type="arabicPeriod"/>
            </a:pPr>
            <a:r>
              <a:rPr lang="en-US" sz="2400" b="0" dirty="0" smtClean="0"/>
              <a:t>Private grants </a:t>
            </a:r>
            <a:r>
              <a:rPr lang="en-US" sz="2400" b="0" dirty="0" smtClean="0">
                <a:solidFill>
                  <a:srgbClr val="E07602"/>
                </a:solidFill>
              </a:rPr>
              <a:t>= 82%</a:t>
            </a:r>
          </a:p>
          <a:p>
            <a:pPr marL="920750" indent="-514350">
              <a:spcBef>
                <a:spcPts val="800"/>
              </a:spcBef>
              <a:buClr>
                <a:schemeClr val="accent2"/>
              </a:buClr>
              <a:buFont typeface="+mj-lt"/>
              <a:buAutoNum type="arabicPeriod"/>
            </a:pPr>
            <a:r>
              <a:rPr lang="en-US" sz="2400" b="0" dirty="0" smtClean="0"/>
              <a:t>Special events </a:t>
            </a:r>
            <a:r>
              <a:rPr lang="en-US" sz="2400" b="0" dirty="0" smtClean="0">
                <a:solidFill>
                  <a:srgbClr val="E07602"/>
                </a:solidFill>
              </a:rPr>
              <a:t>= 79%</a:t>
            </a:r>
          </a:p>
          <a:p>
            <a:pPr marL="920750" indent="-514350">
              <a:spcBef>
                <a:spcPts val="800"/>
              </a:spcBef>
              <a:buClr>
                <a:schemeClr val="accent2"/>
              </a:buClr>
              <a:buFont typeface="+mj-lt"/>
              <a:buAutoNum type="arabicPeriod"/>
            </a:pPr>
            <a:r>
              <a:rPr lang="en-US" sz="2400" b="0" dirty="0" smtClean="0"/>
              <a:t>Local businesses </a:t>
            </a:r>
            <a:r>
              <a:rPr lang="en-US" sz="2400" b="0" dirty="0" smtClean="0">
                <a:solidFill>
                  <a:srgbClr val="E07602"/>
                </a:solidFill>
              </a:rPr>
              <a:t>= 77%</a:t>
            </a:r>
          </a:p>
          <a:p>
            <a:pPr marL="920750" indent="-514350">
              <a:spcBef>
                <a:spcPts val="800"/>
              </a:spcBef>
              <a:buClr>
                <a:schemeClr val="accent2"/>
              </a:buClr>
              <a:buFont typeface="+mj-lt"/>
              <a:buAutoNum type="arabicPeriod"/>
            </a:pPr>
            <a:r>
              <a:rPr lang="en-US" sz="2400" b="0" dirty="0" smtClean="0"/>
              <a:t>United Way funds </a:t>
            </a:r>
            <a:r>
              <a:rPr lang="en-US" sz="2400" b="0" dirty="0" smtClean="0">
                <a:solidFill>
                  <a:srgbClr val="E07602"/>
                </a:solidFill>
              </a:rPr>
              <a:t>= 61%</a:t>
            </a:r>
          </a:p>
          <a:p>
            <a:pPr marL="920750" indent="-514350">
              <a:spcBef>
                <a:spcPts val="800"/>
              </a:spcBef>
              <a:buClr>
                <a:schemeClr val="accent2"/>
              </a:buClr>
              <a:buFont typeface="+mj-lt"/>
              <a:buAutoNum type="arabicPeriod"/>
            </a:pPr>
            <a:r>
              <a:rPr lang="en-US" sz="2400" b="0" dirty="0" smtClean="0"/>
              <a:t>Donations, per direct mail campaigns </a:t>
            </a:r>
            <a:r>
              <a:rPr lang="en-US" sz="2400" b="0" dirty="0" smtClean="0">
                <a:solidFill>
                  <a:srgbClr val="E07602"/>
                </a:solidFill>
              </a:rPr>
              <a:t>= 55%</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MOWAA survey results –cont-</a:t>
            </a:r>
          </a:p>
        </p:txBody>
      </p:sp>
      <p:sp>
        <p:nvSpPr>
          <p:cNvPr id="9219" name="Rectangle 3"/>
          <p:cNvSpPr>
            <a:spLocks noGrp="1" noChangeArrowheads="1"/>
          </p:cNvSpPr>
          <p:nvPr>
            <p:ph type="body" idx="1"/>
          </p:nvPr>
        </p:nvSpPr>
        <p:spPr>
          <a:xfrm>
            <a:off x="457200" y="2438400"/>
            <a:ext cx="8610600" cy="3124200"/>
          </a:xfrm>
        </p:spPr>
        <p:txBody>
          <a:bodyPr/>
          <a:lstStyle/>
          <a:p>
            <a:pPr marL="514350" indent="-514350">
              <a:spcBef>
                <a:spcPts val="1400"/>
              </a:spcBef>
              <a:spcAft>
                <a:spcPts val="1200"/>
              </a:spcAft>
              <a:buClr>
                <a:schemeClr val="accent2"/>
              </a:buClr>
              <a:buFont typeface="+mj-lt"/>
              <a:buAutoNum type="arabicPeriod"/>
            </a:pPr>
            <a:r>
              <a:rPr lang="en-US" sz="3000" b="0" dirty="0" smtClean="0"/>
              <a:t>Over half of the programs say that </a:t>
            </a:r>
            <a:r>
              <a:rPr lang="en-US" sz="3000" b="0" dirty="0" smtClean="0">
                <a:solidFill>
                  <a:schemeClr val="accent2"/>
                </a:solidFill>
              </a:rPr>
              <a:t>direct mail campaigns </a:t>
            </a:r>
            <a:r>
              <a:rPr lang="en-US" sz="3000" b="0" dirty="0" smtClean="0"/>
              <a:t>are most effective for fundraising</a:t>
            </a:r>
          </a:p>
          <a:p>
            <a:pPr marL="514350" indent="-514350">
              <a:spcBef>
                <a:spcPts val="1400"/>
              </a:spcBef>
              <a:spcAft>
                <a:spcPts val="1200"/>
              </a:spcAft>
              <a:buClr>
                <a:schemeClr val="accent2"/>
              </a:buClr>
              <a:buFont typeface="+mj-lt"/>
              <a:buAutoNum type="arabicPeriod"/>
            </a:pPr>
            <a:r>
              <a:rPr lang="en-US" sz="3000" b="0" dirty="0" smtClean="0"/>
              <a:t>A little under half said </a:t>
            </a:r>
            <a:r>
              <a:rPr lang="en-US" sz="3000" b="0" dirty="0" smtClean="0">
                <a:solidFill>
                  <a:srgbClr val="E07602"/>
                </a:solidFill>
              </a:rPr>
              <a:t>special events </a:t>
            </a:r>
            <a:r>
              <a:rPr lang="en-US" sz="3000" b="0" dirty="0" smtClean="0"/>
              <a:t>are</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getting started</a:t>
            </a:r>
            <a:endParaRPr lang="en-US" dirty="0"/>
          </a:p>
        </p:txBody>
      </p:sp>
      <p:sp>
        <p:nvSpPr>
          <p:cNvPr id="9219" name="Rectangle 3"/>
          <p:cNvSpPr>
            <a:spLocks noGrp="1" noChangeArrowheads="1"/>
          </p:cNvSpPr>
          <p:nvPr>
            <p:ph type="body" idx="1"/>
          </p:nvPr>
        </p:nvSpPr>
        <p:spPr>
          <a:xfrm>
            <a:off x="381000" y="2514600"/>
            <a:ext cx="8610600" cy="3124200"/>
          </a:xfrm>
        </p:spPr>
        <p:txBody>
          <a:bodyPr/>
          <a:lstStyle/>
          <a:p>
            <a:pPr marL="514350" indent="-514350">
              <a:spcBef>
                <a:spcPts val="800"/>
              </a:spcBef>
              <a:buClr>
                <a:schemeClr val="accent2"/>
              </a:buClr>
              <a:buSzPct val="100000"/>
              <a:buFont typeface="+mj-lt"/>
              <a:buAutoNum type="arabicPeriod"/>
            </a:pPr>
            <a:r>
              <a:rPr lang="en-US" sz="2400" b="0" dirty="0" smtClean="0">
                <a:solidFill>
                  <a:schemeClr val="tx2"/>
                </a:solidFill>
              </a:rPr>
              <a:t>Identify your need and objective</a:t>
            </a:r>
          </a:p>
          <a:p>
            <a:pPr marL="514350" indent="-514350">
              <a:spcBef>
                <a:spcPts val="800"/>
              </a:spcBef>
              <a:buClr>
                <a:schemeClr val="accent2"/>
              </a:buClr>
              <a:buSzPct val="100000"/>
              <a:buFont typeface="+mj-lt"/>
              <a:buAutoNum type="arabicPeriod"/>
            </a:pPr>
            <a:r>
              <a:rPr lang="en-US" sz="2400" b="0" dirty="0" smtClean="0">
                <a:solidFill>
                  <a:schemeClr val="tx2"/>
                </a:solidFill>
              </a:rPr>
              <a:t>Identify your audience and how they communicate</a:t>
            </a:r>
          </a:p>
          <a:p>
            <a:pPr marL="514350" indent="-514350">
              <a:spcBef>
                <a:spcPts val="800"/>
              </a:spcBef>
              <a:buClr>
                <a:schemeClr val="accent2"/>
              </a:buClr>
              <a:buSzPct val="100000"/>
              <a:buFont typeface="+mj-lt"/>
              <a:buAutoNum type="arabicPeriod"/>
            </a:pPr>
            <a:r>
              <a:rPr lang="en-US" sz="2400" b="0" dirty="0" smtClean="0">
                <a:solidFill>
                  <a:schemeClr val="tx2"/>
                </a:solidFill>
              </a:rPr>
              <a:t>Decide whether or not to use existing WOWAA PSA’s and story</a:t>
            </a:r>
          </a:p>
          <a:p>
            <a:pPr marL="514350" indent="-514350">
              <a:spcBef>
                <a:spcPts val="800"/>
              </a:spcBef>
              <a:buClr>
                <a:schemeClr val="accent2"/>
              </a:buClr>
              <a:buSzPct val="100000"/>
              <a:buFont typeface="+mj-lt"/>
              <a:buAutoNum type="arabicPeriod"/>
            </a:pPr>
            <a:r>
              <a:rPr lang="en-US" sz="2400" b="0" dirty="0" smtClean="0">
                <a:solidFill>
                  <a:schemeClr val="tx2"/>
                </a:solidFill>
              </a:rPr>
              <a:t>Use inside help, college interns or professionals</a:t>
            </a:r>
          </a:p>
          <a:p>
            <a:pPr marL="514350" indent="-514350">
              <a:spcBef>
                <a:spcPts val="800"/>
              </a:spcBef>
              <a:buClr>
                <a:schemeClr val="accent2"/>
              </a:buClr>
              <a:buSzPct val="100000"/>
              <a:buFont typeface="+mj-lt"/>
              <a:buAutoNum type="arabicPeriod"/>
            </a:pPr>
            <a:r>
              <a:rPr lang="en-US" sz="2400" b="0" dirty="0" smtClean="0">
                <a:solidFill>
                  <a:schemeClr val="tx2"/>
                </a:solidFill>
              </a:rPr>
              <a:t>Integrate with other media</a:t>
            </a:r>
          </a:p>
          <a:p>
            <a:pPr marL="514350" indent="-514350">
              <a:spcBef>
                <a:spcPts val="800"/>
              </a:spcBef>
              <a:buClr>
                <a:schemeClr val="accent2"/>
              </a:buClr>
              <a:buSzPct val="100000"/>
              <a:buFont typeface="+mj-lt"/>
              <a:buAutoNum type="arabicPeriod"/>
            </a:pPr>
            <a:r>
              <a:rPr lang="en-US" sz="2400" b="0" dirty="0" smtClean="0">
                <a:solidFill>
                  <a:schemeClr val="tx2"/>
                </a:solidFill>
              </a:rPr>
              <a:t>Distribute! Distribute! Distribute!</a:t>
            </a:r>
          </a:p>
          <a:p>
            <a:pPr marL="514350" indent="-514350">
              <a:spcBef>
                <a:spcPts val="800"/>
              </a:spcBef>
              <a:buClr>
                <a:schemeClr val="accent2"/>
              </a:buClr>
              <a:buSzPct val="100000"/>
              <a:buFont typeface="+mj-lt"/>
              <a:buAutoNum type="arabicPeriod"/>
            </a:pPr>
            <a:r>
              <a:rPr lang="en-US" sz="2400" b="0" dirty="0" smtClean="0">
                <a:solidFill>
                  <a:schemeClr val="tx2"/>
                </a:solidFill>
              </a:rPr>
              <a:t>Track usage and success</a:t>
            </a:r>
          </a:p>
          <a:p>
            <a:pPr marL="514350" indent="-514350">
              <a:spcBef>
                <a:spcPts val="800"/>
              </a:spcBef>
              <a:buClr>
                <a:schemeClr val="accent2"/>
              </a:buClr>
              <a:buSzPct val="100000"/>
              <a:buFont typeface="+mj-lt"/>
              <a:buAutoNum type="arabicPeriod"/>
            </a:pPr>
            <a:endParaRPr lang="en-US" sz="2400" b="0" dirty="0">
              <a:solidFill>
                <a:schemeClr val="tx2"/>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agenda</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514350" indent="-514350">
              <a:spcBef>
                <a:spcPts val="800"/>
              </a:spcBef>
              <a:buClr>
                <a:schemeClr val="accent2"/>
              </a:buClr>
              <a:buFont typeface="+mj-lt"/>
              <a:buAutoNum type="arabicPeriod"/>
            </a:pPr>
            <a:r>
              <a:rPr lang="en-US" sz="2800" b="0" dirty="0" smtClean="0"/>
              <a:t>Intro and what you want to achieve</a:t>
            </a:r>
          </a:p>
          <a:p>
            <a:pPr marL="514350" indent="-514350">
              <a:spcBef>
                <a:spcPts val="800"/>
              </a:spcBef>
              <a:buClr>
                <a:schemeClr val="accent2"/>
              </a:buClr>
              <a:buFont typeface="+mj-lt"/>
              <a:buAutoNum type="arabicPeriod"/>
            </a:pPr>
            <a:r>
              <a:rPr lang="en-US" sz="2800" b="0" dirty="0" smtClean="0"/>
              <a:t>Self-assessment of strengths and needs</a:t>
            </a:r>
          </a:p>
          <a:p>
            <a:pPr marL="514350" indent="-514350">
              <a:spcBef>
                <a:spcPts val="800"/>
              </a:spcBef>
              <a:buClr>
                <a:schemeClr val="accent2"/>
              </a:buClr>
              <a:buFont typeface="+mj-lt"/>
              <a:buAutoNum type="arabicPeriod"/>
            </a:pPr>
            <a:r>
              <a:rPr lang="en-US" sz="2800" b="0" dirty="0" smtClean="0"/>
              <a:t>The value of video</a:t>
            </a:r>
          </a:p>
          <a:p>
            <a:pPr marL="514350" indent="-514350">
              <a:spcBef>
                <a:spcPts val="800"/>
              </a:spcBef>
              <a:buClr>
                <a:schemeClr val="accent2"/>
              </a:buClr>
              <a:buFont typeface="+mj-lt"/>
              <a:buAutoNum type="arabicPeriod"/>
            </a:pPr>
            <a:r>
              <a:rPr lang="en-US" sz="2800" b="0" dirty="0" smtClean="0"/>
              <a:t>best practices examples</a:t>
            </a:r>
          </a:p>
          <a:p>
            <a:pPr marL="514350" indent="-514350">
              <a:spcBef>
                <a:spcPts val="800"/>
              </a:spcBef>
              <a:buClr>
                <a:schemeClr val="accent2"/>
              </a:buClr>
              <a:buFont typeface="+mj-lt"/>
              <a:buAutoNum type="arabicPeriod"/>
            </a:pPr>
            <a:r>
              <a:rPr lang="en-US" sz="2800" b="0" dirty="0" smtClean="0"/>
              <a:t>Tips and resources</a:t>
            </a:r>
          </a:p>
          <a:p>
            <a:pPr marL="514350" indent="-514350">
              <a:spcBef>
                <a:spcPts val="800"/>
              </a:spcBef>
              <a:buClr>
                <a:schemeClr val="accent2"/>
              </a:buClr>
              <a:buFont typeface="+mj-lt"/>
              <a:buAutoNum type="arabicPeriod"/>
            </a:pPr>
            <a:r>
              <a:rPr lang="en-US" sz="2800" b="0" dirty="0" smtClean="0"/>
              <a:t>Action plan exercise</a:t>
            </a:r>
          </a:p>
          <a:p>
            <a:pPr marL="514350" indent="-514350">
              <a:spcBef>
                <a:spcPts val="800"/>
              </a:spcBef>
              <a:buClr>
                <a:schemeClr val="accent2"/>
              </a:buClr>
              <a:buFont typeface="+mj-lt"/>
              <a:buAutoNum type="arabicPeriod"/>
            </a:pPr>
            <a:r>
              <a:rPr lang="en-US" sz="2800" b="0" dirty="0" smtClean="0"/>
              <a:t>Contact</a:t>
            </a:r>
          </a:p>
          <a:p>
            <a:pPr>
              <a:spcBef>
                <a:spcPts val="800"/>
              </a:spcBef>
              <a:buClr>
                <a:schemeClr val="accent2"/>
              </a:buClr>
              <a:buSzPct val="100000"/>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20</a:t>
            </a:fld>
            <a:endParaRPr lang="en-US" dirty="0"/>
          </a:p>
        </p:txBody>
      </p:sp>
      <p:pic>
        <p:nvPicPr>
          <p:cNvPr id="7" name="Picture 6" descr="MOWoneWay.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21</a:t>
            </a:fld>
            <a:endParaRPr lang="en-US" dirty="0"/>
          </a:p>
        </p:txBody>
      </p:sp>
      <p:pic>
        <p:nvPicPr>
          <p:cNvPr id="7" name="Picture 6" descr="MOWwest.png"/>
          <p:cNvPicPr>
            <a:picLocks noChangeAspect="1"/>
          </p:cNvPicPr>
          <p:nvPr/>
        </p:nvPicPr>
        <p:blipFill>
          <a:blip r:embed="rId3"/>
          <a:stretch>
            <a:fillRect/>
          </a:stretch>
        </p:blipFill>
        <p:spPr>
          <a:xfrm>
            <a:off x="0" y="0"/>
            <a:ext cx="9427664"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22</a:t>
            </a:fld>
            <a:endParaRPr lang="en-US" dirty="0"/>
          </a:p>
        </p:txBody>
      </p:sp>
      <p:pic>
        <p:nvPicPr>
          <p:cNvPr id="9" name="Picture 8" descr="oldSpiceIntro.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23</a:t>
            </a:fld>
            <a:endParaRPr lang="en-US" dirty="0"/>
          </a:p>
        </p:txBody>
      </p:sp>
      <p:pic>
        <p:nvPicPr>
          <p:cNvPr id="7" name="Picture 6" descr="oldSpiceXtion.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24</a:t>
            </a:fld>
            <a:endParaRPr lang="en-US" dirty="0"/>
          </a:p>
        </p:txBody>
      </p:sp>
      <p:pic>
        <p:nvPicPr>
          <p:cNvPr id="7" name="Picture 6" descr="oldSpice2.png"/>
          <p:cNvPicPr>
            <a:picLocks noChangeAspect="1"/>
          </p:cNvPicPr>
          <p:nvPr/>
        </p:nvPicPr>
        <p:blipFill>
          <a:blip r:embed="rId3"/>
          <a:stretch>
            <a:fillRect/>
          </a:stretch>
        </p:blipFill>
        <p:spPr>
          <a:xfrm>
            <a:off x="76200" y="0"/>
            <a:ext cx="90678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25</a:t>
            </a:fld>
            <a:endParaRPr lang="en-US" dirty="0"/>
          </a:p>
        </p:txBody>
      </p:sp>
      <p:pic>
        <p:nvPicPr>
          <p:cNvPr id="6" name="Picture 5" descr="oldSpice3.png"/>
          <p:cNvPicPr>
            <a:picLocks noChangeAspect="1"/>
          </p:cNvPicPr>
          <p:nvPr/>
        </p:nvPicPr>
        <p:blipFill>
          <a:blip r:embed="rId3"/>
          <a:stretch>
            <a:fillRect/>
          </a:stretch>
        </p:blipFill>
        <p:spPr>
          <a:xfrm>
            <a:off x="76200" y="0"/>
            <a:ext cx="90678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26</a:t>
            </a:fld>
            <a:endParaRPr lang="en-US" dirty="0"/>
          </a:p>
        </p:txBody>
      </p:sp>
      <p:pic>
        <p:nvPicPr>
          <p:cNvPr id="7" name="Picture 6" descr="PrudentialCampaign.png"/>
          <p:cNvPicPr>
            <a:picLocks noChangeAspect="1"/>
          </p:cNvPicPr>
          <p:nvPr/>
        </p:nvPicPr>
        <p:blipFill>
          <a:blip r:embed="rId3"/>
          <a:stretch>
            <a:fillRect/>
          </a:stretch>
        </p:blipFill>
        <p:spPr>
          <a:xfrm>
            <a:off x="-69715" y="0"/>
            <a:ext cx="9747115"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27</a:t>
            </a:fld>
            <a:endParaRPr lang="en-US" dirty="0"/>
          </a:p>
        </p:txBody>
      </p:sp>
      <p:pic>
        <p:nvPicPr>
          <p:cNvPr id="3" name="Picture 2" descr="PrudentialKaren.png"/>
          <p:cNvPicPr>
            <a:picLocks noChangeAspect="1"/>
          </p:cNvPicPr>
          <p:nvPr/>
        </p:nvPicPr>
        <p:blipFill>
          <a:blip r:embed="rId3"/>
          <a:stretch>
            <a:fillRect/>
          </a:stretch>
        </p:blipFill>
        <p:spPr>
          <a:xfrm>
            <a:off x="0" y="0"/>
            <a:ext cx="9067800" cy="685718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28</a:t>
            </a:fld>
            <a:endParaRPr lang="en-US" dirty="0"/>
          </a:p>
        </p:txBody>
      </p:sp>
      <p:pic>
        <p:nvPicPr>
          <p:cNvPr id="3" name="Picture 2" descr="prudentialBethRick.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29</a:t>
            </a:fld>
            <a:endParaRPr lang="en-US" dirty="0"/>
          </a:p>
        </p:txBody>
      </p:sp>
      <p:pic>
        <p:nvPicPr>
          <p:cNvPr id="3" name="Picture 2" descr="Screen Shot 2012-08-16 at 8.51.24 PM.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how many of you…</a:t>
            </a:r>
            <a:endParaRPr lang="en-US" dirty="0"/>
          </a:p>
        </p:txBody>
      </p:sp>
      <p:sp>
        <p:nvSpPr>
          <p:cNvPr id="9219" name="Rectangle 3"/>
          <p:cNvSpPr>
            <a:spLocks noGrp="1" noChangeArrowheads="1"/>
          </p:cNvSpPr>
          <p:nvPr>
            <p:ph type="body" idx="1"/>
          </p:nvPr>
        </p:nvSpPr>
        <p:spPr>
          <a:xfrm>
            <a:off x="381000" y="3352800"/>
            <a:ext cx="8610600" cy="3124200"/>
          </a:xfrm>
        </p:spPr>
        <p:txBody>
          <a:bodyPr/>
          <a:lstStyle/>
          <a:p>
            <a:pPr marL="6350" indent="-6350">
              <a:spcBef>
                <a:spcPts val="800"/>
              </a:spcBef>
              <a:spcAft>
                <a:spcPts val="600"/>
              </a:spcAft>
              <a:buClr>
                <a:schemeClr val="accent2"/>
              </a:buClr>
              <a:buSzPct val="100000"/>
              <a:buNone/>
            </a:pPr>
            <a:r>
              <a:rPr lang="en-US" sz="4000" b="0" dirty="0" smtClean="0"/>
              <a:t>have used an MOWAA PSA or other video clip?</a:t>
            </a: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219200"/>
          </a:xfrm>
        </p:spPr>
        <p:txBody>
          <a:bodyPr/>
          <a:lstStyle/>
          <a:p>
            <a:r>
              <a:rPr lang="en-US" dirty="0" smtClean="0"/>
              <a:t>w</a:t>
            </a:r>
            <a:r>
              <a:rPr lang="en-US" sz="4000" dirty="0" smtClean="0"/>
              <a:t>hy do you think these are effective?</a:t>
            </a:r>
            <a:endParaRPr lang="en-US" sz="4000" dirty="0"/>
          </a:p>
        </p:txBody>
      </p:sp>
      <p:sp>
        <p:nvSpPr>
          <p:cNvPr id="9219" name="Rectangle 3"/>
          <p:cNvSpPr>
            <a:spLocks noGrp="1" noChangeArrowheads="1"/>
          </p:cNvSpPr>
          <p:nvPr>
            <p:ph type="body" idx="1"/>
          </p:nvPr>
        </p:nvSpPr>
        <p:spPr>
          <a:xfrm>
            <a:off x="457200" y="2743200"/>
            <a:ext cx="8610600" cy="3124200"/>
          </a:xfrm>
        </p:spPr>
        <p:txBody>
          <a:bodyPr/>
          <a:lstStyle/>
          <a:p>
            <a:pPr marL="457200" indent="-457200">
              <a:spcBef>
                <a:spcPts val="800"/>
              </a:spcBef>
              <a:buClr>
                <a:schemeClr val="accent2"/>
              </a:buClr>
              <a:buSzPct val="100000"/>
              <a:buFont typeface="+mj-lt"/>
              <a:buAutoNum type="arabicPeriod"/>
            </a:pPr>
            <a:r>
              <a:rPr lang="en-US" sz="2000" b="0" dirty="0" smtClean="0"/>
              <a:t>list</a:t>
            </a:r>
            <a:endParaRPr lang="en-US" sz="2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lessons learned</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a:spcBef>
                <a:spcPts val="800"/>
              </a:spcBef>
              <a:buClr>
                <a:schemeClr val="accent2"/>
              </a:buClr>
              <a:buSzPct val="100000"/>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43000"/>
            <a:ext cx="8913813" cy="1066800"/>
          </a:xfrm>
        </p:spPr>
        <p:txBody>
          <a:bodyPr/>
          <a:lstStyle/>
          <a:p>
            <a:r>
              <a:rPr lang="en-US" sz="4000" dirty="0" smtClean="0"/>
              <a:t>MOWAA resources</a:t>
            </a:r>
            <a:endParaRPr lang="en-US" sz="4000" dirty="0"/>
          </a:p>
        </p:txBody>
      </p:sp>
      <p:sp>
        <p:nvSpPr>
          <p:cNvPr id="9219" name="Rectangle 3"/>
          <p:cNvSpPr>
            <a:spLocks noGrp="1" noChangeArrowheads="1"/>
          </p:cNvSpPr>
          <p:nvPr>
            <p:ph type="body" idx="1"/>
          </p:nvPr>
        </p:nvSpPr>
        <p:spPr>
          <a:xfrm>
            <a:off x="381000" y="2362200"/>
            <a:ext cx="8610600" cy="3124200"/>
          </a:xfrm>
        </p:spPr>
        <p:txBody>
          <a:bodyPr/>
          <a:lstStyle/>
          <a:p>
            <a:pPr marL="911225" lvl="1" indent="-457200">
              <a:buFont typeface="+mj-lt"/>
              <a:buAutoNum type="arabicPeriod"/>
            </a:pPr>
            <a:r>
              <a:rPr lang="en-US" sz="3600" dirty="0" smtClean="0"/>
              <a:t>A video and radio PSA </a:t>
            </a:r>
          </a:p>
          <a:p>
            <a:pPr marL="911225" lvl="1" indent="-457200">
              <a:buFont typeface="+mj-lt"/>
              <a:buAutoNum type="arabicPeriod"/>
            </a:pPr>
            <a:r>
              <a:rPr lang="en-US" sz="3600" dirty="0" smtClean="0"/>
              <a:t>Photos</a:t>
            </a:r>
          </a:p>
          <a:p>
            <a:pPr marL="911225" lvl="1" indent="-457200">
              <a:buFont typeface="+mj-lt"/>
              <a:buAutoNum type="arabicPeriod"/>
            </a:pPr>
            <a:r>
              <a:rPr lang="en-US" sz="3600" dirty="0" smtClean="0"/>
              <a:t>Logos</a:t>
            </a:r>
          </a:p>
          <a:p>
            <a:pPr marL="911225" lvl="1" indent="-457200">
              <a:buFont typeface="+mj-lt"/>
              <a:buAutoNum type="arabicPeriod"/>
            </a:pPr>
            <a:r>
              <a:rPr lang="en-US" sz="3600" dirty="0" smtClean="0"/>
              <a:t>Campaign Q&amp;A and language</a:t>
            </a:r>
          </a:p>
          <a:p>
            <a:pPr marL="911225" lvl="1" indent="-457200">
              <a:buFont typeface="+mj-lt"/>
              <a:buAutoNum type="arabicPeriod"/>
            </a:pPr>
            <a:r>
              <a:rPr lang="en-US" sz="3600" dirty="0" smtClean="0"/>
              <a:t>Social Media Tips &amp; Tricks </a:t>
            </a:r>
          </a:p>
          <a:p>
            <a:pPr marL="911225" lvl="1" indent="-457200">
              <a:buFont typeface="+mj-lt"/>
              <a:buAutoNum type="arabicPeriod"/>
            </a:pPr>
            <a:r>
              <a:rPr lang="en-US" sz="3600" dirty="0" smtClean="0"/>
              <a:t>Media Outreach Guide </a:t>
            </a:r>
            <a:endParaRPr lang="en-US" sz="3600" b="0" dirty="0" smtClean="0"/>
          </a:p>
          <a:p>
            <a:pPr>
              <a:spcBef>
                <a:spcPts val="600"/>
              </a:spcBef>
              <a:buClr>
                <a:schemeClr val="accent2"/>
              </a:buClr>
              <a:buSzPct val="100000"/>
              <a:buNone/>
            </a:pPr>
            <a:endParaRPr lang="en-US" sz="36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90600"/>
          </a:xfrm>
        </p:spPr>
        <p:txBody>
          <a:bodyPr/>
          <a:lstStyle/>
          <a:p>
            <a:r>
              <a:rPr lang="en-US" sz="4000" dirty="0" smtClean="0"/>
              <a:t>external </a:t>
            </a:r>
            <a:r>
              <a:rPr lang="en-US" dirty="0" smtClean="0"/>
              <a:t>r</a:t>
            </a:r>
            <a:r>
              <a:rPr lang="en-US" sz="4000" dirty="0" smtClean="0"/>
              <a:t>esources </a:t>
            </a:r>
            <a:endParaRPr lang="en-US" sz="4000" dirty="0"/>
          </a:p>
        </p:txBody>
      </p:sp>
      <p:sp>
        <p:nvSpPr>
          <p:cNvPr id="9219" name="Rectangle 3"/>
          <p:cNvSpPr>
            <a:spLocks noGrp="1" noChangeArrowheads="1"/>
          </p:cNvSpPr>
          <p:nvPr>
            <p:ph type="body" idx="1"/>
          </p:nvPr>
        </p:nvSpPr>
        <p:spPr>
          <a:xfrm>
            <a:off x="381000" y="2362200"/>
            <a:ext cx="8610600" cy="3124200"/>
          </a:xfrm>
        </p:spPr>
        <p:txBody>
          <a:bodyPr/>
          <a:lstStyle/>
          <a:p>
            <a:pPr marL="795338" indent="-457200">
              <a:spcBef>
                <a:spcPts val="800"/>
              </a:spcBef>
              <a:buClr>
                <a:schemeClr val="accent2"/>
              </a:buClr>
              <a:buSzPct val="100000"/>
              <a:buNone/>
            </a:pPr>
            <a:endParaRPr lang="en-US" sz="2000" b="0" dirty="0" smtClean="0">
              <a:solidFill>
                <a:srgbClr val="E07602"/>
              </a:solidFill>
            </a:endParaRPr>
          </a:p>
          <a:p>
            <a:pPr>
              <a:spcBef>
                <a:spcPts val="800"/>
              </a:spcBef>
              <a:buClr>
                <a:schemeClr val="accent2"/>
              </a:buClr>
              <a:buSzPct val="100000"/>
              <a:buNone/>
            </a:pPr>
            <a:endParaRPr lang="en-US" sz="2400" dirty="0" smtClean="0"/>
          </a:p>
          <a:p>
            <a:pPr>
              <a:spcBef>
                <a:spcPts val="800"/>
              </a:spcBef>
              <a:buClr>
                <a:schemeClr val="accent2"/>
              </a:buClr>
              <a:buSzPct val="100000"/>
              <a:buNone/>
            </a:pPr>
            <a:endParaRPr lang="en-US" sz="2400" b="0" dirty="0" smtClean="0"/>
          </a:p>
          <a:p>
            <a:pPr>
              <a:spcBef>
                <a:spcPts val="800"/>
              </a:spcBef>
              <a:buClr>
                <a:schemeClr val="accent2"/>
              </a:buClr>
              <a:buSzPct val="100000"/>
              <a:buNone/>
            </a:pPr>
            <a:endParaRPr lang="en-US" sz="24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33</a:t>
            </a:fld>
            <a:endParaRPr lang="en-US" dirty="0"/>
          </a:p>
        </p:txBody>
      </p:sp>
      <p:pic>
        <p:nvPicPr>
          <p:cNvPr id="12" name="Picture 11" descr="vimeo2.jpg"/>
          <p:cNvPicPr>
            <a:picLocks noChangeAspect="1"/>
          </p:cNvPicPr>
          <p:nvPr/>
        </p:nvPicPr>
        <p:blipFill>
          <a:blip r:embed="rId3"/>
          <a:stretch>
            <a:fillRect/>
          </a:stretch>
        </p:blipFill>
        <p:spPr>
          <a:xfrm>
            <a:off x="2590800" y="4572000"/>
            <a:ext cx="2438400" cy="1828800"/>
          </a:xfrm>
          <a:prstGeom prst="rect">
            <a:avLst/>
          </a:prstGeom>
        </p:spPr>
      </p:pic>
      <p:pic>
        <p:nvPicPr>
          <p:cNvPr id="15" name="Picture 14" descr="youtube.jpg"/>
          <p:cNvPicPr>
            <a:picLocks noChangeAspect="1"/>
          </p:cNvPicPr>
          <p:nvPr/>
        </p:nvPicPr>
        <p:blipFill>
          <a:blip r:embed="rId4"/>
          <a:stretch>
            <a:fillRect/>
          </a:stretch>
        </p:blipFill>
        <p:spPr>
          <a:xfrm>
            <a:off x="609600" y="4495800"/>
            <a:ext cx="1905000" cy="1905000"/>
          </a:xfrm>
          <a:prstGeom prst="rect">
            <a:avLst/>
          </a:prstGeom>
        </p:spPr>
      </p:pic>
      <p:pic>
        <p:nvPicPr>
          <p:cNvPr id="16" name="Picture 15" descr="afi.jpg"/>
          <p:cNvPicPr>
            <a:picLocks noChangeAspect="1"/>
          </p:cNvPicPr>
          <p:nvPr/>
        </p:nvPicPr>
        <p:blipFill>
          <a:blip r:embed="rId5"/>
          <a:stretch>
            <a:fillRect/>
          </a:stretch>
        </p:blipFill>
        <p:spPr>
          <a:xfrm>
            <a:off x="685800" y="2438400"/>
            <a:ext cx="4368800" cy="1854200"/>
          </a:xfrm>
          <a:prstGeom prst="rect">
            <a:avLst/>
          </a:prstGeom>
        </p:spPr>
      </p:pic>
      <p:pic>
        <p:nvPicPr>
          <p:cNvPr id="17" name="Picture 16" descr="wifv.jpg"/>
          <p:cNvPicPr>
            <a:picLocks noChangeAspect="1"/>
          </p:cNvPicPr>
          <p:nvPr/>
        </p:nvPicPr>
        <p:blipFill>
          <a:blip r:embed="rId6"/>
          <a:stretch>
            <a:fillRect/>
          </a:stretch>
        </p:blipFill>
        <p:spPr>
          <a:xfrm>
            <a:off x="5334000" y="2438400"/>
            <a:ext cx="3505200" cy="2921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14400"/>
          </a:xfrm>
        </p:spPr>
        <p:txBody>
          <a:bodyPr/>
          <a:lstStyle/>
          <a:p>
            <a:r>
              <a:rPr lang="en-US" sz="4000" dirty="0" smtClean="0"/>
              <a:t>action plan exercise</a:t>
            </a:r>
            <a:endParaRPr lang="en-US" sz="4000" dirty="0"/>
          </a:p>
        </p:txBody>
      </p:sp>
      <p:sp>
        <p:nvSpPr>
          <p:cNvPr id="9219" name="Rectangle 3"/>
          <p:cNvSpPr>
            <a:spLocks noGrp="1" noChangeArrowheads="1"/>
          </p:cNvSpPr>
          <p:nvPr>
            <p:ph type="body" idx="1"/>
          </p:nvPr>
        </p:nvSpPr>
        <p:spPr>
          <a:xfrm>
            <a:off x="457200" y="2286000"/>
            <a:ext cx="8610600" cy="3124200"/>
          </a:xfrm>
        </p:spPr>
        <p:txBody>
          <a:bodyPr/>
          <a:lstStyle/>
          <a:p>
            <a:pPr marL="514350" indent="-514350">
              <a:spcBef>
                <a:spcPts val="800"/>
              </a:spcBef>
              <a:spcAft>
                <a:spcPts val="600"/>
              </a:spcAft>
              <a:buClr>
                <a:schemeClr val="accent2"/>
              </a:buClr>
              <a:buSzPct val="100000"/>
              <a:buFont typeface="+mj-lt"/>
              <a:buAutoNum type="arabicPeriod"/>
            </a:pPr>
            <a:r>
              <a:rPr lang="en-US" sz="2400" dirty="0" smtClean="0"/>
              <a:t>Select spokesperson</a:t>
            </a:r>
          </a:p>
          <a:p>
            <a:pPr marL="514350" indent="-514350">
              <a:spcBef>
                <a:spcPts val="800"/>
              </a:spcBef>
              <a:spcAft>
                <a:spcPts val="600"/>
              </a:spcAft>
              <a:buClr>
                <a:schemeClr val="accent2"/>
              </a:buClr>
              <a:buSzPct val="100000"/>
              <a:buFont typeface="+mj-lt"/>
              <a:buAutoNum type="arabicPeriod"/>
            </a:pPr>
            <a:r>
              <a:rPr lang="en-US" sz="2400" dirty="0" smtClean="0"/>
              <a:t>Form groups of 4 or 5 around your seats</a:t>
            </a:r>
          </a:p>
          <a:p>
            <a:pPr marL="514350" indent="-514350">
              <a:spcBef>
                <a:spcPts val="800"/>
              </a:spcBef>
              <a:spcAft>
                <a:spcPts val="600"/>
              </a:spcAft>
              <a:buClr>
                <a:schemeClr val="accent2"/>
              </a:buClr>
              <a:buSzPct val="100000"/>
              <a:buFont typeface="+mj-lt"/>
              <a:buAutoNum type="arabicPeriod"/>
            </a:pPr>
            <a:r>
              <a:rPr lang="en-US" sz="2400" dirty="0" smtClean="0"/>
              <a:t>Select one section on your action plan outline that you’d like help with</a:t>
            </a:r>
          </a:p>
          <a:p>
            <a:pPr marL="514350" indent="-514350">
              <a:spcBef>
                <a:spcPts val="800"/>
              </a:spcBef>
              <a:spcAft>
                <a:spcPts val="600"/>
              </a:spcAft>
              <a:buClr>
                <a:schemeClr val="accent2"/>
              </a:buClr>
              <a:buSzPct val="100000"/>
              <a:buFont typeface="+mj-lt"/>
              <a:buAutoNum type="arabicPeriod"/>
            </a:pPr>
            <a:r>
              <a:rPr lang="en-US" sz="2400" dirty="0" smtClean="0"/>
              <a:t>Each person get’s two minutes for the group to help them with the one action plan item</a:t>
            </a:r>
          </a:p>
          <a:p>
            <a:pPr marL="514350" indent="-514350">
              <a:spcBef>
                <a:spcPts val="800"/>
              </a:spcBef>
              <a:spcAft>
                <a:spcPts val="600"/>
              </a:spcAft>
              <a:buClr>
                <a:schemeClr val="accent2"/>
              </a:buClr>
              <a:buSzPct val="100000"/>
              <a:buFont typeface="+mj-lt"/>
              <a:buAutoNum type="arabicPeriod"/>
            </a:pPr>
            <a:r>
              <a:rPr lang="en-US" sz="2400" dirty="0" smtClean="0"/>
              <a:t>Rotate until each person has received advice</a:t>
            </a:r>
          </a:p>
          <a:p>
            <a:pPr marL="514350" indent="-514350">
              <a:spcBef>
                <a:spcPts val="800"/>
              </a:spcBef>
              <a:spcAft>
                <a:spcPts val="600"/>
              </a:spcAft>
              <a:buClr>
                <a:schemeClr val="accent2"/>
              </a:buClr>
              <a:buSzPct val="100000"/>
              <a:buFont typeface="+mj-lt"/>
              <a:buAutoNum type="arabicPeriod"/>
            </a:pPr>
            <a:r>
              <a:rPr lang="en-US" sz="2400" dirty="0" smtClean="0"/>
              <a:t>Spokespersons report back key findings for groups </a:t>
            </a:r>
          </a:p>
        </p:txBody>
      </p:sp>
      <p:sp>
        <p:nvSpPr>
          <p:cNvPr id="4" name="Slide Number Placeholder 3"/>
          <p:cNvSpPr>
            <a:spLocks noGrp="1"/>
          </p:cNvSpPr>
          <p:nvPr>
            <p:ph type="sldNum" sz="quarter" idx="12"/>
          </p:nvPr>
        </p:nvSpPr>
        <p:spPr/>
        <p:txBody>
          <a:bodyPr/>
          <a:lstStyle/>
          <a:p>
            <a:fld id="{E87B7170-925C-4600-81A0-B4F22A99FE82}"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14400"/>
          </a:xfrm>
        </p:spPr>
        <p:txBody>
          <a:bodyPr/>
          <a:lstStyle/>
          <a:p>
            <a:r>
              <a:rPr lang="en-US" dirty="0" smtClean="0"/>
              <a:t>stay connected</a:t>
            </a:r>
            <a:endParaRPr lang="en-US" dirty="0"/>
          </a:p>
        </p:txBody>
      </p:sp>
      <p:sp>
        <p:nvSpPr>
          <p:cNvPr id="9219" name="Rectangle 3"/>
          <p:cNvSpPr>
            <a:spLocks noGrp="1" noChangeArrowheads="1"/>
          </p:cNvSpPr>
          <p:nvPr>
            <p:ph type="body" idx="1"/>
          </p:nvPr>
        </p:nvSpPr>
        <p:spPr>
          <a:xfrm>
            <a:off x="457200" y="2362200"/>
            <a:ext cx="8610600" cy="3200400"/>
          </a:xfrm>
        </p:spPr>
        <p:txBody>
          <a:bodyPr/>
          <a:lstStyle/>
          <a:p>
            <a:pPr marL="741363" indent="-690563">
              <a:spcBef>
                <a:spcPts val="800"/>
              </a:spcBef>
              <a:spcAft>
                <a:spcPts val="1200"/>
              </a:spcAft>
              <a:buClr>
                <a:schemeClr val="accent2"/>
              </a:buClr>
              <a:buFont typeface="+mj-lt"/>
              <a:buAutoNum type="arabicPeriod"/>
            </a:pPr>
            <a:r>
              <a:rPr lang="en-US" sz="3000" dirty="0" smtClean="0"/>
              <a:t>MOWAA LinkedIn community group:</a:t>
            </a:r>
            <a:r>
              <a:rPr lang="en-US" sz="3000" b="0" dirty="0" smtClean="0"/>
              <a:t> </a:t>
            </a:r>
            <a:r>
              <a:rPr lang="en-US" sz="3000" b="0" dirty="0" smtClean="0">
                <a:hlinkClick r:id="rId3"/>
              </a:rPr>
              <a:t>linkedin.com/groups?gid=4304589</a:t>
            </a:r>
            <a:r>
              <a:rPr lang="en-US" sz="3000" b="0" dirty="0" smtClean="0"/>
              <a:t> </a:t>
            </a:r>
          </a:p>
          <a:p>
            <a:pPr marL="741363" indent="-690563">
              <a:spcBef>
                <a:spcPts val="800"/>
              </a:spcBef>
              <a:spcAft>
                <a:spcPts val="1200"/>
              </a:spcAft>
              <a:buClr>
                <a:schemeClr val="accent2"/>
              </a:buClr>
              <a:buFont typeface="+mj-lt"/>
              <a:buAutoNum type="arabicPeriod"/>
            </a:pPr>
            <a:r>
              <a:rPr lang="en-US" sz="3000" dirty="0" smtClean="0"/>
              <a:t>Membership:</a:t>
            </a:r>
            <a:r>
              <a:rPr lang="en-US" sz="3000" b="0" dirty="0" smtClean="0"/>
              <a:t> </a:t>
            </a:r>
            <a:r>
              <a:rPr lang="en-US" sz="3000" b="0" dirty="0" smtClean="0">
                <a:hlinkClick r:id="rId4"/>
              </a:rPr>
              <a:t>membership@mowaa.org</a:t>
            </a:r>
            <a:r>
              <a:rPr lang="en-US" sz="3000" b="0" dirty="0" smtClean="0"/>
              <a:t> or call Emily Persson and Logan Goulett at 703-548-5558</a:t>
            </a:r>
          </a:p>
          <a:p>
            <a:pPr marL="741363" indent="-690563">
              <a:spcBef>
                <a:spcPts val="800"/>
              </a:spcBef>
              <a:spcAft>
                <a:spcPts val="1200"/>
              </a:spcAft>
              <a:buClr>
                <a:schemeClr val="accent2"/>
              </a:buClr>
              <a:buFont typeface="+mj-lt"/>
              <a:buAutoNum type="arabicPeriod"/>
            </a:pPr>
            <a:r>
              <a:rPr lang="en-US" sz="3000" dirty="0" smtClean="0"/>
              <a:t>Heather Gwaltney: </a:t>
            </a:r>
            <a:r>
              <a:rPr lang="en-US" sz="3000" b="0" dirty="0" smtClean="0">
                <a:hlinkClick r:id="rId5"/>
              </a:rPr>
              <a:t>http://BullsEyeCommunications.TV</a:t>
            </a:r>
            <a:r>
              <a:rPr lang="en-US" sz="3000" b="0" dirty="0" smtClean="0"/>
              <a:t>   </a:t>
            </a:r>
            <a:endParaRPr lang="en-US" sz="3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95400"/>
            <a:ext cx="8913813" cy="1066800"/>
          </a:xfrm>
        </p:spPr>
        <p:txBody>
          <a:bodyPr/>
          <a:lstStyle/>
          <a:p>
            <a:r>
              <a:rPr lang="en-US" dirty="0"/>
              <a:t>Q &amp; A</a:t>
            </a:r>
          </a:p>
        </p:txBody>
      </p:sp>
      <p:sp>
        <p:nvSpPr>
          <p:cNvPr id="11267" name="Rectangle 3"/>
          <p:cNvSpPr>
            <a:spLocks noGrp="1" noChangeArrowheads="1"/>
          </p:cNvSpPr>
          <p:nvPr>
            <p:ph type="body" idx="1"/>
          </p:nvPr>
        </p:nvSpPr>
        <p:spPr>
          <a:xfrm>
            <a:off x="609600" y="1981200"/>
            <a:ext cx="8001000" cy="4284663"/>
          </a:xfrm>
        </p:spPr>
        <p:txBody>
          <a:bodyPr/>
          <a:lstStyle/>
          <a:p>
            <a:endParaRPr lang="en-US" sz="4000" dirty="0" smtClean="0"/>
          </a:p>
          <a:p>
            <a:endParaRPr lang="en-US" sz="4000" dirty="0" smtClean="0"/>
          </a:p>
          <a:p>
            <a:pPr algn="ctr">
              <a:buNone/>
            </a:pPr>
            <a:r>
              <a:rPr lang="en-US" sz="4000" dirty="0"/>
              <a:t>Any </a:t>
            </a:r>
            <a:r>
              <a:rPr lang="en-US" sz="4000" dirty="0" smtClean="0"/>
              <a:t>questions? </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have…</a:t>
            </a:r>
            <a:endParaRPr lang="en-US" dirty="0"/>
          </a:p>
        </p:txBody>
      </p:sp>
      <p:sp>
        <p:nvSpPr>
          <p:cNvPr id="9219" name="Rectangle 3"/>
          <p:cNvSpPr>
            <a:spLocks noGrp="1" noChangeArrowheads="1"/>
          </p:cNvSpPr>
          <p:nvPr>
            <p:ph type="body" idx="1"/>
          </p:nvPr>
        </p:nvSpPr>
        <p:spPr>
          <a:xfrm>
            <a:off x="990600" y="3200400"/>
            <a:ext cx="7772400" cy="3124200"/>
          </a:xfrm>
        </p:spPr>
        <p:txBody>
          <a:bodyPr/>
          <a:lstStyle/>
          <a:p>
            <a:pPr marL="6350" indent="-6350">
              <a:spcBef>
                <a:spcPts val="800"/>
              </a:spcBef>
              <a:spcAft>
                <a:spcPts val="600"/>
              </a:spcAft>
              <a:buClr>
                <a:schemeClr val="accent2"/>
              </a:buClr>
              <a:buNone/>
            </a:pPr>
            <a:r>
              <a:rPr lang="en-US" sz="4000" b="0" dirty="0" smtClean="0"/>
              <a:t>done your own video work?</a:t>
            </a:r>
          </a:p>
          <a:p>
            <a:pPr>
              <a:spcBef>
                <a:spcPts val="800"/>
              </a:spcBef>
              <a:spcAft>
                <a:spcPts val="600"/>
              </a:spcAft>
              <a:buClr>
                <a:schemeClr val="accent2"/>
              </a:buClr>
              <a:buSzPct val="100000"/>
              <a:buNone/>
            </a:pP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were…</a:t>
            </a:r>
            <a:endParaRPr lang="en-US" dirty="0"/>
          </a:p>
        </p:txBody>
      </p:sp>
      <p:sp>
        <p:nvSpPr>
          <p:cNvPr id="9219" name="Rectangle 3"/>
          <p:cNvSpPr>
            <a:spLocks noGrp="1" noChangeArrowheads="1"/>
          </p:cNvSpPr>
          <p:nvPr>
            <p:ph type="body" idx="1"/>
          </p:nvPr>
        </p:nvSpPr>
        <p:spPr>
          <a:xfrm>
            <a:off x="228600" y="2438400"/>
            <a:ext cx="8839200" cy="3124200"/>
          </a:xfrm>
        </p:spPr>
        <p:txBody>
          <a:bodyPr/>
          <a:lstStyle/>
          <a:p>
            <a:pPr marL="6350" indent="-6350">
              <a:spcBef>
                <a:spcPts val="800"/>
              </a:spcBef>
              <a:spcAft>
                <a:spcPts val="600"/>
              </a:spcAft>
              <a:buClr>
                <a:schemeClr val="accent2"/>
              </a:buClr>
              <a:buNone/>
            </a:pPr>
            <a:endParaRPr lang="en-US" sz="4000" b="0" dirty="0" smtClean="0"/>
          </a:p>
          <a:p>
            <a:pPr marL="6350" indent="-6350">
              <a:spcBef>
                <a:spcPts val="800"/>
              </a:spcBef>
              <a:spcAft>
                <a:spcPts val="600"/>
              </a:spcAft>
              <a:buClr>
                <a:schemeClr val="accent2"/>
              </a:buClr>
              <a:buNone/>
            </a:pPr>
            <a:r>
              <a:rPr lang="en-US" sz="4000" b="0" dirty="0" smtClean="0"/>
              <a:t>in my previous E-strategy session?</a:t>
            </a:r>
          </a:p>
          <a:p>
            <a:pPr>
              <a:spcBef>
                <a:spcPts val="800"/>
              </a:spcBef>
              <a:spcAft>
                <a:spcPts val="600"/>
              </a:spcAft>
              <a:buClr>
                <a:schemeClr val="accent2"/>
              </a:buClr>
              <a:buSzPct val="100000"/>
            </a:pP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90600"/>
          </a:xfrm>
        </p:spPr>
        <p:txBody>
          <a:bodyPr/>
          <a:lstStyle/>
          <a:p>
            <a:r>
              <a:rPr lang="en-US" dirty="0" smtClean="0"/>
              <a:t>introduction </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a:spcBef>
                <a:spcPts val="800"/>
              </a:spcBef>
              <a:spcAft>
                <a:spcPts val="600"/>
              </a:spcAft>
              <a:buClr>
                <a:schemeClr val="accent2"/>
              </a:buClr>
            </a:pPr>
            <a:r>
              <a:rPr lang="en-US" sz="2800" b="0" dirty="0" smtClean="0"/>
              <a:t>Heather Gwaltney </a:t>
            </a:r>
          </a:p>
          <a:p>
            <a:pPr>
              <a:spcBef>
                <a:spcPts val="800"/>
              </a:spcBef>
              <a:spcAft>
                <a:spcPts val="600"/>
              </a:spcAft>
              <a:buClr>
                <a:schemeClr val="accent2"/>
              </a:buClr>
            </a:pPr>
            <a:r>
              <a:rPr lang="en-US" sz="2800" b="0" dirty="0" smtClean="0"/>
              <a:t>Over 15 years experience in marketing-communications and video industry</a:t>
            </a:r>
          </a:p>
          <a:p>
            <a:pPr>
              <a:spcBef>
                <a:spcPts val="800"/>
              </a:spcBef>
              <a:spcAft>
                <a:spcPts val="600"/>
              </a:spcAft>
              <a:buClr>
                <a:schemeClr val="accent2"/>
              </a:buClr>
            </a:pPr>
            <a:r>
              <a:rPr lang="en-US" sz="2800" b="0" dirty="0" smtClean="0"/>
              <a:t>Teach at George Mason University</a:t>
            </a:r>
          </a:p>
          <a:p>
            <a:pPr>
              <a:spcBef>
                <a:spcPts val="800"/>
              </a:spcBef>
              <a:spcAft>
                <a:spcPts val="600"/>
              </a:spcAft>
              <a:buClr>
                <a:schemeClr val="accent2"/>
              </a:buClr>
            </a:pPr>
            <a:r>
              <a:rPr lang="en-US" sz="2800" b="0" dirty="0" smtClean="0"/>
              <a:t>Undergrad Psych/Business; Grad OD</a:t>
            </a:r>
          </a:p>
          <a:p>
            <a:pPr>
              <a:spcBef>
                <a:spcPts val="800"/>
              </a:spcBef>
              <a:spcAft>
                <a:spcPts val="600"/>
              </a:spcAft>
              <a:buClr>
                <a:schemeClr val="accent2"/>
              </a:buClr>
            </a:pPr>
            <a:r>
              <a:rPr lang="en-US" sz="2800" b="0" dirty="0" smtClean="0"/>
              <a:t>Consulting focus is on human rights and environmental issues</a:t>
            </a:r>
          </a:p>
          <a:p>
            <a:pPr>
              <a:spcBef>
                <a:spcPts val="800"/>
              </a:spcBef>
              <a:spcAft>
                <a:spcPts val="600"/>
              </a:spcAft>
              <a:buClr>
                <a:schemeClr val="accent2"/>
              </a:buClr>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agenda</a:t>
            </a:r>
            <a:endParaRPr lang="en-US" dirty="0"/>
          </a:p>
        </p:txBody>
      </p:sp>
      <p:sp>
        <p:nvSpPr>
          <p:cNvPr id="9219" name="Rectangle 3"/>
          <p:cNvSpPr>
            <a:spLocks noGrp="1" noChangeArrowheads="1"/>
          </p:cNvSpPr>
          <p:nvPr>
            <p:ph type="body" idx="1"/>
          </p:nvPr>
        </p:nvSpPr>
        <p:spPr>
          <a:xfrm>
            <a:off x="457200" y="2362200"/>
            <a:ext cx="8610600" cy="3124200"/>
          </a:xfrm>
        </p:spPr>
        <p:txBody>
          <a:bodyPr/>
          <a:lstStyle/>
          <a:p>
            <a:pPr marL="514350" indent="-514350">
              <a:spcBef>
                <a:spcPts val="800"/>
              </a:spcBef>
              <a:spcAft>
                <a:spcPts val="600"/>
              </a:spcAft>
              <a:buClr>
                <a:schemeClr val="accent2"/>
              </a:buClr>
              <a:buFont typeface="+mj-lt"/>
              <a:buAutoNum type="arabicPeriod"/>
            </a:pPr>
            <a:r>
              <a:rPr lang="en-US" sz="2800" b="0" dirty="0" smtClean="0"/>
              <a:t>Introduction and what you want to achieve</a:t>
            </a:r>
          </a:p>
          <a:p>
            <a:pPr marL="514350" indent="-514350">
              <a:spcBef>
                <a:spcPts val="800"/>
              </a:spcBef>
              <a:spcAft>
                <a:spcPts val="600"/>
              </a:spcAft>
              <a:buClr>
                <a:schemeClr val="accent2"/>
              </a:buClr>
              <a:buFont typeface="+mj-lt"/>
              <a:buAutoNum type="arabicPeriod"/>
            </a:pPr>
            <a:r>
              <a:rPr lang="en-US" sz="2800" b="0" dirty="0" smtClean="0"/>
              <a:t>Self-assessment of strengths and needs</a:t>
            </a:r>
          </a:p>
          <a:p>
            <a:pPr marL="514350" indent="-514350">
              <a:spcBef>
                <a:spcPts val="800"/>
              </a:spcBef>
              <a:spcAft>
                <a:spcPts val="600"/>
              </a:spcAft>
              <a:buClr>
                <a:schemeClr val="accent2"/>
              </a:buClr>
              <a:buFont typeface="+mj-lt"/>
              <a:buAutoNum type="arabicPeriod"/>
            </a:pPr>
            <a:r>
              <a:rPr lang="en-US" sz="2800" b="0" dirty="0" smtClean="0"/>
              <a:t>The value of E-strategy and social networks</a:t>
            </a:r>
          </a:p>
          <a:p>
            <a:pPr marL="514350" indent="-514350">
              <a:spcBef>
                <a:spcPts val="800"/>
              </a:spcBef>
              <a:spcAft>
                <a:spcPts val="600"/>
              </a:spcAft>
              <a:buClr>
                <a:schemeClr val="accent2"/>
              </a:buClr>
              <a:buFont typeface="+mj-lt"/>
              <a:buAutoNum type="arabicPeriod"/>
            </a:pPr>
            <a:r>
              <a:rPr lang="en-US" sz="2800" b="0" dirty="0" smtClean="0"/>
              <a:t>Best practice examples</a:t>
            </a:r>
          </a:p>
          <a:p>
            <a:pPr marL="514350" indent="-514350">
              <a:spcBef>
                <a:spcPts val="800"/>
              </a:spcBef>
              <a:spcAft>
                <a:spcPts val="600"/>
              </a:spcAft>
              <a:buClr>
                <a:schemeClr val="accent2"/>
              </a:buClr>
              <a:buFont typeface="+mj-lt"/>
              <a:buAutoNum type="arabicPeriod"/>
            </a:pPr>
            <a:r>
              <a:rPr lang="en-US" sz="2800" b="0" dirty="0" smtClean="0"/>
              <a:t>Tips and resources</a:t>
            </a:r>
          </a:p>
          <a:p>
            <a:pPr marL="514350" indent="-514350">
              <a:spcBef>
                <a:spcPts val="800"/>
              </a:spcBef>
              <a:spcAft>
                <a:spcPts val="600"/>
              </a:spcAft>
              <a:buClr>
                <a:schemeClr val="accent2"/>
              </a:buClr>
              <a:buFont typeface="+mj-lt"/>
              <a:buAutoNum type="arabicPeriod"/>
            </a:pPr>
            <a:r>
              <a:rPr lang="en-US" sz="2800" b="0" dirty="0" smtClean="0"/>
              <a:t>Action plan exercise</a:t>
            </a:r>
          </a:p>
          <a:p>
            <a:pPr marL="514350" indent="-514350">
              <a:spcBef>
                <a:spcPts val="800"/>
              </a:spcBef>
              <a:spcAft>
                <a:spcPts val="600"/>
              </a:spcAft>
              <a:buClr>
                <a:schemeClr val="accent2"/>
              </a:buClr>
              <a:buFont typeface="+mj-lt"/>
              <a:buAutoNum type="arabicPeriod"/>
            </a:pPr>
            <a:r>
              <a:rPr lang="en-US" sz="2800" b="0" dirty="0" smtClean="0"/>
              <a:t>Contact</a:t>
            </a:r>
          </a:p>
          <a:p>
            <a:pPr>
              <a:spcBef>
                <a:spcPts val="800"/>
              </a:spcBef>
              <a:spcAft>
                <a:spcPts val="600"/>
              </a:spcAft>
              <a:buClr>
                <a:schemeClr val="accent2"/>
              </a:buClr>
              <a:buSzPct val="100000"/>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BDE1EA02-8484-2745-BA44-84D8C3614238}" type="slidenum">
              <a:rPr lang="en-US" smtClean="0">
                <a:latin typeface="Arial" pitchFamily="-84" charset="0"/>
              </a:rPr>
              <a:pPr/>
              <a:t>8</a:t>
            </a:fld>
            <a:endParaRPr lang="en-US" dirty="0" smtClean="0">
              <a:latin typeface="Arial" pitchFamily="-84" charset="0"/>
            </a:endParaRPr>
          </a:p>
        </p:txBody>
      </p:sp>
      <p:sp>
        <p:nvSpPr>
          <p:cNvPr id="30723" name="Rectangle 1026"/>
          <p:cNvSpPr>
            <a:spLocks noGrp="1" noChangeArrowheads="1"/>
          </p:cNvSpPr>
          <p:nvPr>
            <p:ph type="title"/>
          </p:nvPr>
        </p:nvSpPr>
        <p:spPr>
          <a:xfrm>
            <a:off x="1" y="1143000"/>
            <a:ext cx="8686800" cy="990600"/>
          </a:xfrm>
        </p:spPr>
        <p:txBody>
          <a:bodyPr/>
          <a:lstStyle/>
          <a:p>
            <a:pPr eaLnBrk="1" hangingPunct="1"/>
            <a:r>
              <a:rPr lang="en-US" dirty="0" smtClean="0"/>
              <a:t>my goal</a:t>
            </a:r>
            <a:endParaRPr lang="en-US" dirty="0"/>
          </a:p>
        </p:txBody>
      </p:sp>
      <p:sp>
        <p:nvSpPr>
          <p:cNvPr id="30724" name="Rectangle 1027"/>
          <p:cNvSpPr>
            <a:spLocks noGrp="1" noChangeArrowheads="1"/>
          </p:cNvSpPr>
          <p:nvPr>
            <p:ph type="body" sz="half" idx="1"/>
          </p:nvPr>
        </p:nvSpPr>
        <p:spPr>
          <a:xfrm>
            <a:off x="228600" y="2255837"/>
            <a:ext cx="3886200" cy="4525963"/>
          </a:xfrm>
        </p:spPr>
        <p:txBody>
          <a:bodyPr/>
          <a:lstStyle/>
          <a:p>
            <a:pPr algn="r" eaLnBrk="1" hangingPunct="1">
              <a:buFont typeface="Times" pitchFamily="-84" charset="0"/>
              <a:buNone/>
            </a:pPr>
            <a:r>
              <a:rPr lang="en-US" sz="4000" dirty="0">
                <a:solidFill>
                  <a:schemeClr val="tx2"/>
                </a:solidFill>
              </a:rPr>
              <a:t>Intention and goals</a:t>
            </a:r>
            <a:r>
              <a:rPr lang="en-US" sz="4000" dirty="0" smtClean="0">
                <a:solidFill>
                  <a:schemeClr val="tx2"/>
                </a:solidFill>
              </a:rPr>
              <a:t> for today</a:t>
            </a:r>
            <a:endParaRPr lang="en-US" sz="4000" dirty="0">
              <a:solidFill>
                <a:schemeClr val="tx2"/>
              </a:solidFill>
            </a:endParaRPr>
          </a:p>
        </p:txBody>
      </p:sp>
      <p:sp>
        <p:nvSpPr>
          <p:cNvPr id="30725" name="Rectangle 1028"/>
          <p:cNvSpPr>
            <a:spLocks noGrp="1" noChangeArrowheads="1"/>
          </p:cNvSpPr>
          <p:nvPr>
            <p:ph type="body" sz="half" idx="2"/>
          </p:nvPr>
        </p:nvSpPr>
        <p:spPr>
          <a:xfrm>
            <a:off x="4419600" y="2209800"/>
            <a:ext cx="4267200" cy="4525963"/>
          </a:xfrm>
        </p:spPr>
        <p:txBody>
          <a:bodyPr/>
          <a:lstStyle/>
          <a:p>
            <a:pPr marL="533400" indent="-533400" eaLnBrk="1" hangingPunct="1">
              <a:lnSpc>
                <a:spcPct val="90000"/>
              </a:lnSpc>
              <a:buClr>
                <a:schemeClr val="accent2"/>
              </a:buClr>
            </a:pPr>
            <a:r>
              <a:rPr lang="en-US" sz="2600" b="0" dirty="0"/>
              <a:t>Safe space </a:t>
            </a:r>
            <a:r>
              <a:rPr lang="en-US" sz="2600" b="0" dirty="0" smtClean="0"/>
              <a:t>to question, experiment and </a:t>
            </a:r>
            <a:r>
              <a:rPr lang="en-US" sz="2600" b="0" dirty="0"/>
              <a:t>have some fun</a:t>
            </a:r>
          </a:p>
          <a:p>
            <a:pPr marL="533400" indent="-533400" eaLnBrk="1" hangingPunct="1">
              <a:lnSpc>
                <a:spcPct val="90000"/>
              </a:lnSpc>
              <a:buClr>
                <a:schemeClr val="accent2"/>
              </a:buClr>
            </a:pPr>
            <a:r>
              <a:rPr lang="en-US" sz="2600" b="0" dirty="0"/>
              <a:t>“Whatever is said in the room stays in the room”</a:t>
            </a:r>
          </a:p>
          <a:p>
            <a:pPr marL="533400" indent="-533400" eaLnBrk="1" hangingPunct="1">
              <a:lnSpc>
                <a:spcPct val="90000"/>
              </a:lnSpc>
              <a:buClr>
                <a:schemeClr val="accent2"/>
              </a:buClr>
            </a:pPr>
            <a:r>
              <a:rPr lang="en-US" sz="2600" b="0" dirty="0"/>
              <a:t>Integrate</a:t>
            </a:r>
            <a:r>
              <a:rPr lang="en-US" sz="2600" b="0" dirty="0" smtClean="0"/>
              <a:t> my own external knowledge with existing MOW  knowledge</a:t>
            </a:r>
            <a:endParaRPr lang="en-US" sz="2600" b="0" dirty="0"/>
          </a:p>
        </p:txBody>
      </p:sp>
      <p:sp>
        <p:nvSpPr>
          <p:cNvPr id="30726" name="Line 1029"/>
          <p:cNvSpPr>
            <a:spLocks noChangeShapeType="1"/>
          </p:cNvSpPr>
          <p:nvPr/>
        </p:nvSpPr>
        <p:spPr bwMode="auto">
          <a:xfrm>
            <a:off x="4343400" y="2133600"/>
            <a:ext cx="0" cy="434340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what you need from today</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514350" indent="-514350">
              <a:spcBef>
                <a:spcPts val="800"/>
              </a:spcBef>
              <a:buClr>
                <a:schemeClr val="accent2"/>
              </a:buClr>
              <a:buSzPct val="100000"/>
              <a:buFont typeface="+mj-lt"/>
              <a:buAutoNum type="arabicPeriod"/>
            </a:pPr>
            <a:endParaRPr lang="en-US" sz="2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Custom 7">
      <a:dk1>
        <a:srgbClr val="535353"/>
      </a:dk1>
      <a:lt1>
        <a:srgbClr val="FFFFFF"/>
      </a:lt1>
      <a:dk2>
        <a:srgbClr val="595959"/>
      </a:dk2>
      <a:lt2>
        <a:srgbClr val="B6D038"/>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46777</TotalTime>
  <Words>2508</Words>
  <Application>Microsoft Office PowerPoint</Application>
  <PresentationFormat>On-screen Show (4:3)</PresentationFormat>
  <Paragraphs>287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Perspective</vt:lpstr>
      <vt:lpstr>PowerPoint Presentation</vt:lpstr>
      <vt:lpstr>agenda</vt:lpstr>
      <vt:lpstr>how many of you…</vt:lpstr>
      <vt:lpstr>have…</vt:lpstr>
      <vt:lpstr>were…</vt:lpstr>
      <vt:lpstr>introduction </vt:lpstr>
      <vt:lpstr>agenda</vt:lpstr>
      <vt:lpstr>my goal</vt:lpstr>
      <vt:lpstr>what you need from today</vt:lpstr>
      <vt:lpstr>defining web video </vt:lpstr>
      <vt:lpstr>types of web video </vt:lpstr>
      <vt:lpstr>self-assessment </vt:lpstr>
      <vt:lpstr>self-assessment </vt:lpstr>
      <vt:lpstr>video objectives</vt:lpstr>
      <vt:lpstr>video distribution channels</vt:lpstr>
      <vt:lpstr>viral videos and campaigns</vt:lpstr>
      <vt:lpstr>why care? MOWAA survey results</vt:lpstr>
      <vt:lpstr>MOWAA survey results –cont-</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you think these are effective?</vt:lpstr>
      <vt:lpstr>lessons learned</vt:lpstr>
      <vt:lpstr>MOWAA resources</vt:lpstr>
      <vt:lpstr>external resources </vt:lpstr>
      <vt:lpstr>action plan exercise</vt:lpstr>
      <vt:lpstr>stay connected</vt:lpstr>
      <vt:lpstr>Q &amp; A</vt:lpstr>
    </vt:vector>
  </TitlesOfParts>
  <Company>뿿뺠뿿뮀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25 Communicating at Work</dc:title>
  <dc:creator>Heather Gwaltney</dc:creator>
  <cp:lastModifiedBy>Reid Spitzer</cp:lastModifiedBy>
  <cp:revision>565</cp:revision>
  <cp:lastPrinted>2012-08-16T02:36:17Z</cp:lastPrinted>
  <dcterms:created xsi:type="dcterms:W3CDTF">2012-08-15T22:46:15Z</dcterms:created>
  <dcterms:modified xsi:type="dcterms:W3CDTF">2012-08-19T18:38:56Z</dcterms:modified>
</cp:coreProperties>
</file>