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49" r:id="rId1"/>
  </p:sldMasterIdLst>
  <p:notesMasterIdLst>
    <p:notesMasterId r:id="rId36"/>
  </p:notesMasterIdLst>
  <p:handoutMasterIdLst>
    <p:handoutMasterId r:id="rId37"/>
  </p:handoutMasterIdLst>
  <p:sldIdLst>
    <p:sldId id="682" r:id="rId2"/>
    <p:sldId id="678" r:id="rId3"/>
    <p:sldId id="679" r:id="rId4"/>
    <p:sldId id="680" r:id="rId5"/>
    <p:sldId id="647" r:id="rId6"/>
    <p:sldId id="646" r:id="rId7"/>
    <p:sldId id="655" r:id="rId8"/>
    <p:sldId id="648" r:id="rId9"/>
    <p:sldId id="667" r:id="rId10"/>
    <p:sldId id="681" r:id="rId11"/>
    <p:sldId id="649" r:id="rId12"/>
    <p:sldId id="666" r:id="rId13"/>
    <p:sldId id="673" r:id="rId14"/>
    <p:sldId id="668" r:id="rId15"/>
    <p:sldId id="650" r:id="rId16"/>
    <p:sldId id="665" r:id="rId17"/>
    <p:sldId id="676" r:id="rId18"/>
    <p:sldId id="675" r:id="rId19"/>
    <p:sldId id="677" r:id="rId20"/>
    <p:sldId id="651" r:id="rId21"/>
    <p:sldId id="656" r:id="rId22"/>
    <p:sldId id="662" r:id="rId23"/>
    <p:sldId id="663" r:id="rId24"/>
    <p:sldId id="664" r:id="rId25"/>
    <p:sldId id="674" r:id="rId26"/>
    <p:sldId id="670" r:id="rId27"/>
    <p:sldId id="671" r:id="rId28"/>
    <p:sldId id="652" r:id="rId29"/>
    <p:sldId id="672" r:id="rId30"/>
    <p:sldId id="660" r:id="rId31"/>
    <p:sldId id="661" r:id="rId32"/>
    <p:sldId id="653" r:id="rId33"/>
    <p:sldId id="654" r:id="rId34"/>
    <p:sldId id="509" r:id="rId3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64" charset="0"/>
        <a:ea typeface="ＭＳ Ｐゴシック" pitchFamily="64" charset="-128"/>
        <a:cs typeface="ＭＳ Ｐゴシック" pitchFamily="64" charset="-128"/>
      </a:defRPr>
    </a:lvl1pPr>
    <a:lvl2pPr marL="457200" algn="l" rtl="0" eaLnBrk="0" fontAlgn="base" hangingPunct="0">
      <a:spcBef>
        <a:spcPct val="0"/>
      </a:spcBef>
      <a:spcAft>
        <a:spcPct val="0"/>
      </a:spcAft>
      <a:defRPr sz="2400" kern="1200">
        <a:solidFill>
          <a:schemeClr val="tx1"/>
        </a:solidFill>
        <a:latin typeface="Times" pitchFamily="64" charset="0"/>
        <a:ea typeface="ＭＳ Ｐゴシック" pitchFamily="64" charset="-128"/>
        <a:cs typeface="ＭＳ Ｐゴシック" pitchFamily="64" charset="-128"/>
      </a:defRPr>
    </a:lvl2pPr>
    <a:lvl3pPr marL="914400" algn="l" rtl="0" eaLnBrk="0" fontAlgn="base" hangingPunct="0">
      <a:spcBef>
        <a:spcPct val="0"/>
      </a:spcBef>
      <a:spcAft>
        <a:spcPct val="0"/>
      </a:spcAft>
      <a:defRPr sz="2400" kern="1200">
        <a:solidFill>
          <a:schemeClr val="tx1"/>
        </a:solidFill>
        <a:latin typeface="Times" pitchFamily="64" charset="0"/>
        <a:ea typeface="ＭＳ Ｐゴシック" pitchFamily="64" charset="-128"/>
        <a:cs typeface="ＭＳ Ｐゴシック" pitchFamily="64" charset="-128"/>
      </a:defRPr>
    </a:lvl3pPr>
    <a:lvl4pPr marL="1371600" algn="l" rtl="0" eaLnBrk="0" fontAlgn="base" hangingPunct="0">
      <a:spcBef>
        <a:spcPct val="0"/>
      </a:spcBef>
      <a:spcAft>
        <a:spcPct val="0"/>
      </a:spcAft>
      <a:defRPr sz="2400" kern="1200">
        <a:solidFill>
          <a:schemeClr val="tx1"/>
        </a:solidFill>
        <a:latin typeface="Times" pitchFamily="64" charset="0"/>
        <a:ea typeface="ＭＳ Ｐゴシック" pitchFamily="64" charset="-128"/>
        <a:cs typeface="ＭＳ Ｐゴシック" pitchFamily="64" charset="-128"/>
      </a:defRPr>
    </a:lvl4pPr>
    <a:lvl5pPr marL="1828800" algn="l" rtl="0" eaLnBrk="0" fontAlgn="base" hangingPunct="0">
      <a:spcBef>
        <a:spcPct val="0"/>
      </a:spcBef>
      <a:spcAft>
        <a:spcPct val="0"/>
      </a:spcAft>
      <a:defRPr sz="2400" kern="1200">
        <a:solidFill>
          <a:schemeClr val="tx1"/>
        </a:solidFill>
        <a:latin typeface="Times" pitchFamily="64" charset="0"/>
        <a:ea typeface="ＭＳ Ｐゴシック" pitchFamily="64" charset="-128"/>
        <a:cs typeface="ＭＳ Ｐゴシック" pitchFamily="64" charset="-128"/>
      </a:defRPr>
    </a:lvl5pPr>
    <a:lvl6pPr marL="2286000" algn="l" defTabSz="457200" rtl="0" eaLnBrk="1" latinLnBrk="0" hangingPunct="1">
      <a:defRPr sz="2400" kern="1200">
        <a:solidFill>
          <a:schemeClr val="tx1"/>
        </a:solidFill>
        <a:latin typeface="Times" pitchFamily="64" charset="0"/>
        <a:ea typeface="ＭＳ Ｐゴシック" pitchFamily="64" charset="-128"/>
        <a:cs typeface="ＭＳ Ｐゴシック" pitchFamily="64" charset="-128"/>
      </a:defRPr>
    </a:lvl6pPr>
    <a:lvl7pPr marL="2743200" algn="l" defTabSz="457200" rtl="0" eaLnBrk="1" latinLnBrk="0" hangingPunct="1">
      <a:defRPr sz="2400" kern="1200">
        <a:solidFill>
          <a:schemeClr val="tx1"/>
        </a:solidFill>
        <a:latin typeface="Times" pitchFamily="64" charset="0"/>
        <a:ea typeface="ＭＳ Ｐゴシック" pitchFamily="64" charset="-128"/>
        <a:cs typeface="ＭＳ Ｐゴシック" pitchFamily="64" charset="-128"/>
      </a:defRPr>
    </a:lvl7pPr>
    <a:lvl8pPr marL="3200400" algn="l" defTabSz="457200" rtl="0" eaLnBrk="1" latinLnBrk="0" hangingPunct="1">
      <a:defRPr sz="2400" kern="1200">
        <a:solidFill>
          <a:schemeClr val="tx1"/>
        </a:solidFill>
        <a:latin typeface="Times" pitchFamily="64" charset="0"/>
        <a:ea typeface="ＭＳ Ｐゴシック" pitchFamily="64" charset="-128"/>
        <a:cs typeface="ＭＳ Ｐゴシック" pitchFamily="64" charset="-128"/>
      </a:defRPr>
    </a:lvl8pPr>
    <a:lvl9pPr marL="3657600" algn="l" defTabSz="457200" rtl="0" eaLnBrk="1" latinLnBrk="0" hangingPunct="1">
      <a:defRPr sz="2400" kern="1200">
        <a:solidFill>
          <a:schemeClr val="tx1"/>
        </a:solidFill>
        <a:latin typeface="Times" pitchFamily="64" charset="0"/>
        <a:ea typeface="ＭＳ Ｐゴシック" pitchFamily="64" charset="-128"/>
        <a:cs typeface="ＭＳ Ｐゴシック" pitchFamily="6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353"/>
    <a:srgbClr val="E18311"/>
    <a:srgbClr val="E88E20"/>
    <a:srgbClr val="EEEEEE"/>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84" autoAdjust="0"/>
    <p:restoredTop sz="78971" autoAdjust="0"/>
  </p:normalViewPr>
  <p:slideViewPr>
    <p:cSldViewPr>
      <p:cViewPr>
        <p:scale>
          <a:sx n="75" d="100"/>
          <a:sy n="75" d="100"/>
        </p:scale>
        <p:origin x="-294" y="-1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heathergwaltney:Documents:Meals%20On%20Wheels:OnlineMktObjectiv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9.0583302087239095E-2"/>
          <c:y val="3.2011859978686802E-2"/>
          <c:w val="0.88388406190605495"/>
          <c:h val="0.83559099877656595"/>
        </c:manualLayout>
      </c:layout>
      <c:bar3DChart>
        <c:barDir val="col"/>
        <c:grouping val="clustered"/>
        <c:varyColors val="0"/>
        <c:ser>
          <c:idx val="0"/>
          <c:order val="0"/>
          <c:tx>
            <c:strRef>
              <c:f>Sheet1!$B$1</c:f>
              <c:strCache>
                <c:ptCount val="1"/>
                <c:pt idx="0">
                  <c:v>Viral Campaigns</c:v>
                </c:pt>
              </c:strCache>
            </c:strRef>
          </c:tx>
          <c:invertIfNegative val="0"/>
          <c:cat>
            <c:strRef>
              <c:f>Sheet1!$A$2:$A$5</c:f>
              <c:strCache>
                <c:ptCount val="1"/>
                <c:pt idx="0">
                  <c:v>Percent Total</c:v>
                </c:pt>
              </c:strCache>
            </c:strRef>
          </c:cat>
          <c:val>
            <c:numRef>
              <c:f>Sheet1!$B$2:$B$5</c:f>
              <c:numCache>
                <c:formatCode>General</c:formatCode>
                <c:ptCount val="4"/>
                <c:pt idx="0" formatCode="0%">
                  <c:v>0.16</c:v>
                </c:pt>
              </c:numCache>
            </c:numRef>
          </c:val>
        </c:ser>
        <c:ser>
          <c:idx val="1"/>
          <c:order val="1"/>
          <c:tx>
            <c:strRef>
              <c:f>Sheet1!$C$1</c:f>
              <c:strCache>
                <c:ptCount val="1"/>
                <c:pt idx="0">
                  <c:v>Blogs</c:v>
                </c:pt>
              </c:strCache>
            </c:strRef>
          </c:tx>
          <c:invertIfNegative val="0"/>
          <c:cat>
            <c:strRef>
              <c:f>Sheet1!$A$2:$A$5</c:f>
              <c:strCache>
                <c:ptCount val="1"/>
                <c:pt idx="0">
                  <c:v>Percent Total</c:v>
                </c:pt>
              </c:strCache>
            </c:strRef>
          </c:cat>
          <c:val>
            <c:numRef>
              <c:f>Sheet1!$C$2:$C$5</c:f>
              <c:numCache>
                <c:formatCode>General</c:formatCode>
                <c:ptCount val="4"/>
                <c:pt idx="0" formatCode="0%">
                  <c:v>0.23</c:v>
                </c:pt>
              </c:numCache>
            </c:numRef>
          </c:val>
        </c:ser>
        <c:ser>
          <c:idx val="2"/>
          <c:order val="2"/>
          <c:tx>
            <c:strRef>
              <c:f>Sheet1!$D$1</c:f>
              <c:strCache>
                <c:ptCount val="1"/>
                <c:pt idx="0">
                  <c:v>Email </c:v>
                </c:pt>
              </c:strCache>
            </c:strRef>
          </c:tx>
          <c:invertIfNegative val="0"/>
          <c:cat>
            <c:strRef>
              <c:f>Sheet1!$A$2:$A$5</c:f>
              <c:strCache>
                <c:ptCount val="1"/>
                <c:pt idx="0">
                  <c:v>Percent Total</c:v>
                </c:pt>
              </c:strCache>
            </c:strRef>
          </c:cat>
          <c:val>
            <c:numRef>
              <c:f>Sheet1!$D$2:$D$5</c:f>
              <c:numCache>
                <c:formatCode>General</c:formatCode>
                <c:ptCount val="4"/>
                <c:pt idx="0" formatCode="0%">
                  <c:v>0.73</c:v>
                </c:pt>
              </c:numCache>
            </c:numRef>
          </c:val>
        </c:ser>
        <c:ser>
          <c:idx val="3"/>
          <c:order val="3"/>
          <c:tx>
            <c:strRef>
              <c:f>Sheet1!$E$1</c:f>
              <c:strCache>
                <c:ptCount val="1"/>
                <c:pt idx="0">
                  <c:v>E-Newsletters</c:v>
                </c:pt>
              </c:strCache>
            </c:strRef>
          </c:tx>
          <c:invertIfNegative val="0"/>
          <c:cat>
            <c:strRef>
              <c:f>Sheet1!$A$2:$A$5</c:f>
              <c:strCache>
                <c:ptCount val="1"/>
                <c:pt idx="0">
                  <c:v>Percent Total</c:v>
                </c:pt>
              </c:strCache>
            </c:strRef>
          </c:cat>
          <c:val>
            <c:numRef>
              <c:f>Sheet1!$E$2:$E$5</c:f>
              <c:numCache>
                <c:formatCode>General</c:formatCode>
                <c:ptCount val="4"/>
                <c:pt idx="0" formatCode="0%">
                  <c:v>0.6</c:v>
                </c:pt>
              </c:numCache>
            </c:numRef>
          </c:val>
        </c:ser>
        <c:ser>
          <c:idx val="4"/>
          <c:order val="4"/>
          <c:tx>
            <c:strRef>
              <c:f>Sheet1!$F$1</c:f>
              <c:strCache>
                <c:ptCount val="1"/>
                <c:pt idx="0">
                  <c:v>Social Networks</c:v>
                </c:pt>
              </c:strCache>
            </c:strRef>
          </c:tx>
          <c:invertIfNegative val="0"/>
          <c:cat>
            <c:strRef>
              <c:f>Sheet1!$A$2:$A$5</c:f>
              <c:strCache>
                <c:ptCount val="1"/>
                <c:pt idx="0">
                  <c:v>Percent Total</c:v>
                </c:pt>
              </c:strCache>
            </c:strRef>
          </c:cat>
          <c:val>
            <c:numRef>
              <c:f>Sheet1!$F$2:$F$5</c:f>
              <c:numCache>
                <c:formatCode>General</c:formatCode>
                <c:ptCount val="4"/>
                <c:pt idx="0" formatCode="0%">
                  <c:v>0.18</c:v>
                </c:pt>
              </c:numCache>
            </c:numRef>
          </c:val>
        </c:ser>
        <c:ser>
          <c:idx val="5"/>
          <c:order val="5"/>
          <c:tx>
            <c:strRef>
              <c:f>Sheet1!$G$1</c:f>
              <c:strCache>
                <c:ptCount val="1"/>
                <c:pt idx="0">
                  <c:v>SEO</c:v>
                </c:pt>
              </c:strCache>
            </c:strRef>
          </c:tx>
          <c:invertIfNegative val="0"/>
          <c:cat>
            <c:strRef>
              <c:f>Sheet1!$A$2:$A$5</c:f>
              <c:strCache>
                <c:ptCount val="1"/>
                <c:pt idx="0">
                  <c:v>Percent Total</c:v>
                </c:pt>
              </c:strCache>
            </c:strRef>
          </c:cat>
          <c:val>
            <c:numRef>
              <c:f>Sheet1!$G$2:$G$5</c:f>
              <c:numCache>
                <c:formatCode>General</c:formatCode>
                <c:ptCount val="4"/>
                <c:pt idx="0" formatCode="0%">
                  <c:v>0.14000000000000001</c:v>
                </c:pt>
              </c:numCache>
            </c:numRef>
          </c:val>
        </c:ser>
        <c:dLbls>
          <c:showLegendKey val="0"/>
          <c:showVal val="0"/>
          <c:showCatName val="0"/>
          <c:showSerName val="0"/>
          <c:showPercent val="0"/>
          <c:showBubbleSize val="0"/>
        </c:dLbls>
        <c:gapWidth val="150"/>
        <c:shape val="box"/>
        <c:axId val="135315456"/>
        <c:axId val="135316992"/>
        <c:axId val="0"/>
      </c:bar3DChart>
      <c:catAx>
        <c:axId val="135315456"/>
        <c:scaling>
          <c:orientation val="minMax"/>
        </c:scaling>
        <c:delete val="0"/>
        <c:axPos val="b"/>
        <c:majorTickMark val="out"/>
        <c:minorTickMark val="none"/>
        <c:tickLblPos val="nextTo"/>
        <c:crossAx val="135316992"/>
        <c:crosses val="autoZero"/>
        <c:auto val="1"/>
        <c:lblAlgn val="ctr"/>
        <c:lblOffset val="100"/>
        <c:noMultiLvlLbl val="0"/>
      </c:catAx>
      <c:valAx>
        <c:axId val="135316992"/>
        <c:scaling>
          <c:orientation val="minMax"/>
        </c:scaling>
        <c:delete val="0"/>
        <c:axPos val="l"/>
        <c:majorGridlines/>
        <c:numFmt formatCode="0%" sourceLinked="1"/>
        <c:majorTickMark val="out"/>
        <c:minorTickMark val="none"/>
        <c:tickLblPos val="nextTo"/>
        <c:crossAx val="135315456"/>
        <c:crosses val="autoZero"/>
        <c:crossBetween val="between"/>
      </c:valAx>
    </c:plotArea>
    <c:legend>
      <c:legendPos val="r"/>
      <c:layout>
        <c:manualLayout>
          <c:xMode val="edge"/>
          <c:yMode val="edge"/>
          <c:x val="0.43898723866413197"/>
          <c:y val="0.15241197444658999"/>
          <c:w val="0.28542413340573802"/>
          <c:h val="0.58685088892190396"/>
        </c:manualLayout>
      </c:layout>
      <c:overlay val="0"/>
      <c:txPr>
        <a:bodyPr/>
        <a:lstStyle/>
        <a:p>
          <a:pPr>
            <a:defRPr sz="2000" b="1" i="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Sheet1!$B$1:$F$1</c:f>
              <c:strCache>
                <c:ptCount val="5"/>
                <c:pt idx="0">
                  <c:v>Build email list</c:v>
                </c:pt>
                <c:pt idx="1">
                  <c:v>Generate leads</c:v>
                </c:pt>
                <c:pt idx="2">
                  <c:v>Generate revenue</c:v>
                </c:pt>
                <c:pt idx="3">
                  <c:v>Offer incentives</c:v>
                </c:pt>
                <c:pt idx="4">
                  <c:v>Drive to website</c:v>
                </c:pt>
              </c:strCache>
            </c:strRef>
          </c:cat>
          <c:val>
            <c:numRef>
              <c:f>Sheet1!$B$2:$F$2</c:f>
              <c:numCache>
                <c:formatCode>0%</c:formatCode>
                <c:ptCount val="5"/>
                <c:pt idx="0">
                  <c:v>0.5</c:v>
                </c:pt>
                <c:pt idx="1">
                  <c:v>0.41</c:v>
                </c:pt>
                <c:pt idx="2">
                  <c:v>0.55000000000000004</c:v>
                </c:pt>
                <c:pt idx="3">
                  <c:v>0.37</c:v>
                </c:pt>
                <c:pt idx="4">
                  <c:v>0.54</c:v>
                </c:pt>
              </c:numCache>
            </c:numRef>
          </c:val>
        </c:ser>
        <c:dLbls>
          <c:showLegendKey val="0"/>
          <c:showVal val="0"/>
          <c:showCatName val="0"/>
          <c:showSerName val="0"/>
          <c:showPercent val="0"/>
          <c:showBubbleSize val="0"/>
        </c:dLbls>
        <c:gapWidth val="150"/>
        <c:shape val="box"/>
        <c:axId val="135487872"/>
        <c:axId val="135489408"/>
        <c:axId val="0"/>
      </c:bar3DChart>
      <c:catAx>
        <c:axId val="135487872"/>
        <c:scaling>
          <c:orientation val="minMax"/>
        </c:scaling>
        <c:delete val="0"/>
        <c:axPos val="b"/>
        <c:majorTickMark val="out"/>
        <c:minorTickMark val="none"/>
        <c:tickLblPos val="nextTo"/>
        <c:txPr>
          <a:bodyPr/>
          <a:lstStyle/>
          <a:p>
            <a:pPr>
              <a:defRPr sz="1800" b="1" i="0"/>
            </a:pPr>
            <a:endParaRPr lang="en-US"/>
          </a:p>
        </c:txPr>
        <c:crossAx val="135489408"/>
        <c:crosses val="autoZero"/>
        <c:auto val="1"/>
        <c:lblAlgn val="ctr"/>
        <c:lblOffset val="100"/>
        <c:noMultiLvlLbl val="0"/>
      </c:catAx>
      <c:valAx>
        <c:axId val="135489408"/>
        <c:scaling>
          <c:orientation val="minMax"/>
        </c:scaling>
        <c:delete val="0"/>
        <c:axPos val="l"/>
        <c:majorGridlines/>
        <c:numFmt formatCode="0%" sourceLinked="1"/>
        <c:majorTickMark val="out"/>
        <c:minorTickMark val="none"/>
        <c:tickLblPos val="nextTo"/>
        <c:crossAx val="135487872"/>
        <c:crosses val="autoZero"/>
        <c:crossBetween val="between"/>
      </c:valAx>
    </c:plotArea>
    <c:legend>
      <c:legendPos val="r"/>
      <c:overlay val="0"/>
    </c:legend>
    <c:plotVisOnly val="1"/>
    <c:dispBlanksAs val="gap"/>
    <c:showDLblsOverMax val="0"/>
  </c:chart>
  <c:txPr>
    <a:bodyPr/>
    <a:lstStyle/>
    <a:p>
      <a:pPr>
        <a:defRPr sz="1600">
          <a:latin typeface="Century Gothic"/>
          <a:cs typeface="Century Gothic"/>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9FD5B2-2989-8B4E-814A-D0574A07FD5F}" type="datetimeFigureOut">
              <a:rPr lang="en-US" smtClean="0"/>
              <a:t>8/19/2012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0B69ED-5684-0D4A-A0F4-C32F80E3AAC4}" type="slidenum">
              <a:rPr lang="en-US" smtClean="0"/>
              <a:t>‹#›</a:t>
            </a:fld>
            <a:endParaRPr lang="en-US" dirty="0"/>
          </a:p>
        </p:txBody>
      </p:sp>
    </p:spTree>
    <p:extLst>
      <p:ext uri="{BB962C8B-B14F-4D97-AF65-F5344CB8AC3E}">
        <p14:creationId xmlns:p14="http://schemas.microsoft.com/office/powerpoint/2010/main" val="1724624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532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DC126BC-E9CD-4122-A8AF-CC64A18D69AA}" type="slidenum">
              <a:rPr lang="en-US"/>
              <a:pPr/>
              <a:t>‹#›</a:t>
            </a:fld>
            <a:endParaRPr lang="en-US" dirty="0"/>
          </a:p>
        </p:txBody>
      </p:sp>
    </p:spTree>
    <p:extLst>
      <p:ext uri="{BB962C8B-B14F-4D97-AF65-F5344CB8AC3E}">
        <p14:creationId xmlns:p14="http://schemas.microsoft.com/office/powerpoint/2010/main" val="17018368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4" charset="0"/>
        <a:ea typeface="ＭＳ Ｐゴシック" pitchFamily="-64" charset="-128"/>
        <a:cs typeface="ＭＳ Ｐゴシック" pitchFamily="-64" charset="-128"/>
      </a:defRPr>
    </a:lvl1pPr>
    <a:lvl2pPr marL="457200" algn="l" rtl="0" eaLnBrk="0" fontAlgn="base" hangingPunct="0">
      <a:spcBef>
        <a:spcPct val="30000"/>
      </a:spcBef>
      <a:spcAft>
        <a:spcPct val="0"/>
      </a:spcAft>
      <a:defRPr sz="1200" kern="1200">
        <a:solidFill>
          <a:schemeClr val="tx1"/>
        </a:solidFill>
        <a:latin typeface="Times" pitchFamily="-64"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Times" pitchFamily="-64"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Times" pitchFamily="-64"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Times"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youtube.com/watch?v=3OmN4B7yyS8"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ecmow.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meals-on-wheels.or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meals-on-wheels.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youtube.com/watch?v=3OmN4B7yyS8"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smtClean="0"/>
              <a:t>2007 UNICEF's Tap Project, 5 </a:t>
            </a:r>
            <a:r>
              <a:rPr lang="en-US" sz="1200" b="0" dirty="0" err="1" smtClean="0"/>
              <a:t>mins</a:t>
            </a:r>
            <a:r>
              <a:rPr lang="en-US" sz="1200" b="0" dirty="0" smtClean="0"/>
              <a:t>., 300,000 views: </a:t>
            </a:r>
            <a:r>
              <a:rPr lang="en-US" sz="1200" b="0" dirty="0" smtClean="0">
                <a:hlinkClick r:id="rId3"/>
              </a:rPr>
              <a:t>http://www.youtube.com/watch?v=3OmN4B7yyS8</a:t>
            </a:r>
            <a:endParaRPr lang="en-US" sz="1200" b="0" dirty="0" smtClean="0"/>
          </a:p>
          <a:p>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1</a:t>
            </a:fld>
            <a:endParaRPr lang="en-US" dirty="0"/>
          </a:p>
        </p:txBody>
      </p:sp>
    </p:spTree>
    <p:extLst>
      <p:ext uri="{BB962C8B-B14F-4D97-AF65-F5344CB8AC3E}">
        <p14:creationId xmlns:p14="http://schemas.microsoft.com/office/powerpoint/2010/main" val="1125575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Changes the way customers communication and interact with companies</a:t>
            </a:r>
          </a:p>
          <a:p>
            <a:pPr marL="228600" indent="-228600">
              <a:buFont typeface="+mj-lt"/>
              <a:buAutoNum type="arabicPeriod"/>
            </a:pPr>
            <a:r>
              <a:rPr lang="en-US" dirty="0" smtClean="0"/>
              <a:t>Creates ‘real time’ communications</a:t>
            </a:r>
          </a:p>
          <a:p>
            <a:pPr marL="228600" indent="-228600">
              <a:buFont typeface="+mj-lt"/>
              <a:buAutoNum type="arabicPeriod"/>
            </a:pPr>
            <a:r>
              <a:rPr lang="en-US" dirty="0" smtClean="0"/>
              <a:t>Can use it to enhance customer service through things such as instant messaging</a:t>
            </a:r>
          </a:p>
          <a:p>
            <a:pPr marL="228600" indent="-228600">
              <a:buFont typeface="+mj-lt"/>
              <a:buAutoNum type="arabicPeriod"/>
            </a:pPr>
            <a:r>
              <a:rPr lang="en-US" dirty="0" smtClean="0"/>
              <a:t>Can use it to resolve issues with clients, such as complaints on twitter and blogs</a:t>
            </a:r>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Before I continue to talk, let’s do a self-assessment</a:t>
            </a:r>
            <a:r>
              <a:rPr lang="en-US" baseline="0" dirty="0" smtClean="0"/>
              <a:t>, so you understand three main things:</a:t>
            </a:r>
          </a:p>
          <a:p>
            <a:pPr marL="685800" lvl="1" indent="-228600">
              <a:buFont typeface="+mj-lt"/>
              <a:buAutoNum type="arabicPeriod"/>
            </a:pPr>
            <a:r>
              <a:rPr lang="en-US" baseline="0" dirty="0" smtClean="0"/>
              <a:t>What goes into a strong E-strategy</a:t>
            </a:r>
          </a:p>
          <a:p>
            <a:pPr marL="685800" lvl="1" indent="-228600">
              <a:buFont typeface="+mj-lt"/>
              <a:buAutoNum type="arabicPeriod"/>
            </a:pPr>
            <a:r>
              <a:rPr lang="en-US" baseline="0" dirty="0" smtClean="0"/>
              <a:t>Where you already excel with social networking and online tools</a:t>
            </a:r>
          </a:p>
          <a:p>
            <a:pPr marL="685800" lvl="1" indent="-228600">
              <a:buFont typeface="+mj-lt"/>
              <a:buAutoNum type="arabicPeriod"/>
            </a:pPr>
            <a:r>
              <a:rPr lang="en-US" baseline="0" dirty="0" smtClean="0"/>
              <a:t>Where you can use the most guidance and support</a:t>
            </a:r>
          </a:p>
        </p:txBody>
      </p:sp>
      <p:sp>
        <p:nvSpPr>
          <p:cNvPr id="4" name="Slide Number Placeholder 3"/>
          <p:cNvSpPr>
            <a:spLocks noGrp="1"/>
          </p:cNvSpPr>
          <p:nvPr>
            <p:ph type="sldNum" sz="quarter" idx="10"/>
          </p:nvPr>
        </p:nvSpPr>
        <p:spPr/>
        <p:txBody>
          <a:bodyPr/>
          <a:lstStyle/>
          <a:p>
            <a:fld id="{9DC126BC-E9CD-4122-A8AF-CC64A18D69A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t>Where were people getting 1’s and 2’s? This </a:t>
            </a:r>
            <a:r>
              <a:rPr lang="en-US" baseline="0" dirty="0" smtClean="0"/>
              <a:t>will help you determine what to focus on our action planning exercise at the end of the class</a:t>
            </a:r>
          </a:p>
          <a:p>
            <a:pPr marL="228600" indent="-228600">
              <a:buFont typeface="+mj-lt"/>
              <a:buAutoNum type="arabicPeriod"/>
            </a:pPr>
            <a:r>
              <a:rPr lang="en-US" dirty="0" smtClean="0"/>
              <a:t>How about 4’s and 5’s? These are validation of what</a:t>
            </a:r>
            <a:r>
              <a:rPr lang="en-US" baseline="0" dirty="0" smtClean="0"/>
              <a:t> your strengths already are</a:t>
            </a:r>
            <a:endParaRPr lang="en-US" dirty="0" smtClean="0"/>
          </a:p>
        </p:txBody>
      </p:sp>
      <p:sp>
        <p:nvSpPr>
          <p:cNvPr id="4" name="Slide Number Placeholder 3"/>
          <p:cNvSpPr>
            <a:spLocks noGrp="1"/>
          </p:cNvSpPr>
          <p:nvPr>
            <p:ph type="sldNum" sz="quarter" idx="10"/>
          </p:nvPr>
        </p:nvSpPr>
        <p:spPr/>
        <p:txBody>
          <a:bodyPr/>
          <a:lstStyle/>
          <a:p>
            <a:fld id="{9DC126BC-E9CD-4122-A8AF-CC64A18D69A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Items 1 through 3: Increasing awareness, generating revenue</a:t>
            </a:r>
            <a:r>
              <a:rPr lang="en-US" baseline="0" dirty="0" smtClean="0"/>
              <a:t> and generating leads – those are all the typical objectives you find in any marketing-communications plan.</a:t>
            </a:r>
          </a:p>
          <a:p>
            <a:pPr marL="228600" indent="-228600">
              <a:buFont typeface="+mj-lt"/>
              <a:buAutoNum type="arabicPeriod"/>
            </a:pPr>
            <a:r>
              <a:rPr lang="en-US" baseline="0" dirty="0" smtClean="0"/>
              <a:t>What’s different are items 4 through 7, which are specific to E-strategy and the use of online tools.</a:t>
            </a:r>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sz="1000" b="0" dirty="0" smtClean="0"/>
              <a:t>-And these are the types of online tools</a:t>
            </a:r>
            <a:r>
              <a:rPr lang="en-US" sz="1000" b="0" baseline="0" dirty="0" smtClean="0"/>
              <a:t> and social networks that companies use to achieve those objectives.  </a:t>
            </a:r>
          </a:p>
          <a:p>
            <a:pPr marL="228600" indent="-228600">
              <a:buFont typeface="+mj-lt"/>
              <a:buAutoNum type="arabicPeriod"/>
            </a:pPr>
            <a:r>
              <a:rPr lang="en-US" sz="1000" b="0" baseline="0" dirty="0" smtClean="0"/>
              <a:t>What’s also critical is that you are very clear about what your objectives are and how the tools will help you before using the tools.</a:t>
            </a:r>
            <a:endParaRPr lang="en-US" sz="1000" b="0" dirty="0" smtClean="0"/>
          </a:p>
          <a:p>
            <a:pPr marL="228600" indent="-228600">
              <a:buFont typeface="+mj-lt"/>
              <a:buAutoNum type="arabicPeriod"/>
            </a:pPr>
            <a:r>
              <a:rPr lang="en-US" sz="1000" b="1" dirty="0" smtClean="0"/>
              <a:t>Facebook</a:t>
            </a:r>
            <a:r>
              <a:rPr lang="en-US" sz="1000" dirty="0" smtClean="0"/>
              <a:t> = good for deals, updates, video clips and TV ads; marketing/outreach</a:t>
            </a:r>
            <a:r>
              <a:rPr lang="en-US" sz="1000" baseline="0" dirty="0" smtClean="0"/>
              <a:t> materials; call to action; educational info.; cry for help or support</a:t>
            </a:r>
            <a:endParaRPr lang="en-US" sz="1000" dirty="0" smtClean="0"/>
          </a:p>
          <a:p>
            <a:pPr marL="228600" indent="-228600">
              <a:buFont typeface="+mj-lt"/>
              <a:buAutoNum type="arabicPeriod"/>
            </a:pPr>
            <a:r>
              <a:rPr lang="en-US" sz="1000" b="1" dirty="0" smtClean="0"/>
              <a:t>Twitter</a:t>
            </a:r>
            <a:r>
              <a:rPr lang="en-US" sz="1000" dirty="0" smtClean="0"/>
              <a:t> = referred to as a micro</a:t>
            </a:r>
            <a:r>
              <a:rPr lang="en-US" sz="1000" baseline="0" dirty="0" smtClean="0"/>
              <a:t> blogging platform; takes a max of 140 characters; you can use tweetscan or summerize.com to monitor what people are saying about a brand or company name; monitoring twitter can also help you respond to potential customer concerns and dissatisfaction. </a:t>
            </a:r>
            <a:endParaRPr lang="en-US" sz="1000" dirty="0" smtClean="0"/>
          </a:p>
          <a:p>
            <a:pPr marL="228600" indent="-228600">
              <a:buFont typeface="+mj-lt"/>
              <a:buAutoNum type="arabicPeriod"/>
            </a:pPr>
            <a:r>
              <a:rPr lang="en-US" sz="1000" b="1" dirty="0" smtClean="0"/>
              <a:t>Blogs</a:t>
            </a:r>
            <a:r>
              <a:rPr lang="en-US" sz="1000" dirty="0" smtClean="0"/>
              <a:t> =</a:t>
            </a:r>
            <a:r>
              <a:rPr lang="en-US" sz="1000" baseline="0" dirty="0" smtClean="0"/>
              <a:t> create 2-way communication with your customers; allows you to share information with them; creates a feedback loop where they can provide reviews for potential funders and customers and provide feedback to you; must monitor closely.  Create your own blog and distribute on like-minded organizations’ blogs (as guest blogger).  You can also include postings on email messages and electronic newsletters – offering it up as content for partners to redistribute</a:t>
            </a:r>
            <a:endParaRPr lang="en-US" sz="1000" dirty="0" smtClean="0"/>
          </a:p>
          <a:p>
            <a:pPr marL="228600" indent="-228600">
              <a:buFont typeface="+mj-lt"/>
              <a:buAutoNum type="arabicPeriod"/>
            </a:pPr>
            <a:r>
              <a:rPr lang="en-US" sz="1000" b="1" dirty="0" smtClean="0"/>
              <a:t>Electronic newsletters</a:t>
            </a:r>
            <a:r>
              <a:rPr lang="en-US" sz="1000" dirty="0" smtClean="0"/>
              <a:t> = increases brand awareness; drives traffic</a:t>
            </a:r>
            <a:r>
              <a:rPr lang="en-US" sz="1000" baseline="0" dirty="0" smtClean="0"/>
              <a:t> to your website; increases opportunities for funding</a:t>
            </a:r>
            <a:endParaRPr lang="en-US" sz="1000" dirty="0" smtClean="0"/>
          </a:p>
          <a:p>
            <a:pPr marL="228600" indent="-228600">
              <a:buFont typeface="+mj-lt"/>
              <a:buAutoNum type="arabicPeriod"/>
            </a:pPr>
            <a:r>
              <a:rPr lang="en-US" sz="1000" b="1" dirty="0" smtClean="0"/>
              <a:t>Email</a:t>
            </a:r>
            <a:r>
              <a:rPr lang="en-US" sz="1000" dirty="0" smtClean="0"/>
              <a:t> = customize</a:t>
            </a:r>
            <a:r>
              <a:rPr lang="en-US" sz="1000" baseline="0" dirty="0" smtClean="0"/>
              <a:t> content to your audience as much as possible; and integrate other social networks including video.</a:t>
            </a:r>
            <a:endParaRPr lang="en-US" sz="1000" dirty="0" smtClean="0"/>
          </a:p>
          <a:p>
            <a:pPr marL="228600" indent="-228600">
              <a:buFont typeface="+mj-lt"/>
              <a:buAutoNum type="arabicPeriod"/>
            </a:pPr>
            <a:r>
              <a:rPr lang="en-US" sz="1000" b="1" dirty="0" smtClean="0"/>
              <a:t>Search Engine Optimization (SEO) </a:t>
            </a:r>
            <a:r>
              <a:rPr lang="en-US" sz="1000" dirty="0" smtClean="0"/>
              <a:t>= If your site is on the top 10 list, traffic and increase 9 times; register with search engines and pay for placement</a:t>
            </a:r>
            <a:r>
              <a:rPr lang="en-US" sz="1000" baseline="0" dirty="0" smtClean="0"/>
              <a:t> fee; tag content in site with key phrases; pay for search ads</a:t>
            </a:r>
            <a:endParaRPr lang="en-US" sz="1000" dirty="0" smtClean="0"/>
          </a:p>
          <a:p>
            <a:pPr marL="228600" indent="-228600">
              <a:buFont typeface="+mj-lt"/>
              <a:buAutoNum type="arabicPeriod"/>
            </a:pPr>
            <a:r>
              <a:rPr lang="en-US" sz="1000" b="1" dirty="0" smtClean="0"/>
              <a:t>Viral videos </a:t>
            </a:r>
            <a:r>
              <a:rPr lang="en-US" sz="1000" dirty="0" smtClean="0"/>
              <a:t>= a message or video that is digitally passed one</a:t>
            </a:r>
            <a:r>
              <a:rPr lang="en-US" sz="1000" baseline="0" dirty="0" smtClean="0"/>
              <a:t> from one person to the next.  An newsweek article indicates that viral campaigns are becoming as equally important as TV ads and that more and more revenue is going into creating them by ad agencies.  Historically, audiences would consume commercials and ads passively; now they have DVR machines that allow them to pass by them.  They are pickier and want to chose what they see.  Now audiences are “earned; not just bought”.  While there is no clear definition of what makes a campaign or video viral; you know you are viral if you have 10 thousand or more likes on Facebook or over a million views on YouTube.  Humor is typically the most effective ingredient; while political pieces are typically least effective.</a:t>
            </a:r>
            <a:endParaRPr lang="en-US" sz="1000" b="1"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Here you can see a breakdown</a:t>
            </a:r>
            <a:r>
              <a:rPr lang="en-US" baseline="0" dirty="0" smtClean="0"/>
              <a:t> of how many companies are using these channels to achieve their goals or objectives.</a:t>
            </a:r>
          </a:p>
          <a:p>
            <a:pPr marL="228600" indent="-228600">
              <a:buFont typeface="+mj-lt"/>
              <a:buAutoNum type="arabicPeriod"/>
            </a:pPr>
            <a:r>
              <a:rPr lang="en-US" baseline="0" dirty="0" smtClean="0"/>
              <a:t>The top three channels used are Email, E-newsletters and Blogs.</a:t>
            </a:r>
          </a:p>
          <a:p>
            <a:pPr marL="228600" indent="-228600">
              <a:buFont typeface="+mj-lt"/>
              <a:buAutoNum type="arabicPeriod"/>
            </a:pPr>
            <a:r>
              <a:rPr lang="en-US" baseline="0" dirty="0" smtClean="0"/>
              <a:t>Something to pay extra attention to is not just how you use these channels to support your own objectives, but which channels your audience uses to communicate.  </a:t>
            </a:r>
          </a:p>
          <a:p>
            <a:pPr marL="228600" indent="-228600">
              <a:buFont typeface="+mj-lt"/>
              <a:buAutoNum type="arabicPeriod"/>
            </a:pPr>
            <a:r>
              <a:rPr lang="en-US" baseline="0" dirty="0" smtClean="0"/>
              <a:t>You can use all of the channels you want – even with great, effective content and messaging, but if your audience doesn’t use the tool themselves, they’ll never see it.</a:t>
            </a:r>
          </a:p>
          <a:p>
            <a:pPr marL="228600" indent="-228600">
              <a:buFont typeface="+mj-lt"/>
              <a:buAutoNum type="arabicPeriod"/>
            </a:pPr>
            <a:r>
              <a:rPr lang="en-US" baseline="0" dirty="0" smtClean="0"/>
              <a:t>So, another question you want to ask yourself is “how are my clients receiving news and information?  How do they communicate?  Which online channels do my potential funders use?”</a:t>
            </a:r>
            <a:endParaRPr lang="en-US" dirty="0" smtClean="0"/>
          </a:p>
        </p:txBody>
      </p:sp>
      <p:sp>
        <p:nvSpPr>
          <p:cNvPr id="4" name="Slide Number Placeholder 3"/>
          <p:cNvSpPr>
            <a:spLocks noGrp="1"/>
          </p:cNvSpPr>
          <p:nvPr>
            <p:ph type="sldNum" sz="quarter" idx="10"/>
          </p:nvPr>
        </p:nvSpPr>
        <p:spPr/>
        <p:txBody>
          <a:bodyPr/>
          <a:lstStyle/>
          <a:p>
            <a:fld id="{9DC126BC-E9CD-4122-A8AF-CC64A18D69A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AutoNum type="arabicPeriod"/>
            </a:pPr>
            <a:r>
              <a:rPr lang="en-US" dirty="0" smtClean="0"/>
              <a:t>As</a:t>
            </a:r>
            <a:r>
              <a:rPr lang="en-US" baseline="0" dirty="0" smtClean="0"/>
              <a:t> you can see here, most companies use online channels to generate revenue, drive traffic to their website and expand their audience by building their email lists.</a:t>
            </a:r>
          </a:p>
          <a:p>
            <a:pPr marL="228600" lvl="0" indent="-228600">
              <a:buFont typeface="+mj-lt"/>
              <a:buAutoNum type="arabicPeriod"/>
            </a:pPr>
            <a:r>
              <a:rPr lang="en-US" baseline="0" dirty="0" smtClean="0"/>
              <a:t>Fewer companies also use them to generate leads and offer incentives.</a:t>
            </a:r>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AutoNum type="arabicPeriod"/>
            </a:pPr>
            <a:r>
              <a:rPr lang="en-US" dirty="0" smtClean="0"/>
              <a:t>Before we launch into the use of online tools, we must first understand why we</a:t>
            </a:r>
            <a:r>
              <a:rPr lang="en-US" baseline="0" dirty="0" smtClean="0"/>
              <a:t> are using them.  -And who we need to reach with them.</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t>These</a:t>
            </a:r>
            <a:r>
              <a:rPr lang="en-US" baseline="0" dirty="0" smtClean="0"/>
              <a:t> facts are based the 2011/2012 member survey</a:t>
            </a:r>
            <a:endParaRPr lang="en-US" dirty="0" smtClean="0"/>
          </a:p>
          <a:p>
            <a:pPr marL="228600" lvl="0" indent="-228600">
              <a:buFont typeface="+mj-lt"/>
              <a:buAutoNum type="arabicPeriod"/>
            </a:pPr>
            <a:r>
              <a:rPr lang="en-US" baseline="0" dirty="0" smtClean="0"/>
              <a:t>You can see here that over 55% of those surveyed receive funds from these sources.</a:t>
            </a:r>
            <a:endParaRPr lang="en-US" dirty="0" smtClean="0"/>
          </a:p>
          <a:p>
            <a:pPr marL="228600" lvl="0" indent="-228600">
              <a:buFont typeface="+mj-lt"/>
              <a:buAutoNum type="arabicPeriod"/>
            </a:pPr>
            <a:r>
              <a:rPr lang="en-US" baseline="0" dirty="0" smtClean="0"/>
              <a:t>Why is this data important?</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dirty="0" smtClean="0"/>
              <a:t>How can it help you with your E-strategy? If you’re fundraising, these are your top audiences. </a:t>
            </a:r>
            <a:endParaRPr lang="en-US" dirty="0" smtClean="0"/>
          </a:p>
          <a:p>
            <a:pPr marL="228600" lvl="0" indent="-228600">
              <a:buFont typeface="+mj-lt"/>
              <a:buAutoNum type="arabicPeriod"/>
            </a:pPr>
            <a:r>
              <a:rPr lang="en-US" baseline="0" dirty="0" smtClean="0"/>
              <a:t>-And which audiences are you most likely to reach with online tools?</a:t>
            </a:r>
          </a:p>
        </p:txBody>
      </p:sp>
      <p:sp>
        <p:nvSpPr>
          <p:cNvPr id="4" name="Slide Number Placeholder 3"/>
          <p:cNvSpPr>
            <a:spLocks noGrp="1"/>
          </p:cNvSpPr>
          <p:nvPr>
            <p:ph type="sldNum" sz="quarter" idx="10"/>
          </p:nvPr>
        </p:nvSpPr>
        <p:spPr/>
        <p:txBody>
          <a:bodyPr/>
          <a:lstStyle/>
          <a:p>
            <a:fld id="{9DC126BC-E9CD-4122-A8AF-CC64A18D69A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AutoNum type="arabicPeriod"/>
            </a:pPr>
            <a:r>
              <a:rPr lang="en-US" dirty="0" smtClean="0"/>
              <a:t>This tells you further that MOWAA programs range greatly in their budgets anywhere</a:t>
            </a:r>
            <a:r>
              <a:rPr lang="en-US" baseline="0" dirty="0" smtClean="0"/>
              <a:t> from about 150 thousand and a little under 2 million with about half of the programs having most success with direct mail campaigns and special events.</a:t>
            </a:r>
          </a:p>
          <a:p>
            <a:pPr marL="228600" lvl="0" indent="-228600">
              <a:buFont typeface="+mj-lt"/>
              <a:buAutoNum type="arabicPeriod"/>
            </a:pPr>
            <a:r>
              <a:rPr lang="en-US" baseline="0" dirty="0" smtClean="0"/>
              <a:t>This tells you that if your objective is to raise funds, you may want to consider integrating your social network initiatives with direct mail campaigns and/or events.</a:t>
            </a:r>
          </a:p>
          <a:p>
            <a:pPr marL="228600" lvl="0" indent="-228600">
              <a:buFont typeface="+mj-lt"/>
              <a:buAutoNum type="arabicPeriod"/>
            </a:pPr>
            <a:r>
              <a:rPr lang="en-US" baseline="0" dirty="0" smtClean="0"/>
              <a:t>In marketing, experts use a term “the multiplier effect” stating that you gain far better results by using two to three different forms of media than you can by using any one form on its own.</a:t>
            </a:r>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AutoNum type="arabicPeriod"/>
            </a:pPr>
            <a:r>
              <a:rPr lang="en-US" baseline="0" dirty="0" smtClean="0"/>
              <a:t>How many of you fall in the top two categories?</a:t>
            </a:r>
          </a:p>
          <a:p>
            <a:pPr marL="228600" lvl="0" indent="-228600">
              <a:buFont typeface="+mj-lt"/>
              <a:buAutoNum type="arabicPeriod"/>
            </a:pPr>
            <a:r>
              <a:rPr lang="en-US" baseline="0" dirty="0" smtClean="0"/>
              <a:t>How many in the 3</a:t>
            </a:r>
            <a:r>
              <a:rPr lang="en-US" baseline="30000" dirty="0" smtClean="0"/>
              <a:t>rd</a:t>
            </a:r>
            <a:r>
              <a:rPr lang="en-US" baseline="0" dirty="0" smtClean="0"/>
              <a:t> one?</a:t>
            </a:r>
          </a:p>
          <a:p>
            <a:pPr marL="228600" lvl="0" indent="-228600">
              <a:buFont typeface="+mj-lt"/>
              <a:buAutoNum type="arabicPeriod"/>
            </a:pPr>
            <a:r>
              <a:rPr lang="en-US" baseline="0" dirty="0" smtClean="0"/>
              <a:t>Why are you using the social media?</a:t>
            </a:r>
          </a:p>
          <a:p>
            <a:pPr marL="228600" lvl="0" indent="-228600">
              <a:buFont typeface="+mj-lt"/>
              <a:buAutoNum type="arabicPeriod"/>
            </a:pPr>
            <a:r>
              <a:rPr lang="en-US" baseline="0" dirty="0" smtClean="0"/>
              <a:t>What kind of results are you getting?</a:t>
            </a:r>
          </a:p>
          <a:p>
            <a:pPr marL="228600" lvl="0" indent="-228600">
              <a:buFont typeface="+mj-lt"/>
              <a:buAutoNum type="arabicPeriod"/>
            </a:pPr>
            <a:r>
              <a:rPr lang="en-US" baseline="0" dirty="0" smtClean="0"/>
              <a:t>Why aren’t you using it?</a:t>
            </a:r>
          </a:p>
          <a:p>
            <a:pPr marL="228600" lvl="0" indent="-228600">
              <a:buFont typeface="+mj-lt"/>
              <a:buAutoNum type="arabicPeriod"/>
            </a:pPr>
            <a:r>
              <a:rPr lang="en-US" baseline="0" dirty="0" smtClean="0"/>
              <a:t>I haven’t read anything about the proper frequency of using your social networks.  I think it’s important to use it ongoing to keep content fresh, but I also believe that the content, messaging and list of followers are far more important than frequency, especially if you’re talking about the difference between being on Facebook and Twitter several times a day vs. several times a week. </a:t>
            </a:r>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Here you have an example of how Facebook is</a:t>
            </a:r>
            <a:r>
              <a:rPr lang="en-US" baseline="0" dirty="0" smtClean="0"/>
              <a:t> being successfully used by one of the MOWAA programs that responded to the survey we discussed earlier.</a:t>
            </a:r>
            <a:endParaRPr lang="en-US" dirty="0" smtClean="0"/>
          </a:p>
          <a:p>
            <a:pPr marL="228600" indent="-228600">
              <a:buFont typeface="+mj-lt"/>
              <a:buAutoNum type="arabicPeriod"/>
            </a:pPr>
            <a:r>
              <a:rPr lang="en-US" dirty="0" smtClean="0"/>
              <a:t>How</a:t>
            </a:r>
            <a:r>
              <a:rPr lang="en-US" baseline="0" dirty="0" smtClean="0"/>
              <a:t> many of you are already on </a:t>
            </a:r>
            <a:r>
              <a:rPr lang="en-US" dirty="0" smtClean="0"/>
              <a:t>on Facebook?  Why or why not?  If you are on FB, how much time do you spend online there?</a:t>
            </a:r>
            <a:r>
              <a:rPr lang="en-US" baseline="0" dirty="0" smtClean="0"/>
              <a:t>  </a:t>
            </a:r>
          </a:p>
          <a:p>
            <a:pPr marL="228600" indent="-228600">
              <a:buFont typeface="+mj-lt"/>
              <a:buAutoNum type="arabicPeriod"/>
            </a:pPr>
            <a:r>
              <a:rPr lang="en-US" baseline="0" dirty="0" smtClean="0"/>
              <a:t>What about twitter?  Why or why not?  </a:t>
            </a:r>
          </a:p>
          <a:p>
            <a:pPr marL="228600" indent="-228600">
              <a:buFont typeface="+mj-lt"/>
              <a:buAutoNum type="arabicPeriod"/>
            </a:pPr>
            <a:r>
              <a:rPr lang="en-US" baseline="0" dirty="0" smtClean="0"/>
              <a:t>Based on your experience with FB and twitter, how can companies use them to reach you?  </a:t>
            </a:r>
          </a:p>
          <a:p>
            <a:pPr marL="228600" indent="-228600">
              <a:buFont typeface="+mj-lt"/>
              <a:buAutoNum type="arabicPeriod"/>
            </a:pPr>
            <a:r>
              <a:rPr lang="en-US" baseline="0" dirty="0" smtClean="0"/>
              <a:t>Are you a fan of any company on FB?  If so, why did you become a fan?  If not, why did you choose not to become a fan?</a:t>
            </a:r>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MOWAA of Greenville County has a successful twitter</a:t>
            </a:r>
            <a:r>
              <a:rPr lang="en-US" baseline="0" dirty="0" smtClean="0"/>
              <a:t> page with over 600 tweets and nearly 300 followers.</a:t>
            </a:r>
          </a:p>
          <a:p>
            <a:pPr marL="228600" indent="-228600">
              <a:buFont typeface="+mj-lt"/>
              <a:buAutoNum type="arabicPeriod"/>
            </a:pPr>
            <a:r>
              <a:rPr lang="en-US" baseline="0" dirty="0" smtClean="0"/>
              <a:t>Note that they also used one of MOWAA’s existing photos for their page.</a:t>
            </a:r>
            <a:endParaRPr lang="en-US" dirty="0" smtClean="0"/>
          </a:p>
          <a:p>
            <a:pPr marL="228600" indent="-228600">
              <a:buFont typeface="+mj-lt"/>
              <a:buAutoNum type="arabicPeriod"/>
            </a:pPr>
            <a:r>
              <a:rPr lang="en-US" dirty="0" smtClean="0"/>
              <a:t>https://twitter.com/#!/MOWGVL </a:t>
            </a:r>
          </a:p>
          <a:p>
            <a:pPr marL="228600" indent="-228600">
              <a:buFont typeface="+mj-lt"/>
              <a:buAutoNum type="arabicPeriod"/>
            </a:pPr>
            <a:r>
              <a:rPr lang="en-US" dirty="0" smtClean="0"/>
              <a:t>How to get free help: put an announcement out to a local college or university</a:t>
            </a:r>
            <a:r>
              <a:rPr lang="en-US" baseline="0" dirty="0" smtClean="0"/>
              <a:t> for a voluntary internship position (college students want the experience and to build their resume.  They are also part of they Y generation and therefore social media is natural for them to use).  Also, put a posting out to national video and media associations and LinkedIn groups.  Recirculate existing content from MOW.</a:t>
            </a:r>
            <a:endParaRPr lang="en-US" dirty="0" smtClean="0"/>
          </a:p>
          <a:p>
            <a:pPr marL="228600" indent="-228600">
              <a:buFont typeface="+mj-lt"/>
              <a:buAutoNum type="arabicPeriod"/>
            </a:pPr>
            <a:r>
              <a:rPr lang="en-US" dirty="0" smtClean="0"/>
              <a:t>How to get low cost help: Hire entry level people.  I</a:t>
            </a:r>
            <a:r>
              <a:rPr lang="en-US" baseline="0" dirty="0" smtClean="0"/>
              <a:t> work for a client that pays a project assistant $9/hour to manage our social media.</a:t>
            </a:r>
            <a:r>
              <a:rPr lang="en-US" sz="1200" i="1" kern="1200" dirty="0" smtClean="0">
                <a:solidFill>
                  <a:schemeClr val="tx1"/>
                </a:solidFill>
                <a:latin typeface="Times" pitchFamily="-64" charset="0"/>
                <a:ea typeface="ＭＳ Ｐゴシック" pitchFamily="-64" charset="-128"/>
                <a:cs typeface="ＭＳ Ｐゴシック" pitchFamily="-64" charset="-128"/>
              </a:rPr>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Times" pitchFamily="-64" charset="0"/>
                <a:ea typeface="ＭＳ Ｐゴシック" pitchFamily="-64" charset="-128"/>
                <a:cs typeface="ＭＳ Ｐゴシック" pitchFamily="-64" charset="-128"/>
              </a:rPr>
              <a:t>MOWAA’s of Mount Pleasant, South</a:t>
            </a:r>
            <a:r>
              <a:rPr lang="en-US" sz="1200" kern="1200" baseline="0" dirty="0" smtClean="0">
                <a:solidFill>
                  <a:schemeClr val="tx1"/>
                </a:solidFill>
                <a:latin typeface="Times" pitchFamily="-64" charset="0"/>
                <a:ea typeface="ＭＳ Ｐゴシック" pitchFamily="-64" charset="-128"/>
                <a:cs typeface="ＭＳ Ｐゴシック" pitchFamily="-64" charset="-128"/>
              </a:rPr>
              <a:t> Carolina has a clear robust online presence with their website.</a:t>
            </a:r>
            <a:endParaRPr lang="en-US" sz="1200" kern="1200" dirty="0" smtClean="0">
              <a:solidFill>
                <a:schemeClr val="tx1"/>
              </a:solidFill>
              <a:latin typeface="Times" pitchFamily="-64" charset="0"/>
              <a:ea typeface="ＭＳ Ｐゴシック" pitchFamily="-64" charset="-128"/>
              <a:cs typeface="ＭＳ Ｐゴシック" pitchFamily="-64" charset="-128"/>
            </a:endParaRPr>
          </a:p>
          <a:p>
            <a:r>
              <a:rPr lang="en-US" sz="1200" u="sng" kern="1200" dirty="0" smtClean="0">
                <a:solidFill>
                  <a:schemeClr val="tx1"/>
                </a:solidFill>
                <a:latin typeface="Times" pitchFamily="-64" charset="0"/>
                <a:ea typeface="ＭＳ Ｐゴシック" pitchFamily="-64" charset="-128"/>
                <a:cs typeface="ＭＳ Ｐゴシック" pitchFamily="-64" charset="-128"/>
                <a:hlinkClick r:id="rId3"/>
              </a:rPr>
              <a:t>http://www.ecmow.org/</a:t>
            </a:r>
            <a:r>
              <a:rPr lang="en-US" sz="1200" i="1" kern="1200" dirty="0" smtClean="0">
                <a:solidFill>
                  <a:schemeClr val="tx1"/>
                </a:solidFill>
                <a:latin typeface="Times" pitchFamily="-64" charset="0"/>
                <a:ea typeface="ＭＳ Ｐゴシック" pitchFamily="-64" charset="-128"/>
                <a:cs typeface="ＭＳ Ｐゴシック" pitchFamily="-64" charset="-128"/>
              </a:rPr>
              <a:t> </a:t>
            </a:r>
            <a:endParaRPr lang="en-US" sz="1200" kern="1200" dirty="0" smtClean="0">
              <a:solidFill>
                <a:schemeClr val="tx1"/>
              </a:solidFill>
              <a:latin typeface="Times" pitchFamily="-64" charset="0"/>
              <a:ea typeface="ＭＳ Ｐゴシック" pitchFamily="-64" charset="-128"/>
              <a:cs typeface="ＭＳ Ｐゴシック" pitchFamily="-64" charset="-128"/>
            </a:endParaRPr>
          </a:p>
          <a:p>
            <a:pPr marL="228600" indent="-228600">
              <a:buFont typeface="+mj-lt"/>
              <a:buAutoNum type="arabicPeriod"/>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Times" pitchFamily="-64" charset="0"/>
                <a:ea typeface="ＭＳ Ｐゴシック" pitchFamily="-64" charset="-128"/>
                <a:cs typeface="ＭＳ Ｐゴシック" pitchFamily="-64" charset="-128"/>
              </a:rPr>
              <a:t>-And here’s an example of how the Meals-on-Wheels of Greater San Diego</a:t>
            </a:r>
            <a:r>
              <a:rPr lang="en-US" sz="1200" kern="1200" baseline="0" dirty="0" smtClean="0">
                <a:solidFill>
                  <a:schemeClr val="tx1"/>
                </a:solidFill>
                <a:latin typeface="Times" pitchFamily="-64" charset="0"/>
                <a:ea typeface="ＭＳ Ｐゴシック" pitchFamily="-64" charset="-128"/>
                <a:cs typeface="ＭＳ Ｐゴシック" pitchFamily="-64" charset="-128"/>
              </a:rPr>
              <a:t> is utilizing a community blog.</a:t>
            </a:r>
            <a:endParaRPr lang="en-US" sz="1200" kern="1200" dirty="0" smtClean="0">
              <a:solidFill>
                <a:schemeClr val="tx1"/>
              </a:solidFill>
              <a:latin typeface="Times" pitchFamily="-64" charset="0"/>
              <a:ea typeface="ＭＳ Ｐゴシック" pitchFamily="-64" charset="-128"/>
              <a:cs typeface="ＭＳ Ｐゴシック" pitchFamily="-64" charset="-128"/>
            </a:endParaRPr>
          </a:p>
          <a:p>
            <a:r>
              <a:rPr lang="en-US" sz="1200" u="sng" kern="1200" dirty="0" smtClean="0">
                <a:solidFill>
                  <a:schemeClr val="tx1"/>
                </a:solidFill>
                <a:latin typeface="Times" pitchFamily="-64" charset="0"/>
                <a:ea typeface="ＭＳ Ｐゴシック" pitchFamily="-64" charset="-128"/>
                <a:cs typeface="ＭＳ Ｐゴシック" pitchFamily="-64" charset="-128"/>
                <a:hlinkClick r:id="rId3"/>
              </a:rPr>
              <a:t>http://www.meals-on-wheels.org/</a:t>
            </a:r>
            <a:endParaRPr lang="en-US" sz="1200" kern="1200" dirty="0" smtClean="0">
              <a:solidFill>
                <a:schemeClr val="tx1"/>
              </a:solidFill>
              <a:latin typeface="Times" pitchFamily="-64" charset="0"/>
              <a:ea typeface="ＭＳ Ｐゴシック" pitchFamily="-64" charset="-128"/>
              <a:cs typeface="ＭＳ Ｐゴシック" pitchFamily="-64" charset="-128"/>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Times" pitchFamily="-64" charset="0"/>
                <a:ea typeface="ＭＳ Ｐゴシック" pitchFamily="-64" charset="-128"/>
                <a:cs typeface="ＭＳ Ｐゴシック" pitchFamily="-64" charset="-128"/>
              </a:rPr>
              <a:t>Same Greater San Diego</a:t>
            </a:r>
            <a:r>
              <a:rPr lang="en-US" sz="1200" kern="1200" baseline="0" dirty="0" smtClean="0">
                <a:solidFill>
                  <a:schemeClr val="tx1"/>
                </a:solidFill>
                <a:latin typeface="Times" pitchFamily="-64" charset="0"/>
                <a:ea typeface="ＭＳ Ｐゴシック" pitchFamily="-64" charset="-128"/>
                <a:cs typeface="ＭＳ Ｐゴシック" pitchFamily="-64" charset="-128"/>
              </a:rPr>
              <a:t> </a:t>
            </a:r>
            <a:r>
              <a:rPr lang="en-US" sz="1200" kern="1200" dirty="0" smtClean="0">
                <a:solidFill>
                  <a:schemeClr val="tx1"/>
                </a:solidFill>
                <a:latin typeface="Times" pitchFamily="-64" charset="0"/>
                <a:ea typeface="ＭＳ Ｐゴシック" pitchFamily="-64" charset="-128"/>
                <a:cs typeface="ＭＳ Ｐゴシック" pitchFamily="-64" charset="-128"/>
              </a:rPr>
              <a:t>Meals-on-Wheels has</a:t>
            </a:r>
            <a:r>
              <a:rPr lang="en-US" sz="1200" kern="1200" baseline="0" dirty="0" smtClean="0">
                <a:solidFill>
                  <a:schemeClr val="tx1"/>
                </a:solidFill>
                <a:latin typeface="Times" pitchFamily="-64" charset="0"/>
                <a:ea typeface="ＭＳ Ｐゴシック" pitchFamily="-64" charset="-128"/>
                <a:cs typeface="ＭＳ Ｐゴシック" pitchFamily="-64" charset="-128"/>
              </a:rPr>
              <a:t> a successful presence on Facebook with over 300 likes.</a:t>
            </a:r>
            <a:endParaRPr lang="en-US" sz="1200" kern="1200" dirty="0" smtClean="0">
              <a:solidFill>
                <a:schemeClr val="tx1"/>
              </a:solidFill>
              <a:latin typeface="Times" pitchFamily="-64" charset="0"/>
              <a:ea typeface="ＭＳ Ｐゴシック" pitchFamily="-64" charset="-128"/>
              <a:cs typeface="ＭＳ Ｐゴシック" pitchFamily="-64" charset="-128"/>
            </a:endParaRPr>
          </a:p>
          <a:p>
            <a:r>
              <a:rPr lang="en-US" sz="1200" u="sng" kern="1200" dirty="0" smtClean="0">
                <a:solidFill>
                  <a:schemeClr val="tx1"/>
                </a:solidFill>
                <a:latin typeface="Times" pitchFamily="-64" charset="0"/>
                <a:ea typeface="ＭＳ Ｐゴシック" pitchFamily="-64" charset="-128"/>
                <a:cs typeface="ＭＳ Ｐゴシック" pitchFamily="-64" charset="-128"/>
                <a:hlinkClick r:id="rId3"/>
              </a:rPr>
              <a:t>http://www.meals-on-wheels.org/</a:t>
            </a:r>
            <a:endParaRPr lang="en-US" sz="1200" kern="1200" dirty="0" smtClean="0">
              <a:solidFill>
                <a:schemeClr val="tx1"/>
              </a:solidFill>
              <a:latin typeface="Times" pitchFamily="-64" charset="0"/>
              <a:ea typeface="ＭＳ Ｐゴシック" pitchFamily="-64" charset="-128"/>
              <a:cs typeface="ＭＳ Ｐゴシック" pitchFamily="-64" charset="-128"/>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Font typeface="+mj-lt"/>
              <a:buAutoNum type="arabicPeriod"/>
            </a:pPr>
            <a:r>
              <a:rPr lang="en-US" dirty="0" smtClean="0"/>
              <a:t>When you go outside</a:t>
            </a:r>
            <a:r>
              <a:rPr lang="en-US" baseline="0" dirty="0" smtClean="0"/>
              <a:t> of MOW, you find that 75% of Internet users participate in some kind of social media Facebook alone has over 300M users worldwide</a:t>
            </a:r>
          </a:p>
          <a:p>
            <a:pPr marL="228600" lvl="0" indent="-228600">
              <a:buFont typeface="+mj-lt"/>
              <a:buAutoNum type="arabicPeriod"/>
            </a:pPr>
            <a:endParaRPr lang="en-US" baseline="0" dirty="0" smtClean="0"/>
          </a:p>
          <a:p>
            <a:pPr marL="228600" lvl="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b="0" dirty="0" smtClean="0"/>
              <a:t>This</a:t>
            </a:r>
            <a:r>
              <a:rPr lang="en-US" sz="1200" b="0" baseline="0" dirty="0" smtClean="0"/>
              <a:t> is a successful campaign created by ad agency, Droga5 for Unicef’s “Tap Project”.</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b="0" baseline="0" dirty="0" smtClean="0"/>
              <a:t>They did an excellent job of integrating their E-strategy and online tools with tradition forms of media and PR.</a:t>
            </a:r>
            <a:endParaRPr lang="en-US" sz="1200" b="0" dirty="0" smtClean="0"/>
          </a:p>
          <a:p>
            <a:pPr marL="228600" marR="0" indent="-228600" algn="l" defTabSz="914400" rtl="0" eaLnBrk="0" fontAlgn="base" latinLnBrk="0" hangingPunct="0">
              <a:lnSpc>
                <a:spcPct val="100000"/>
              </a:lnSpc>
              <a:spcBef>
                <a:spcPct val="30000"/>
              </a:spcBef>
              <a:spcAft>
                <a:spcPct val="0"/>
              </a:spcAft>
              <a:buClrTx/>
              <a:buSzTx/>
              <a:buFont typeface="+mj-lt"/>
              <a:buNone/>
              <a:tabLst/>
              <a:defRPr/>
            </a:pPr>
            <a:r>
              <a:rPr lang="en-US" sz="1200" b="1" dirty="0" smtClean="0"/>
              <a:t>[play video]</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b="0" dirty="0" smtClean="0"/>
              <a:t>2007 UNICEF's Tap Project, 5 mins., 300,000 views: </a:t>
            </a:r>
            <a:r>
              <a:rPr lang="en-US" sz="1200" b="0" dirty="0" smtClean="0">
                <a:hlinkClick r:id="rId3"/>
              </a:rPr>
              <a:t>http://www.youtube.com/watch?v=3OmN4B7yyS8</a:t>
            </a:r>
            <a:endParaRPr lang="en-US" sz="1200" b="0" dirty="0" smtClean="0"/>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b="0" dirty="0" smtClean="0"/>
              <a:t>This campaign</a:t>
            </a:r>
            <a:r>
              <a:rPr lang="en-US" sz="1200" b="0" baseline="0" dirty="0" smtClean="0"/>
              <a:t> yielded Unicef:’</a:t>
            </a:r>
          </a:p>
          <a:p>
            <a:pPr marL="6858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b="0" baseline="0" dirty="0" smtClean="0"/>
              <a:t>An estimated media reach 80 million</a:t>
            </a:r>
          </a:p>
          <a:p>
            <a:pPr marL="6858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b="0" baseline="0" dirty="0" smtClean="0"/>
              <a:t>estimated earnings $100,000 in one day, and</a:t>
            </a:r>
          </a:p>
          <a:p>
            <a:pPr marL="6858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b="0" baseline="0" dirty="0" smtClean="0"/>
              <a:t>Clean water for 4 million children</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US" sz="1200" b="0" baseline="0" dirty="0" smtClean="0"/>
          </a:p>
          <a:p>
            <a:pPr marL="228600" marR="0" indent="-228600" algn="l" defTabSz="914400" rtl="0" eaLnBrk="0" fontAlgn="base" latinLnBrk="0" hangingPunct="0">
              <a:lnSpc>
                <a:spcPct val="100000"/>
              </a:lnSpc>
              <a:spcBef>
                <a:spcPct val="30000"/>
              </a:spcBef>
              <a:spcAft>
                <a:spcPct val="0"/>
              </a:spcAft>
              <a:buClrTx/>
              <a:buSzTx/>
              <a:buFont typeface="+mj-lt"/>
              <a:buNone/>
              <a:tabLst/>
              <a:defRPr/>
            </a:pPr>
            <a:endParaRPr lang="en-US" sz="1200" b="0"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 on computer,</a:t>
            </a:r>
            <a:r>
              <a:rPr lang="en-US" b="1" baseline="0" dirty="0" smtClean="0"/>
              <a:t> flip chart or whiteboard]</a:t>
            </a:r>
            <a:endParaRPr lang="en-US" b="1"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So, we’ve discussed successes in social networks.</a:t>
            </a:r>
          </a:p>
          <a:p>
            <a:pPr marL="228600" indent="-228600">
              <a:buFont typeface="+mj-lt"/>
              <a:buAutoNum type="arabicPeriod"/>
            </a:pPr>
            <a:r>
              <a:rPr lang="en-US" dirty="0" smtClean="0"/>
              <a:t>What are some lesson learned in your</a:t>
            </a:r>
            <a:r>
              <a:rPr lang="en-US" baseline="0" dirty="0" smtClean="0"/>
              <a:t> own experience with E-strategy and using social media?</a:t>
            </a:r>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Here is</a:t>
            </a:r>
            <a:r>
              <a:rPr lang="en-US" baseline="0" dirty="0" smtClean="0"/>
              <a:t> a sequence of steps you can follow to build a strong E-strategy.</a:t>
            </a:r>
            <a:endParaRPr lang="en-US" dirty="0" smtClean="0"/>
          </a:p>
          <a:p>
            <a:pPr marL="685800" lvl="1" indent="-228600">
              <a:buFont typeface="+mj-lt"/>
              <a:buAutoNum type="arabicPeriod"/>
            </a:pPr>
            <a:r>
              <a:rPr lang="en-US" dirty="0" smtClean="0"/>
              <a:t>Define your objective up front (e.g. educate, gain clients, raise funds)</a:t>
            </a:r>
          </a:p>
          <a:p>
            <a:pPr marL="685800" lvl="1" indent="-228600">
              <a:buFont typeface="+mj-lt"/>
              <a:buAutoNum type="arabicPeriod"/>
            </a:pPr>
            <a:r>
              <a:rPr lang="en-US" dirty="0" smtClean="0"/>
              <a:t>Apply baseline metrics and tracking mechanisms (e.g. Google analytics</a:t>
            </a:r>
          </a:p>
          <a:p>
            <a:pPr marL="685800" lvl="1" indent="-228600">
              <a:buFont typeface="+mj-lt"/>
              <a:buAutoNum type="arabicPeriod"/>
            </a:pPr>
            <a:r>
              <a:rPr lang="en-US" dirty="0" smtClean="0"/>
              <a:t>Focus your message on key service</a:t>
            </a:r>
          </a:p>
          <a:p>
            <a:pPr marL="685800" lvl="1" indent="-228600">
              <a:buFont typeface="+mj-lt"/>
              <a:buAutoNum type="arabicPeriod"/>
            </a:pPr>
            <a:r>
              <a:rPr lang="en-US" dirty="0" smtClean="0"/>
              <a:t>Identify why your audience would care and their behaviors</a:t>
            </a:r>
          </a:p>
          <a:p>
            <a:pPr marL="685800" lvl="1" indent="-228600">
              <a:buFont typeface="+mj-lt"/>
              <a:buAutoNum type="arabicPeriod"/>
            </a:pPr>
            <a:r>
              <a:rPr lang="en-US" dirty="0" smtClean="0"/>
              <a:t>Make your message personal</a:t>
            </a:r>
          </a:p>
          <a:p>
            <a:pPr marL="685800" lvl="1" indent="-228600">
              <a:buFont typeface="+mj-lt"/>
              <a:buAutoNum type="arabicPeriod"/>
            </a:pPr>
            <a:r>
              <a:rPr lang="en-US" dirty="0" smtClean="0"/>
              <a:t>Offer an incentive (e.g. giveaway and/or information)</a:t>
            </a:r>
          </a:p>
          <a:p>
            <a:pPr marL="685800" lvl="1" indent="-228600">
              <a:buFont typeface="+mj-lt"/>
              <a:buAutoNum type="arabicPeriod"/>
            </a:pPr>
            <a:r>
              <a:rPr lang="en-US" dirty="0" smtClean="0"/>
              <a:t>Match your message, channel and distribution to your audience</a:t>
            </a:r>
          </a:p>
          <a:p>
            <a:pPr marL="685800" lvl="1" indent="-228600">
              <a:buFont typeface="+mj-lt"/>
              <a:buAutoNum type="arabicPeriod"/>
            </a:pPr>
            <a:r>
              <a:rPr lang="en-US" dirty="0" smtClean="0"/>
              <a:t>Measure and celebrate success!</a:t>
            </a:r>
          </a:p>
          <a:p>
            <a:pPr marL="228600" indent="-228600">
              <a:buFont typeface="+mj-lt"/>
              <a:buAutoNum type="arabicPeriod"/>
            </a:pPr>
            <a:r>
              <a:rPr lang="en-US" dirty="0" smtClean="0"/>
              <a:t>I’ve</a:t>
            </a:r>
            <a:r>
              <a:rPr lang="en-US" baseline="0" dirty="0" smtClean="0"/>
              <a:t> also put together a single sheet of these tips, along with some of the resources we’re about to look at.  You can take it home with you (if you haven’t printed it out already from the website)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-And here are</a:t>
            </a:r>
            <a:r>
              <a:rPr lang="en-US" baseline="0" dirty="0" smtClean="0"/>
              <a:t> some resources available to you internally that can help you achieve your objectives.</a:t>
            </a:r>
          </a:p>
          <a:p>
            <a:pPr marL="228600" indent="-228600">
              <a:buFont typeface="+mj-lt"/>
              <a:buAutoNum type="arabicPeriod"/>
            </a:pPr>
            <a:r>
              <a:rPr lang="en-US" baseline="0" dirty="0" smtClean="0"/>
              <a:t>Remember to always go inside first before re-inventing the wheel.</a:t>
            </a:r>
          </a:p>
          <a:p>
            <a:pPr marL="228600" indent="-228600">
              <a:buFont typeface="+mj-lt"/>
              <a:buAutoNum type="arabicPeriod"/>
            </a:pPr>
            <a:r>
              <a:rPr lang="en-US" dirty="0" smtClean="0"/>
              <a:t>MOWAA has done an excellent</a:t>
            </a:r>
            <a:r>
              <a:rPr lang="en-US" baseline="0" dirty="0" smtClean="0"/>
              <a:t> job of creating tools for you at little to no charge</a:t>
            </a:r>
            <a:r>
              <a:rPr lang="en-US" dirty="0" smtClean="0"/>
              <a:t> </a:t>
            </a:r>
          </a:p>
          <a:p>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These are some external resources available</a:t>
            </a:r>
            <a:r>
              <a:rPr lang="en-US" baseline="0" dirty="0" smtClean="0"/>
              <a:t> to you.</a:t>
            </a:r>
          </a:p>
          <a:p>
            <a:pPr marL="228600" indent="-228600">
              <a:buFont typeface="+mj-lt"/>
              <a:buAutoNum type="arabicPeriod"/>
            </a:pPr>
            <a:r>
              <a:rPr lang="en-US" baseline="0" dirty="0" smtClean="0"/>
              <a:t>All of them are available (at least at some level) for no charge, except for GoDaddy. </a:t>
            </a:r>
          </a:p>
          <a:p>
            <a:r>
              <a:rPr lang="en-US" b="1" baseline="0" dirty="0" smtClean="0"/>
              <a:t>[Go through each]</a:t>
            </a:r>
            <a:endParaRPr lang="en-US" b="1" dirty="0" smtClean="0"/>
          </a:p>
          <a:p>
            <a:pPr marL="228600" indent="-228600">
              <a:buFont typeface="+mj-lt"/>
              <a:buAutoNum type="arabicPeriod"/>
            </a:pPr>
            <a:r>
              <a:rPr lang="en-US" dirty="0" smtClean="0"/>
              <a:t>YouTube</a:t>
            </a:r>
          </a:p>
          <a:p>
            <a:pPr marL="228600" indent="-228600">
              <a:buFont typeface="+mj-lt"/>
              <a:buAutoNum type="arabicPeriod"/>
            </a:pPr>
            <a:r>
              <a:rPr lang="en-US" dirty="0" smtClean="0"/>
              <a:t>Vimeo</a:t>
            </a:r>
          </a:p>
          <a:p>
            <a:pPr marL="228600" indent="-228600">
              <a:buFont typeface="+mj-lt"/>
              <a:buAutoNum type="arabicPeriod"/>
            </a:pPr>
            <a:r>
              <a:rPr lang="en-US" dirty="0" smtClean="0"/>
              <a:t>Facebook</a:t>
            </a:r>
          </a:p>
          <a:p>
            <a:pPr marL="228600" indent="-228600">
              <a:buFont typeface="+mj-lt"/>
              <a:buAutoNum type="arabicPeriod"/>
            </a:pPr>
            <a:r>
              <a:rPr lang="en-US" dirty="0" smtClean="0"/>
              <a:t>Twitter</a:t>
            </a:r>
          </a:p>
          <a:p>
            <a:pPr marL="228600" indent="-228600">
              <a:buFont typeface="+mj-lt"/>
              <a:buAutoNum type="arabicPeriod"/>
            </a:pPr>
            <a:r>
              <a:rPr lang="en-US" dirty="0" smtClean="0"/>
              <a:t>Weebly, iWeb and Wordpress (website and blog)</a:t>
            </a:r>
          </a:p>
          <a:p>
            <a:pPr marL="228600" indent="-228600">
              <a:buFont typeface="+mj-lt"/>
              <a:buAutoNum type="arabicPeriod"/>
            </a:pPr>
            <a:r>
              <a:rPr lang="en-US" dirty="0" smtClean="0"/>
              <a:t>GoDaddy (domain name and web hosting)</a:t>
            </a:r>
          </a:p>
          <a:p>
            <a:pPr marL="228600" indent="-228600">
              <a:buFont typeface="+mj-lt"/>
              <a:buAutoNum type="arabicPeriod"/>
            </a:pPr>
            <a:r>
              <a:rPr lang="en-US" dirty="0" smtClean="0"/>
              <a:t>MailChimp and Constant Contact (email newsletters)</a:t>
            </a:r>
          </a:p>
          <a:p>
            <a:pPr marL="228600" indent="-228600">
              <a:buFont typeface="+mj-lt"/>
              <a:buAutoNum type="arabicPeriod"/>
            </a:pPr>
            <a:r>
              <a:rPr lang="en-US" dirty="0" smtClean="0"/>
              <a:t>Google Reader (email and news alerts)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DC126BC-E9CD-4122-A8AF-CC64A18D69AA}"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we’ve talked a lot and</a:t>
            </a:r>
            <a:r>
              <a:rPr lang="en-US" baseline="0" dirty="0" smtClean="0"/>
              <a:t> you know what your strengths and needs are, let’s apply this knowledge to a plan outline that you can use moving forward.</a:t>
            </a:r>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MOWAA has recently created a</a:t>
            </a:r>
            <a:r>
              <a:rPr lang="en-US" baseline="0" dirty="0" smtClean="0"/>
              <a:t> LinkedIn account for members.  I highly encourage you to join (if you haven’t already), to utilize it for asking questions to your community and sharing your own knowledge.</a:t>
            </a:r>
          </a:p>
          <a:p>
            <a:pPr marL="228600" indent="-228600">
              <a:buFont typeface="+mj-lt"/>
              <a:buAutoNum type="arabicPeriod"/>
            </a:pPr>
            <a:r>
              <a:rPr lang="en-US" baseline="0" dirty="0" smtClean="0"/>
              <a:t>Membership can be reached by email or phone.</a:t>
            </a:r>
          </a:p>
          <a:p>
            <a:pPr marL="228600" indent="-228600">
              <a:buFont typeface="+mj-lt"/>
              <a:buAutoNum type="arabicPeriod"/>
            </a:pPr>
            <a:r>
              <a:rPr lang="en-US" baseline="0" dirty="0" smtClean="0"/>
              <a:t>-And if you want to stay in touch with me, I’ve listed my website address here.</a:t>
            </a:r>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Were there any last minute burning questions before we close?</a:t>
            </a:r>
          </a:p>
          <a:p>
            <a:pPr marL="228600" indent="-228600">
              <a:buFont typeface="+mj-lt"/>
              <a:buAutoNum type="arabicPeriod"/>
            </a:pPr>
            <a:r>
              <a:rPr lang="en-US" dirty="0" smtClean="0"/>
              <a:t>Thank you all for coming today, and good luck out there!</a:t>
            </a:r>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34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a:ln/>
        </p:spPr>
      </p:sp>
      <p:sp>
        <p:nvSpPr>
          <p:cNvPr id="31747" name="Notes Placeholder 2"/>
          <p:cNvSpPr>
            <a:spLocks noGrp="1"/>
          </p:cNvSpPr>
          <p:nvPr>
            <p:ph type="body" idx="1"/>
          </p:nvPr>
        </p:nvSpPr>
        <p:spPr>
          <a:noFill/>
          <a:ln/>
        </p:spPr>
        <p:txBody>
          <a:bodyPr/>
          <a:lstStyle/>
          <a:p>
            <a:pPr eaLnBrk="1" hangingPunct="1"/>
            <a:endParaRPr lang="en-US" dirty="0" smtClean="0">
              <a:latin typeface="Times" pitchFamily="-84" charset="0"/>
            </a:endParaRPr>
          </a:p>
        </p:txBody>
      </p:sp>
      <p:sp>
        <p:nvSpPr>
          <p:cNvPr id="31748" name="Slide Number Placeholder 3"/>
          <p:cNvSpPr>
            <a:spLocks noGrp="1"/>
          </p:cNvSpPr>
          <p:nvPr>
            <p:ph type="sldNum" sz="quarter" idx="5"/>
          </p:nvPr>
        </p:nvSpPr>
        <p:spPr>
          <a:noFill/>
        </p:spPr>
        <p:txBody>
          <a:bodyPr/>
          <a:lstStyle/>
          <a:p>
            <a:fld id="{40493415-9DE1-9D42-9658-710BB4FD3AC5}" type="slidenum">
              <a:rPr lang="en-US" smtClean="0">
                <a:latin typeface="Times" pitchFamily="-84" charset="0"/>
              </a:rPr>
              <a:pPr/>
              <a:t>7</a:t>
            </a:fld>
            <a:endParaRPr lang="en-US" dirty="0" smtClean="0">
              <a:latin typeface="Times" pitchFamily="-8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[capture</a:t>
            </a:r>
            <a:r>
              <a:rPr lang="en-US" b="1" baseline="0" dirty="0" smtClean="0"/>
              <a:t> on computer, whiteboard or flipchart]</a:t>
            </a:r>
          </a:p>
          <a:p>
            <a:pPr marL="228600" indent="-228600">
              <a:buFont typeface="+mj-lt"/>
              <a:buAutoNum type="arabicPeriod"/>
            </a:pPr>
            <a:r>
              <a:rPr lang="en-US" b="0" baseline="0" dirty="0" smtClean="0"/>
              <a:t>This helps me understand where I may need to further customize what I’m saying</a:t>
            </a:r>
          </a:p>
          <a:p>
            <a:pPr marL="228600" indent="-228600">
              <a:buFont typeface="+mj-lt"/>
              <a:buAutoNum type="arabicPeriod"/>
            </a:pPr>
            <a:r>
              <a:rPr lang="en-US" b="0" baseline="0" dirty="0" smtClean="0"/>
              <a:t>I will also be able to tell you what out of your list will be addressed</a:t>
            </a:r>
            <a:endParaRPr lang="en-US" b="0"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This is how I’m defining E-strategy today.  I will also be using the terms communications channels, online tools,</a:t>
            </a:r>
            <a:r>
              <a:rPr lang="en-US" baseline="0" dirty="0" smtClean="0"/>
              <a:t> social media and social networks.  E-strategy is the strategy or how you integrate your online tools to meet your objectives.</a:t>
            </a:r>
          </a:p>
          <a:p>
            <a:pPr marL="228600" indent="-228600">
              <a:buFont typeface="+mj-lt"/>
              <a:buAutoNum type="arabicPeriod"/>
            </a:pPr>
            <a:r>
              <a:rPr lang="en-US" baseline="0" dirty="0" smtClean="0"/>
              <a:t>Online tools and online communications channels can be considered the same things</a:t>
            </a:r>
          </a:p>
          <a:p>
            <a:pPr marL="228600" indent="-228600">
              <a:buFont typeface="+mj-lt"/>
              <a:buAutoNum type="arabicPeriod"/>
            </a:pPr>
            <a:r>
              <a:rPr lang="en-US" baseline="0" dirty="0" smtClean="0"/>
              <a:t>Social media and social networks can be considered the same as well</a:t>
            </a:r>
            <a:endParaRPr lang="en-US" dirty="0"/>
          </a:p>
        </p:txBody>
      </p:sp>
      <p:sp>
        <p:nvSpPr>
          <p:cNvPr id="4" name="Slide Number Placeholder 3"/>
          <p:cNvSpPr>
            <a:spLocks noGrp="1"/>
          </p:cNvSpPr>
          <p:nvPr>
            <p:ph type="sldNum" sz="quarter" idx="10"/>
          </p:nvPr>
        </p:nvSpPr>
        <p:spPr/>
        <p:txBody>
          <a:bodyPr/>
          <a:lstStyle/>
          <a:p>
            <a:fld id="{9DC126BC-E9CD-4122-A8AF-CC64A18D69A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143000"/>
            <a:ext cx="8915400" cy="1066800"/>
          </a:xfrm>
        </p:spPr>
        <p:txBody>
          <a:bodyPr/>
          <a:lstStyle/>
          <a:p>
            <a:r>
              <a:rPr lang="en-US" smtClean="0"/>
              <a:t>Click to edit Master title style</a:t>
            </a:r>
            <a:endParaRPr/>
          </a:p>
        </p:txBody>
      </p:sp>
      <p:sp>
        <p:nvSpPr>
          <p:cNvPr id="3" name="Subtitle 2"/>
          <p:cNvSpPr>
            <a:spLocks noGrp="1"/>
          </p:cNvSpPr>
          <p:nvPr>
            <p:ph type="subTitle" idx="1"/>
          </p:nvPr>
        </p:nvSpPr>
        <p:spPr>
          <a:xfrm>
            <a:off x="914400" y="2362200"/>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DECE808-3855-4E1F-9FD9-2B4D6A4F641A}"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27C15840-0A01-423C-BDB1-16435AD74EB6}"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7988300" cy="2980944"/>
          </a:xfrm>
        </p:spPr>
        <p:txBody>
          <a:bodyPr rtlCol="0">
            <a:normAutofit/>
          </a:bodyPr>
          <a:lstStyle>
            <a:lvl1pPr marL="0" indent="0">
              <a:buNone/>
              <a:defRPr sz="1800"/>
            </a:lvl1pPr>
          </a:lstStyle>
          <a:p>
            <a:pPr lvl="0"/>
            <a:r>
              <a:rPr lang="en-US" noProof="0" dirty="0" smtClean="0"/>
              <a:t>Click icon to add picture</a:t>
            </a:r>
            <a:endParaRPr noProof="0" dirty="0"/>
          </a:p>
        </p:txBody>
      </p:sp>
      <p:sp>
        <p:nvSpPr>
          <p:cNvPr id="5" name="Date Placeholder 3"/>
          <p:cNvSpPr>
            <a:spLocks noGrp="1"/>
          </p:cNvSpPr>
          <p:nvPr>
            <p:ph type="dt" sz="half" idx="14"/>
          </p:nvPr>
        </p:nvSpPr>
        <p:spPr/>
        <p:txBody>
          <a:bodyPr/>
          <a:lstStyle>
            <a:lvl1pPr>
              <a:defRPr/>
            </a:lvl1pPr>
          </a:lstStyle>
          <a:p>
            <a:endParaRPr lang="en-US" dirty="0"/>
          </a:p>
        </p:txBody>
      </p:sp>
      <p:sp>
        <p:nvSpPr>
          <p:cNvPr id="6" name="Footer Placeholder 4"/>
          <p:cNvSpPr>
            <a:spLocks noGrp="1"/>
          </p:cNvSpPr>
          <p:nvPr>
            <p:ph type="ftr" sz="quarter" idx="15"/>
          </p:nvPr>
        </p:nvSpPr>
        <p:spPr/>
        <p:txBody>
          <a:bodyPr/>
          <a:lstStyle>
            <a:lvl1pPr>
              <a:defRPr/>
            </a:lvl1p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3986784" cy="2980944"/>
          </a:xfrm>
        </p:spPr>
        <p:txBody>
          <a:bodyPr rtlCol="0">
            <a:normAutofit/>
          </a:bodyPr>
          <a:lstStyle>
            <a:lvl1pPr marL="0" indent="0">
              <a:buNone/>
              <a:defRPr sz="1800"/>
            </a:lvl1pPr>
          </a:lstStyle>
          <a:p>
            <a:pPr lvl="0"/>
            <a:r>
              <a:rPr lang="en-US" noProof="0" dirty="0" smtClean="0"/>
              <a:t>Click icon to add picture</a:t>
            </a:r>
            <a:endParaRPr noProof="0" dirty="0"/>
          </a:p>
        </p:txBody>
      </p:sp>
      <p:sp>
        <p:nvSpPr>
          <p:cNvPr id="7" name="Picture Placeholder 8"/>
          <p:cNvSpPr>
            <a:spLocks noGrp="1"/>
          </p:cNvSpPr>
          <p:nvPr>
            <p:ph type="pic" sz="quarter" idx="14"/>
          </p:nvPr>
        </p:nvSpPr>
        <p:spPr>
          <a:xfrm>
            <a:off x="4928616" y="1129553"/>
            <a:ext cx="3986784" cy="2980944"/>
          </a:xfrm>
        </p:spPr>
        <p:txBody>
          <a:bodyPr rtlCol="0">
            <a:normAutofit/>
          </a:bodyPr>
          <a:lstStyle>
            <a:lvl1pPr marL="0" indent="0">
              <a:buNone/>
              <a:defRPr sz="1800"/>
            </a:lvl1pPr>
          </a:lstStyle>
          <a:p>
            <a:pPr lvl="0"/>
            <a:r>
              <a:rPr lang="en-US" noProof="0" dirty="0" smtClean="0"/>
              <a:t>Click icon to add picture</a:t>
            </a:r>
            <a:endParaRPr noProof="0" dirty="0"/>
          </a:p>
        </p:txBody>
      </p:sp>
      <p:sp>
        <p:nvSpPr>
          <p:cNvPr id="6" name="Date Placeholder 3"/>
          <p:cNvSpPr>
            <a:spLocks noGrp="1"/>
          </p:cNvSpPr>
          <p:nvPr>
            <p:ph type="dt" sz="half" idx="15"/>
          </p:nvPr>
        </p:nvSpPr>
        <p:spPr/>
        <p:txBody>
          <a:bodyPr/>
          <a:lstStyle>
            <a:lvl1pPr>
              <a:defRPr/>
            </a:lvl1pPr>
          </a:lstStyle>
          <a:p>
            <a:endParaRPr lang="en-US" dirty="0"/>
          </a:p>
        </p:txBody>
      </p:sp>
      <p:sp>
        <p:nvSpPr>
          <p:cNvPr id="8" name="Footer Placeholder 4"/>
          <p:cNvSpPr>
            <a:spLocks noGrp="1"/>
          </p:cNvSpPr>
          <p:nvPr>
            <p:ph type="ftr" sz="quarter" idx="16"/>
          </p:nvPr>
        </p:nvSpPr>
        <p:spPr/>
        <p:txBody>
          <a:bodyPr/>
          <a:lstStyle>
            <a:lvl1pPr>
              <a:defRPr/>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6601968" cy="2980944"/>
          </a:xfrm>
        </p:spPr>
        <p:txBody>
          <a:bodyPr rtlCol="0">
            <a:normAutofit/>
          </a:bodyPr>
          <a:lstStyle>
            <a:lvl1pPr marL="0" indent="0">
              <a:buNone/>
              <a:defRPr sz="1800"/>
            </a:lvl1pPr>
          </a:lstStyle>
          <a:p>
            <a:pPr lvl="0"/>
            <a:r>
              <a:rPr lang="en-US" noProof="0" dirty="0" smtClean="0"/>
              <a:t>Click icon to add picture</a:t>
            </a:r>
            <a:endParaRPr noProof="0" dirty="0"/>
          </a:p>
        </p:txBody>
      </p:sp>
      <p:sp>
        <p:nvSpPr>
          <p:cNvPr id="7" name="Picture Placeholder 8"/>
          <p:cNvSpPr>
            <a:spLocks noGrp="1"/>
          </p:cNvSpPr>
          <p:nvPr>
            <p:ph type="pic" sz="quarter" idx="14"/>
          </p:nvPr>
        </p:nvSpPr>
        <p:spPr>
          <a:xfrm>
            <a:off x="7543800" y="1129553"/>
            <a:ext cx="1371600" cy="1481328"/>
          </a:xfrm>
        </p:spPr>
        <p:txBody>
          <a:bodyPr rtlCol="0">
            <a:normAutofit/>
          </a:bodyPr>
          <a:lstStyle>
            <a:lvl1pPr marL="0" indent="0">
              <a:buNone/>
              <a:defRPr sz="1800"/>
            </a:lvl1pPr>
          </a:lstStyle>
          <a:p>
            <a:pPr lvl="0"/>
            <a:r>
              <a:rPr lang="en-US" noProof="0" dirty="0" smtClean="0"/>
              <a:t>Click icon to add picture</a:t>
            </a:r>
            <a:endParaRPr noProof="0" dirty="0"/>
          </a:p>
        </p:txBody>
      </p:sp>
      <p:sp>
        <p:nvSpPr>
          <p:cNvPr id="8" name="Picture Placeholder 8"/>
          <p:cNvSpPr>
            <a:spLocks noGrp="1"/>
          </p:cNvSpPr>
          <p:nvPr>
            <p:ph type="pic" sz="quarter" idx="15"/>
          </p:nvPr>
        </p:nvSpPr>
        <p:spPr>
          <a:xfrm>
            <a:off x="7543800" y="2629169"/>
            <a:ext cx="1371600" cy="1481328"/>
          </a:xfrm>
        </p:spPr>
        <p:txBody>
          <a:bodyPr rtlCol="0">
            <a:normAutofit/>
          </a:bodyPr>
          <a:lstStyle>
            <a:lvl1pPr marL="0" indent="0">
              <a:buNone/>
              <a:defRPr sz="1800"/>
            </a:lvl1pPr>
          </a:lstStyle>
          <a:p>
            <a:pPr lvl="0"/>
            <a:r>
              <a:rPr lang="en-US" noProof="0" dirty="0" smtClean="0"/>
              <a:t>Click icon to add picture</a:t>
            </a:r>
            <a:endParaRPr noProof="0" dirty="0"/>
          </a:p>
        </p:txBody>
      </p:sp>
      <p:sp>
        <p:nvSpPr>
          <p:cNvPr id="10" name="Date Placeholder 3"/>
          <p:cNvSpPr>
            <a:spLocks noGrp="1"/>
          </p:cNvSpPr>
          <p:nvPr>
            <p:ph type="dt" sz="half" idx="16"/>
          </p:nvPr>
        </p:nvSpPr>
        <p:spPr/>
        <p:txBody>
          <a:bodyPr/>
          <a:lstStyle>
            <a:lvl1pPr>
              <a:defRPr/>
            </a:lvl1pPr>
          </a:lstStyle>
          <a:p>
            <a:endParaRPr lang="en-US" dirty="0"/>
          </a:p>
        </p:txBody>
      </p:sp>
      <p:sp>
        <p:nvSpPr>
          <p:cNvPr id="11" name="Footer Placeholder 4"/>
          <p:cNvSpPr>
            <a:spLocks noGrp="1"/>
          </p:cNvSpPr>
          <p:nvPr>
            <p:ph type="ftr" sz="quarter" idx="17"/>
          </p:nvPr>
        </p:nvSpPr>
        <p:spPr/>
        <p:txBody>
          <a:bodyPr/>
          <a:lstStyle>
            <a:lvl1pPr>
              <a:defRPr/>
            </a:lvl1p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09519DF-9A58-4E1E-9410-7EED0926FB7C}"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8742DF0-3D9F-4A63-9A9D-6FBE2B079222}"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8913813" cy="1066800"/>
          </a:xfrm>
        </p:spPr>
        <p:txBody>
          <a:bodyPr/>
          <a:lstStyle>
            <a:lvl1pPr>
              <a:defRPr sz="4000"/>
            </a:lvl1pPr>
          </a:lstStyle>
          <a:p>
            <a:r>
              <a:rPr lang="en-US" dirty="0" smtClean="0"/>
              <a:t>Click to edit Master title style</a:t>
            </a:r>
            <a:endParaRPr dirty="0"/>
          </a:p>
        </p:txBody>
      </p:sp>
      <p:sp>
        <p:nvSpPr>
          <p:cNvPr id="3" name="Content Placeholder 2"/>
          <p:cNvSpPr>
            <a:spLocks noGrp="1"/>
          </p:cNvSpPr>
          <p:nvPr>
            <p:ph idx="1"/>
          </p:nvPr>
        </p:nvSpPr>
        <p:spPr>
          <a:xfrm>
            <a:off x="914400" y="2268537"/>
            <a:ext cx="8001000" cy="4284663"/>
          </a:xfrm>
        </p:spPr>
        <p:txBody>
          <a:bodyPr/>
          <a:lstStyle>
            <a:lvl1pPr marL="454025" indent="-454025">
              <a:buFont typeface="Wingdings 2" pitchFamily="18" charset="2"/>
              <a:buChar char=""/>
              <a:defRPr/>
            </a:lvl1pPr>
            <a:lvl2pPr marL="908050" indent="-450850">
              <a:buSzPct val="100000"/>
              <a:buFont typeface="Wingdings 2" pitchFamily="18" charset="2"/>
              <a:buChar char=""/>
              <a:defRPr/>
            </a:lvl2pPr>
            <a:lvl3pPr marL="1366838" indent="-452438">
              <a:buSzPct val="100000"/>
              <a:buFont typeface="Wingdings 2" pitchFamily="18" charset="2"/>
              <a:buChar char=""/>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87B7170-925C-4600-81A0-B4F22A99FE82}"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927100" y="1129553"/>
            <a:ext cx="7988300" cy="3886200"/>
          </a:xfrm>
        </p:spPr>
        <p:txBody>
          <a:bodyPr rtlCol="0">
            <a:normAutofit/>
          </a:bodyPr>
          <a:lstStyle>
            <a:lvl1pPr marL="0" indent="0">
              <a:buNone/>
              <a:defRPr sz="1800"/>
            </a:lvl1pPr>
          </a:lstStyle>
          <a:p>
            <a:pPr lvl="0"/>
            <a:r>
              <a:rPr lang="en-US" noProof="0" dirty="0" smtClean="0"/>
              <a:t>Click icon to add picture</a:t>
            </a:r>
            <a:endParaRPr noProof="0" dirty="0"/>
          </a:p>
        </p:txBody>
      </p:sp>
      <p:sp>
        <p:nvSpPr>
          <p:cNvPr id="5" name="Date Placeholder 3"/>
          <p:cNvSpPr>
            <a:spLocks noGrp="1"/>
          </p:cNvSpPr>
          <p:nvPr>
            <p:ph type="dt" sz="half" idx="14"/>
          </p:nvPr>
        </p:nvSpPr>
        <p:spPr/>
        <p:txBody>
          <a:bodyPr/>
          <a:lstStyle>
            <a:lvl1pPr>
              <a:defRPr/>
            </a:lvl1pPr>
          </a:lstStyle>
          <a:p>
            <a:endParaRPr lang="en-US" dirty="0"/>
          </a:p>
        </p:txBody>
      </p:sp>
      <p:sp>
        <p:nvSpPr>
          <p:cNvPr id="6" name="Footer Placeholder 4"/>
          <p:cNvSpPr>
            <a:spLocks noGrp="1"/>
          </p:cNvSpPr>
          <p:nvPr>
            <p:ph type="ftr" sz="quarter" idx="15"/>
          </p:nvPr>
        </p:nvSpPr>
        <p:spPr/>
        <p:txBody>
          <a:bodyPr/>
          <a:lstStyle>
            <a:lvl1pPr>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rtlCol="0" anchor="b">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ctr">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0DCF1BE-5F53-4033-8E71-B33918C6107A}"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2390CE12-45DC-4DA9-A1CC-2503C1510072}"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Date Placeholder 6"/>
          <p:cNvSpPr>
            <a:spLocks noGrp="1"/>
          </p:cNvSpPr>
          <p:nvPr>
            <p:ph type="dt" sz="half" idx="10"/>
          </p:nvPr>
        </p:nvSpPr>
        <p:spPr/>
        <p:txBody>
          <a:bodyPr/>
          <a:lstStyle>
            <a:lvl1pPr>
              <a:defRPr/>
            </a:lvl1pPr>
          </a:lstStyle>
          <a:p>
            <a:endParaRPr lang="en-US" dirty="0"/>
          </a:p>
        </p:txBody>
      </p:sp>
      <p:sp>
        <p:nvSpPr>
          <p:cNvPr id="14" name="Footer Placeholder 7"/>
          <p:cNvSpPr>
            <a:spLocks noGrp="1"/>
          </p:cNvSpPr>
          <p:nvPr>
            <p:ph type="ftr" sz="quarter" idx="11"/>
          </p:nvPr>
        </p:nvSpPr>
        <p:spPr/>
        <p:txBody>
          <a:bodyPr/>
          <a:lstStyle>
            <a:lvl1pPr>
              <a:defRPr/>
            </a:lvl1pPr>
          </a:lstStyle>
          <a:p>
            <a:endParaRPr lang="en-US" dirty="0"/>
          </a:p>
        </p:txBody>
      </p:sp>
      <p:sp>
        <p:nvSpPr>
          <p:cNvPr id="15" name="Slide Number Placeholder 8"/>
          <p:cNvSpPr>
            <a:spLocks noGrp="1"/>
          </p:cNvSpPr>
          <p:nvPr>
            <p:ph type="sldNum" sz="quarter" idx="12"/>
          </p:nvPr>
        </p:nvSpPr>
        <p:spPr/>
        <p:txBody>
          <a:bodyPr/>
          <a:lstStyle>
            <a:lvl1pPr>
              <a:defRPr/>
            </a:lvl1pPr>
          </a:lstStyle>
          <a:p>
            <a:fld id="{C5FCFEF8-F09E-4B2A-9AFD-3EFC30CA5699}"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CC67CC1E-D4B4-4E99-AA36-A693229AEF7D}"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4F119354-CFC3-4D65-AA9A-23A7E06F541D}"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6CD42676-619F-4FB9-B731-E8813BA3492B}"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219200"/>
            <a:ext cx="8913813" cy="838200"/>
          </a:xfrm>
          <a:prstGeom prst="rect">
            <a:avLst/>
          </a:prstGeom>
          <a:solidFill>
            <a:schemeClr val="tx2"/>
          </a:solidFill>
          <a:ln w="9525">
            <a:noFill/>
            <a:miter lim="800000"/>
            <a:headEnd/>
            <a:tailEnd/>
          </a:ln>
        </p:spPr>
        <p:txBody>
          <a:bodyPr vert="horz" wrap="square" lIns="1188720" tIns="45720" rIns="27432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14400" y="2116137"/>
            <a:ext cx="8001000" cy="4284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 Click to edit Master text styles</a:t>
            </a:r>
          </a:p>
          <a:p>
            <a:pPr lvl="1"/>
            <a:r>
              <a:rPr lang="en-US" dirty="0"/>
              <a:t>  Second level</a:t>
            </a:r>
          </a:p>
          <a:p>
            <a:pPr lvl="3"/>
            <a:r>
              <a:rPr lang="en-US" dirty="0"/>
              <a:t>Third level</a:t>
            </a:r>
          </a:p>
        </p:txBody>
      </p:sp>
      <p:sp>
        <p:nvSpPr>
          <p:cNvPr id="4" name="Date Placeholder 3"/>
          <p:cNvSpPr>
            <a:spLocks noGrp="1"/>
          </p:cNvSpPr>
          <p:nvPr>
            <p:ph type="dt" sz="half" idx="2"/>
          </p:nvPr>
        </p:nvSpPr>
        <p:spPr>
          <a:xfrm>
            <a:off x="6580188" y="1889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F8F8F"/>
                </a:solidFill>
              </a:defRPr>
            </a:lvl1pPr>
          </a:lstStyle>
          <a:p>
            <a:endParaRPr lang="en-US" dirty="0"/>
          </a:p>
        </p:txBody>
      </p:sp>
      <p:sp>
        <p:nvSpPr>
          <p:cNvPr id="5" name="Footer Placeholder 4"/>
          <p:cNvSpPr>
            <a:spLocks noGrp="1"/>
          </p:cNvSpPr>
          <p:nvPr>
            <p:ph type="ftr" sz="quarter" idx="3"/>
          </p:nvPr>
        </p:nvSpPr>
        <p:spPr>
          <a:xfrm>
            <a:off x="1120775" y="188913"/>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F8F8F"/>
                </a:solidFill>
              </a:defRPr>
            </a:lvl1pPr>
          </a:lstStyle>
          <a:p>
            <a:endParaRPr lang="en-US" dirty="0"/>
          </a:p>
        </p:txBody>
      </p:sp>
      <p:sp>
        <p:nvSpPr>
          <p:cNvPr id="6" name="Slide Number Placeholder 5"/>
          <p:cNvSpPr>
            <a:spLocks noGrp="1"/>
          </p:cNvSpPr>
          <p:nvPr>
            <p:ph type="sldNum" sz="quarter" idx="4"/>
          </p:nvPr>
        </p:nvSpPr>
        <p:spPr>
          <a:xfrm>
            <a:off x="8789988" y="6569075"/>
            <a:ext cx="457200" cy="365125"/>
          </a:xfrm>
          <a:prstGeom prst="rect">
            <a:avLst/>
          </a:prstGeom>
        </p:spPr>
        <p:txBody>
          <a:bodyPr vert="horz" wrap="square" lIns="91440" tIns="45720" rIns="91440" bIns="45720" numCol="1" anchor="ctr" anchorCtr="0" compatLnSpc="1">
            <a:prstTxWarp prst="textNoShape">
              <a:avLst/>
            </a:prstTxWarp>
          </a:bodyPr>
          <a:lstStyle>
            <a:lvl1pPr algn="ctr">
              <a:defRPr sz="800">
                <a:solidFill>
                  <a:srgbClr val="8F8F8F"/>
                </a:solidFill>
              </a:defRPr>
            </a:lvl1pPr>
          </a:lstStyle>
          <a:p>
            <a:fld id="{3ADDAAEA-5295-46B3-94D5-538799EB5B09}" type="slidenum">
              <a:rPr lang="en-US"/>
              <a:pPr/>
              <a:t>‹#›</a:t>
            </a:fld>
            <a:endParaRPr lang="en-US" dirty="0"/>
          </a:p>
        </p:txBody>
      </p:sp>
      <p:sp>
        <p:nvSpPr>
          <p:cNvPr id="7" name="Rectangle 6"/>
          <p:cNvSpPr/>
          <p:nvPr/>
        </p:nvSpPr>
        <p:spPr>
          <a:xfrm>
            <a:off x="914400" y="0"/>
            <a:ext cx="7999413" cy="18256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64" charset="-128"/>
              <a:cs typeface="ＭＳ Ｐゴシック" pitchFamily="64" charset="-128"/>
            </a:endParaRPr>
          </a:p>
        </p:txBody>
      </p:sp>
      <p:sp>
        <p:nvSpPr>
          <p:cNvPr id="8" name="Rectangle 7"/>
          <p:cNvSpPr/>
          <p:nvPr/>
        </p:nvSpPr>
        <p:spPr>
          <a:xfrm>
            <a:off x="914400" y="6675438"/>
            <a:ext cx="7999413" cy="18256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dirty="0">
              <a:solidFill>
                <a:srgbClr val="FFFFFF"/>
              </a:solidFill>
              <a:ea typeface="ＭＳ Ｐゴシック" pitchFamily="64" charset="-128"/>
              <a:cs typeface="ＭＳ Ｐゴシック" pitchFamily="64" charset="-128"/>
            </a:endParaRPr>
          </a:p>
        </p:txBody>
      </p:sp>
      <p:pic>
        <p:nvPicPr>
          <p:cNvPr id="9" name="Picture 8" descr="academy-Logo (3).png"/>
          <p:cNvPicPr>
            <a:picLocks noChangeAspect="1"/>
          </p:cNvPicPr>
          <p:nvPr userDrawn="1"/>
        </p:nvPicPr>
        <p:blipFill>
          <a:blip r:embed="rId17"/>
          <a:stretch>
            <a:fillRect/>
          </a:stretch>
        </p:blipFill>
        <p:spPr>
          <a:xfrm>
            <a:off x="0" y="188234"/>
            <a:ext cx="2759869" cy="954766"/>
          </a:xfrm>
          <a:prstGeom prst="rect">
            <a:avLst/>
          </a:prstGeom>
        </p:spPr>
      </p:pic>
    </p:spTree>
  </p:cSld>
  <p:clrMap bg1="lt1" tx1="dk1" bg2="lt2" tx2="dk2" accent1="accent1" accent2="accent2" accent3="accent3" accent4="accent4" accent5="accent5" accent6="accent6" hlink="hlink" folHlink="folHlink"/>
  <p:sldLayoutIdLst>
    <p:sldLayoutId id="2147483972" r:id="rId1"/>
    <p:sldLayoutId id="2147483973" r:id="rId2"/>
    <p:sldLayoutId id="2147483982" r:id="rId3"/>
    <p:sldLayoutId id="2147483974" r:id="rId4"/>
    <p:sldLayoutId id="2147483975" r:id="rId5"/>
    <p:sldLayoutId id="2147483983" r:id="rId6"/>
    <p:sldLayoutId id="2147483976" r:id="rId7"/>
    <p:sldLayoutId id="2147483977" r:id="rId8"/>
    <p:sldLayoutId id="2147483978" r:id="rId9"/>
    <p:sldLayoutId id="2147483979" r:id="rId10"/>
    <p:sldLayoutId id="2147483984" r:id="rId11"/>
    <p:sldLayoutId id="2147483985" r:id="rId12"/>
    <p:sldLayoutId id="2147483986" r:id="rId13"/>
    <p:sldLayoutId id="2147483980" r:id="rId14"/>
    <p:sldLayoutId id="2147483981" r:id="rId15"/>
  </p:sldLayoutIdLst>
  <p:txStyles>
    <p:titleStyle>
      <a:lvl1pPr algn="l" rtl="0" eaLnBrk="0" fontAlgn="base" hangingPunct="0">
        <a:spcBef>
          <a:spcPct val="0"/>
        </a:spcBef>
        <a:spcAft>
          <a:spcPct val="0"/>
        </a:spcAft>
        <a:defRPr sz="4000" b="1" kern="1200">
          <a:solidFill>
            <a:schemeClr val="accent2"/>
          </a:solidFill>
          <a:latin typeface="+mj-lt"/>
          <a:ea typeface="ＭＳ Ｐゴシック" pitchFamily="-64" charset="-128"/>
          <a:cs typeface="ＭＳ Ｐゴシック" pitchFamily="-64" charset="-128"/>
        </a:defRPr>
      </a:lvl1pPr>
      <a:lvl2pPr algn="l" rtl="0" eaLnBrk="0" fontAlgn="base" hangingPunct="0">
        <a:spcBef>
          <a:spcPct val="0"/>
        </a:spcBef>
        <a:spcAft>
          <a:spcPct val="0"/>
        </a:spcAft>
        <a:defRPr sz="4000" b="1">
          <a:solidFill>
            <a:schemeClr val="accent2"/>
          </a:solidFill>
          <a:latin typeface="Century Gothic" pitchFamily="-64" charset="0"/>
          <a:ea typeface="ＭＳ Ｐゴシック" pitchFamily="-64" charset="-128"/>
          <a:cs typeface="ＭＳ Ｐゴシック" pitchFamily="-64" charset="-128"/>
        </a:defRPr>
      </a:lvl2pPr>
      <a:lvl3pPr algn="l" rtl="0" eaLnBrk="0" fontAlgn="base" hangingPunct="0">
        <a:spcBef>
          <a:spcPct val="0"/>
        </a:spcBef>
        <a:spcAft>
          <a:spcPct val="0"/>
        </a:spcAft>
        <a:defRPr sz="4000" b="1">
          <a:solidFill>
            <a:schemeClr val="accent2"/>
          </a:solidFill>
          <a:latin typeface="Century Gothic" pitchFamily="-64" charset="0"/>
          <a:ea typeface="ＭＳ Ｐゴシック" pitchFamily="-64" charset="-128"/>
          <a:cs typeface="ＭＳ Ｐゴシック" pitchFamily="-64" charset="-128"/>
        </a:defRPr>
      </a:lvl3pPr>
      <a:lvl4pPr algn="l" rtl="0" eaLnBrk="0" fontAlgn="base" hangingPunct="0">
        <a:spcBef>
          <a:spcPct val="0"/>
        </a:spcBef>
        <a:spcAft>
          <a:spcPct val="0"/>
        </a:spcAft>
        <a:defRPr sz="4000" b="1">
          <a:solidFill>
            <a:schemeClr val="accent2"/>
          </a:solidFill>
          <a:latin typeface="Century Gothic" pitchFamily="-64" charset="0"/>
          <a:ea typeface="ＭＳ Ｐゴシック" pitchFamily="-64" charset="-128"/>
          <a:cs typeface="ＭＳ Ｐゴシック" pitchFamily="-64" charset="-128"/>
        </a:defRPr>
      </a:lvl4pPr>
      <a:lvl5pPr algn="l" rtl="0" eaLnBrk="0" fontAlgn="base" hangingPunct="0">
        <a:spcBef>
          <a:spcPct val="0"/>
        </a:spcBef>
        <a:spcAft>
          <a:spcPct val="0"/>
        </a:spcAft>
        <a:defRPr sz="4000" b="1">
          <a:solidFill>
            <a:schemeClr val="accent2"/>
          </a:solidFill>
          <a:latin typeface="Century Gothic" pitchFamily="-64" charset="0"/>
          <a:ea typeface="ＭＳ Ｐゴシック" pitchFamily="-64" charset="-128"/>
          <a:cs typeface="ＭＳ Ｐゴシック" pitchFamily="-64" charset="-128"/>
        </a:defRPr>
      </a:lvl5pPr>
      <a:lvl6pPr marL="457200" algn="l" rtl="0" fontAlgn="base">
        <a:spcBef>
          <a:spcPct val="0"/>
        </a:spcBef>
        <a:spcAft>
          <a:spcPct val="0"/>
        </a:spcAft>
        <a:defRPr sz="4000" b="1">
          <a:solidFill>
            <a:schemeClr val="accent2"/>
          </a:solidFill>
          <a:latin typeface="Century Gothic" pitchFamily="-64" charset="0"/>
          <a:ea typeface="ＭＳ Ｐゴシック" pitchFamily="-64" charset="-128"/>
          <a:cs typeface="ＭＳ Ｐゴシック" pitchFamily="-64" charset="-128"/>
        </a:defRPr>
      </a:lvl6pPr>
      <a:lvl7pPr marL="914400" algn="l" rtl="0" fontAlgn="base">
        <a:spcBef>
          <a:spcPct val="0"/>
        </a:spcBef>
        <a:spcAft>
          <a:spcPct val="0"/>
        </a:spcAft>
        <a:defRPr sz="4000" b="1">
          <a:solidFill>
            <a:schemeClr val="accent2"/>
          </a:solidFill>
          <a:latin typeface="Century Gothic" pitchFamily="-64" charset="0"/>
          <a:ea typeface="ＭＳ Ｐゴシック" pitchFamily="-64" charset="-128"/>
          <a:cs typeface="ＭＳ Ｐゴシック" pitchFamily="-64" charset="-128"/>
        </a:defRPr>
      </a:lvl7pPr>
      <a:lvl8pPr marL="1371600" algn="l" rtl="0" fontAlgn="base">
        <a:spcBef>
          <a:spcPct val="0"/>
        </a:spcBef>
        <a:spcAft>
          <a:spcPct val="0"/>
        </a:spcAft>
        <a:defRPr sz="4000" b="1">
          <a:solidFill>
            <a:schemeClr val="accent2"/>
          </a:solidFill>
          <a:latin typeface="Century Gothic" pitchFamily="-64" charset="0"/>
          <a:ea typeface="ＭＳ Ｐゴシック" pitchFamily="-64" charset="-128"/>
          <a:cs typeface="ＭＳ Ｐゴシック" pitchFamily="-64" charset="-128"/>
        </a:defRPr>
      </a:lvl8pPr>
      <a:lvl9pPr marL="1828800" algn="l" rtl="0" fontAlgn="base">
        <a:spcBef>
          <a:spcPct val="0"/>
        </a:spcBef>
        <a:spcAft>
          <a:spcPct val="0"/>
        </a:spcAft>
        <a:defRPr sz="4000" b="1">
          <a:solidFill>
            <a:schemeClr val="accent2"/>
          </a:solidFill>
          <a:latin typeface="Century Gothic" pitchFamily="-64" charset="0"/>
          <a:ea typeface="ＭＳ Ｐゴシック" pitchFamily="-64" charset="-128"/>
          <a:cs typeface="ＭＳ Ｐゴシック" pitchFamily="-64" charset="-128"/>
        </a:defRPr>
      </a:lvl9pPr>
    </p:titleStyle>
    <p:bodyStyle>
      <a:lvl1pPr marL="514350" indent="-514350" algn="l" rtl="0" eaLnBrk="0" fontAlgn="base" hangingPunct="0">
        <a:spcBef>
          <a:spcPts val="2000"/>
        </a:spcBef>
        <a:spcAft>
          <a:spcPct val="0"/>
        </a:spcAft>
        <a:buClr>
          <a:schemeClr val="accent6"/>
        </a:buClr>
        <a:buSzPct val="100000"/>
        <a:buFont typeface="+mj-lt"/>
        <a:buAutoNum type="arabicPeriod"/>
        <a:defRPr sz="3200" b="1" kern="1200">
          <a:solidFill>
            <a:srgbClr val="535353"/>
          </a:solidFill>
          <a:latin typeface="Century Gothic"/>
          <a:ea typeface="ＭＳ Ｐゴシック" pitchFamily="-64" charset="-128"/>
          <a:cs typeface="Century Gothic"/>
        </a:defRPr>
      </a:lvl1pPr>
      <a:lvl2pPr marL="914400" indent="-457200" algn="l" rtl="0" eaLnBrk="0" fontAlgn="base" hangingPunct="0">
        <a:spcBef>
          <a:spcPts val="600"/>
        </a:spcBef>
        <a:spcAft>
          <a:spcPts val="600"/>
        </a:spcAft>
        <a:buClr>
          <a:schemeClr val="accent2"/>
        </a:buClr>
        <a:buSzPct val="100000"/>
        <a:buFont typeface="+mj-lt"/>
        <a:buAutoNum type="arabicPeriod"/>
        <a:defRPr sz="2400" kern="1200">
          <a:solidFill>
            <a:srgbClr val="51640B"/>
          </a:solidFill>
          <a:latin typeface="+mn-lt"/>
          <a:ea typeface="ＭＳ Ｐゴシック" pitchFamily="-64" charset="-128"/>
          <a:cs typeface="+mn-cs"/>
        </a:defRPr>
      </a:lvl2pPr>
      <a:lvl3pPr marL="1035050" indent="-349250" algn="l" rtl="0" eaLnBrk="0" fontAlgn="base" hangingPunct="0">
        <a:spcBef>
          <a:spcPts val="600"/>
        </a:spcBef>
        <a:spcAft>
          <a:spcPct val="0"/>
        </a:spcAft>
        <a:buClr>
          <a:srgbClr val="51640B"/>
        </a:buClr>
        <a:buSzPct val="80000"/>
        <a:buFont typeface="Wingdings 2" pitchFamily="64" charset="2"/>
        <a:buChar char=""/>
        <a:defRPr sz="2000" b="1" kern="1200">
          <a:solidFill>
            <a:schemeClr val="accent2"/>
          </a:solidFill>
          <a:latin typeface="+mn-lt"/>
          <a:ea typeface="ＭＳ Ｐゴシック" pitchFamily="-64" charset="-128"/>
          <a:cs typeface="+mn-cs"/>
        </a:defRPr>
      </a:lvl3pPr>
      <a:lvl4pPr marL="1377950" indent="-342900" algn="l" rtl="0" eaLnBrk="0" fontAlgn="base" hangingPunct="0">
        <a:spcBef>
          <a:spcPts val="600"/>
        </a:spcBef>
        <a:spcAft>
          <a:spcPct val="0"/>
        </a:spcAft>
        <a:buClr>
          <a:srgbClr val="51640B"/>
        </a:buClr>
        <a:buFont typeface="+mj-lt"/>
        <a:buAutoNum type="arabicPeriod"/>
        <a:defRPr kern="1200">
          <a:solidFill>
            <a:srgbClr val="8F8F8F"/>
          </a:solidFill>
          <a:latin typeface="+mn-lt"/>
          <a:ea typeface="ＭＳ Ｐゴシック" pitchFamily="-64" charset="-128"/>
          <a:cs typeface="+mn-cs"/>
        </a:defRPr>
      </a:lvl4pPr>
      <a:lvl5pPr marL="1720850" indent="-349250" algn="l" rtl="0" eaLnBrk="0" fontAlgn="base" hangingPunct="0">
        <a:spcBef>
          <a:spcPts val="600"/>
        </a:spcBef>
        <a:spcAft>
          <a:spcPct val="0"/>
        </a:spcAft>
        <a:buClr>
          <a:schemeClr val="accent1"/>
        </a:buClr>
        <a:buFont typeface="Wingdings 2" pitchFamily="64" charset="2"/>
        <a:buChar char=""/>
        <a:defRPr kern="1200">
          <a:solidFill>
            <a:srgbClr val="8F8F8F"/>
          </a:solidFill>
          <a:latin typeface="+mn-lt"/>
          <a:ea typeface="ＭＳ Ｐゴシック" pitchFamily="-6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linkedin.com/groups?gid=4304589"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BullsEyeCommunications.TV" TargetMode="External"/><Relationship Id="rId4" Type="http://schemas.openxmlformats.org/officeDocument/2006/relationships/hyperlink" Target="mailto:membership@mowaa.or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7203" y="0"/>
            <a:ext cx="3571875" cy="2466975"/>
          </a:xfrm>
          <a:prstGeom prst="rect">
            <a:avLst/>
          </a:prstGeom>
        </p:spPr>
      </p:pic>
      <p:sp>
        <p:nvSpPr>
          <p:cNvPr id="6" name="Content Placeholder 2"/>
          <p:cNvSpPr>
            <a:spLocks noGrp="1"/>
          </p:cNvSpPr>
          <p:nvPr/>
        </p:nvSpPr>
        <p:spPr>
          <a:xfrm>
            <a:off x="647700" y="4038600"/>
            <a:ext cx="7848600" cy="2133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None/>
            </a:pPr>
            <a:r>
              <a:rPr lang="en-US" sz="3600" dirty="0" smtClean="0">
                <a:solidFill>
                  <a:srgbClr val="0D96D3"/>
                </a:solidFill>
                <a:latin typeface="Calibri" pitchFamily="34" charset="0"/>
                <a:cs typeface="Calibri" pitchFamily="34" charset="0"/>
              </a:rPr>
              <a:t>Heather </a:t>
            </a:r>
            <a:r>
              <a:rPr lang="en-US" sz="3600" dirty="0" err="1" smtClean="0">
                <a:solidFill>
                  <a:srgbClr val="0D96D3"/>
                </a:solidFill>
                <a:latin typeface="Calibri" pitchFamily="34" charset="0"/>
                <a:cs typeface="Calibri" pitchFamily="34" charset="0"/>
              </a:rPr>
              <a:t>Gwaltney</a:t>
            </a:r>
            <a:endParaRPr lang="en-US" sz="3600" dirty="0">
              <a:solidFill>
                <a:srgbClr val="0D96D3"/>
              </a:solidFill>
              <a:latin typeface="Calibri" pitchFamily="34" charset="0"/>
              <a:cs typeface="Calibri" pitchFamily="34" charset="0"/>
            </a:endParaRPr>
          </a:p>
          <a:p>
            <a:pPr algn="ctr">
              <a:buNone/>
            </a:pPr>
            <a:endParaRPr lang="en-US" sz="2200" dirty="0">
              <a:solidFill>
                <a:srgbClr val="0D96D3"/>
              </a:solidFill>
              <a:latin typeface="Calibri" pitchFamily="34" charset="0"/>
              <a:cs typeface="Calibri" pitchFamily="34" charset="0"/>
            </a:endParaRPr>
          </a:p>
          <a:p>
            <a:pPr algn="ctr">
              <a:buNone/>
            </a:pPr>
            <a:r>
              <a:rPr lang="en-US" sz="2200" dirty="0">
                <a:solidFill>
                  <a:srgbClr val="0D96D3"/>
                </a:solidFill>
                <a:latin typeface="Calibri" pitchFamily="34" charset="0"/>
                <a:cs typeface="Calibri" pitchFamily="34" charset="0"/>
              </a:rPr>
              <a:t>August </a:t>
            </a:r>
            <a:r>
              <a:rPr lang="en-US" sz="2200" dirty="0" smtClean="0">
                <a:solidFill>
                  <a:srgbClr val="0D96D3"/>
                </a:solidFill>
                <a:latin typeface="Calibri" pitchFamily="34" charset="0"/>
                <a:cs typeface="Calibri" pitchFamily="34" charset="0"/>
              </a:rPr>
              <a:t>22, </a:t>
            </a:r>
            <a:r>
              <a:rPr lang="en-US" sz="2200" dirty="0">
                <a:solidFill>
                  <a:srgbClr val="0D96D3"/>
                </a:solidFill>
                <a:latin typeface="Calibri" pitchFamily="34" charset="0"/>
                <a:cs typeface="Calibri" pitchFamily="34" charset="0"/>
              </a:rPr>
              <a:t>2012, </a:t>
            </a:r>
            <a:r>
              <a:rPr lang="en-US" sz="2200" dirty="0" smtClean="0">
                <a:solidFill>
                  <a:srgbClr val="0D96D3"/>
                </a:solidFill>
                <a:latin typeface="Calibri" pitchFamily="34" charset="0"/>
                <a:cs typeface="Calibri" pitchFamily="34" charset="0"/>
              </a:rPr>
              <a:t>9:00 a.m</a:t>
            </a:r>
            <a:r>
              <a:rPr lang="en-US" sz="2200" dirty="0" smtClean="0">
                <a:solidFill>
                  <a:srgbClr val="0D96D3"/>
                </a:solidFill>
                <a:latin typeface="Calibri" pitchFamily="34" charset="0"/>
                <a:cs typeface="Calibri" pitchFamily="34" charset="0"/>
              </a:rPr>
              <a:t>. - </a:t>
            </a:r>
            <a:r>
              <a:rPr lang="en-US" sz="2200" dirty="0" smtClean="0">
                <a:solidFill>
                  <a:srgbClr val="0D96D3"/>
                </a:solidFill>
                <a:latin typeface="Calibri" pitchFamily="34" charset="0"/>
                <a:cs typeface="Calibri" pitchFamily="34" charset="0"/>
              </a:rPr>
              <a:t>10:30 a.m</a:t>
            </a:r>
            <a:r>
              <a:rPr lang="en-US" sz="2200" dirty="0">
                <a:solidFill>
                  <a:srgbClr val="0D96D3"/>
                </a:solidFill>
                <a:latin typeface="Calibri" pitchFamily="34" charset="0"/>
                <a:cs typeface="Calibri" pitchFamily="34" charset="0"/>
              </a:rPr>
              <a:t>.</a:t>
            </a:r>
          </a:p>
          <a:p>
            <a:pPr algn="ctr">
              <a:buNone/>
            </a:pPr>
            <a:r>
              <a:rPr lang="en-US" sz="2200" dirty="0" smtClean="0">
                <a:solidFill>
                  <a:srgbClr val="0D96D3"/>
                </a:solidFill>
                <a:latin typeface="Calibri" pitchFamily="34" charset="0"/>
                <a:cs typeface="Calibri" pitchFamily="34" charset="0"/>
              </a:rPr>
              <a:t>2012 MOWAA Annual Conference </a:t>
            </a:r>
          </a:p>
          <a:p>
            <a:pPr algn="ctr">
              <a:buNone/>
            </a:pPr>
            <a:r>
              <a:rPr lang="en-US" sz="2200" dirty="0" smtClean="0">
                <a:solidFill>
                  <a:srgbClr val="0D96D3"/>
                </a:solidFill>
                <a:latin typeface="Calibri" pitchFamily="34" charset="0"/>
                <a:cs typeface="Calibri" pitchFamily="34" charset="0"/>
              </a:rPr>
              <a:t>Gaylord National Harbor Hotel</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99" y="733656"/>
            <a:ext cx="3955977" cy="999661"/>
          </a:xfrm>
          <a:prstGeom prst="rect">
            <a:avLst/>
          </a:prstGeom>
        </p:spPr>
      </p:pic>
      <p:sp>
        <p:nvSpPr>
          <p:cNvPr id="4" name="Rectangle 3"/>
          <p:cNvSpPr/>
          <p:nvPr/>
        </p:nvSpPr>
        <p:spPr>
          <a:xfrm>
            <a:off x="2055125" y="2895600"/>
            <a:ext cx="5033750"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smtClean="0">
                <a:ln>
                  <a:noFill/>
                </a:ln>
                <a:solidFill>
                  <a:srgbClr val="394581"/>
                </a:solidFill>
                <a:effectLst/>
                <a:uLnTx/>
                <a:uFillTx/>
                <a:latin typeface="Calibri"/>
                <a:ea typeface="+mj-ea"/>
                <a:cs typeface="+mj-cs"/>
              </a:rPr>
              <a:t>Advanced E-Strategy</a:t>
            </a: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827992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6,000 foot view of E-strategy</a:t>
            </a:r>
            <a:endParaRPr lang="en-US" dirty="0"/>
          </a:p>
        </p:txBody>
      </p:sp>
      <p:sp>
        <p:nvSpPr>
          <p:cNvPr id="9219" name="Rectangle 3"/>
          <p:cNvSpPr>
            <a:spLocks noGrp="1" noChangeArrowheads="1"/>
          </p:cNvSpPr>
          <p:nvPr>
            <p:ph type="body" idx="1"/>
          </p:nvPr>
        </p:nvSpPr>
        <p:spPr>
          <a:xfrm>
            <a:off x="304800" y="2590800"/>
            <a:ext cx="8610600" cy="4038600"/>
          </a:xfrm>
        </p:spPr>
        <p:txBody>
          <a:bodyPr/>
          <a:lstStyle/>
          <a:p>
            <a:pPr marL="742950" indent="-742950">
              <a:spcBef>
                <a:spcPts val="800"/>
              </a:spcBef>
              <a:buClr>
                <a:schemeClr val="accent2"/>
              </a:buClr>
              <a:buFont typeface="+mj-lt"/>
              <a:buAutoNum type="arabicPeriod"/>
            </a:pPr>
            <a:r>
              <a:rPr lang="en-US" sz="3000" b="0" dirty="0" smtClean="0"/>
              <a:t>Changes the way </a:t>
            </a:r>
            <a:r>
              <a:rPr lang="en-US" sz="3000" b="0" dirty="0" smtClean="0">
                <a:solidFill>
                  <a:schemeClr val="accent2"/>
                </a:solidFill>
              </a:rPr>
              <a:t>customers</a:t>
            </a:r>
            <a:r>
              <a:rPr lang="en-US" sz="3000" b="0" dirty="0" smtClean="0"/>
              <a:t> </a:t>
            </a:r>
            <a:r>
              <a:rPr lang="en-US" sz="3000" b="0" dirty="0" smtClean="0">
                <a:solidFill>
                  <a:schemeClr val="accent2"/>
                </a:solidFill>
              </a:rPr>
              <a:t>communicate and interact with companies</a:t>
            </a:r>
          </a:p>
          <a:p>
            <a:pPr marL="742950" indent="-742950">
              <a:spcBef>
                <a:spcPts val="800"/>
              </a:spcBef>
              <a:buClr>
                <a:schemeClr val="accent2"/>
              </a:buClr>
              <a:buFont typeface="+mj-lt"/>
              <a:buAutoNum type="arabicPeriod"/>
            </a:pPr>
            <a:r>
              <a:rPr lang="en-US" sz="3000" b="0" dirty="0" smtClean="0">
                <a:solidFill>
                  <a:schemeClr val="tx2"/>
                </a:solidFill>
              </a:rPr>
              <a:t>Creates </a:t>
            </a:r>
            <a:r>
              <a:rPr lang="en-US" sz="3000" b="0" dirty="0" smtClean="0">
                <a:solidFill>
                  <a:srgbClr val="E07602"/>
                </a:solidFill>
              </a:rPr>
              <a:t>‘real time’ communications</a:t>
            </a:r>
          </a:p>
          <a:p>
            <a:pPr marL="742950" indent="-742950">
              <a:spcBef>
                <a:spcPts val="800"/>
              </a:spcBef>
              <a:buClr>
                <a:schemeClr val="accent2"/>
              </a:buClr>
              <a:buFont typeface="+mj-lt"/>
              <a:buAutoNum type="arabicPeriod"/>
            </a:pPr>
            <a:r>
              <a:rPr lang="en-US" sz="3000" b="0" dirty="0" smtClean="0">
                <a:solidFill>
                  <a:srgbClr val="595959"/>
                </a:solidFill>
              </a:rPr>
              <a:t>Enhances</a:t>
            </a:r>
            <a:r>
              <a:rPr lang="en-US" sz="3000" b="0" dirty="0" smtClean="0">
                <a:solidFill>
                  <a:srgbClr val="E07602"/>
                </a:solidFill>
              </a:rPr>
              <a:t> customer service</a:t>
            </a:r>
          </a:p>
          <a:p>
            <a:pPr marL="742950" indent="-742950">
              <a:spcBef>
                <a:spcPts val="800"/>
              </a:spcBef>
              <a:buClr>
                <a:schemeClr val="accent2"/>
              </a:buClr>
              <a:buFont typeface="+mj-lt"/>
              <a:buAutoNum type="arabicPeriod"/>
            </a:pPr>
            <a:r>
              <a:rPr lang="en-US" sz="3000" b="0" dirty="0" smtClean="0">
                <a:solidFill>
                  <a:srgbClr val="595959"/>
                </a:solidFill>
              </a:rPr>
              <a:t>Resolves</a:t>
            </a:r>
            <a:r>
              <a:rPr lang="en-US" sz="3000" b="0" dirty="0" smtClean="0">
                <a:solidFill>
                  <a:srgbClr val="E07602"/>
                </a:solidFill>
              </a:rPr>
              <a:t> issues with clients </a:t>
            </a:r>
          </a:p>
          <a:p>
            <a:pPr>
              <a:spcBef>
                <a:spcPts val="800"/>
              </a:spcBef>
              <a:buClr>
                <a:schemeClr val="accent2"/>
              </a:buClr>
              <a:buSzPct val="100000"/>
            </a:pPr>
            <a:endParaRPr lang="en-US" sz="38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self-assessment </a:t>
            </a:r>
            <a:endParaRPr lang="en-US" dirty="0"/>
          </a:p>
        </p:txBody>
      </p:sp>
      <p:sp>
        <p:nvSpPr>
          <p:cNvPr id="9219" name="Rectangle 3"/>
          <p:cNvSpPr>
            <a:spLocks noGrp="1" noChangeArrowheads="1"/>
          </p:cNvSpPr>
          <p:nvPr>
            <p:ph type="body" idx="1"/>
          </p:nvPr>
        </p:nvSpPr>
        <p:spPr>
          <a:xfrm>
            <a:off x="457200" y="2438400"/>
            <a:ext cx="8610600" cy="3124200"/>
          </a:xfrm>
        </p:spPr>
        <p:txBody>
          <a:bodyPr/>
          <a:lstStyle/>
          <a:p>
            <a:pPr marL="6350" indent="-6350">
              <a:spcBef>
                <a:spcPts val="800"/>
              </a:spcBef>
              <a:buClr>
                <a:schemeClr val="accent2"/>
              </a:buClr>
              <a:buNone/>
            </a:pPr>
            <a:r>
              <a:rPr lang="en-US" sz="3600" b="0" dirty="0" smtClean="0"/>
              <a:t>Rate yourself/your program on a scale from 1 to 5 (1 being the lowest and 5 being the highest) on all of the items listed on your self-assessment</a:t>
            </a:r>
          </a:p>
          <a:p>
            <a:pPr marL="514350" indent="-514350">
              <a:spcBef>
                <a:spcPts val="800"/>
              </a:spcBef>
              <a:buClr>
                <a:schemeClr val="accent2"/>
              </a:buClr>
              <a:buFont typeface="+mj-lt"/>
              <a:buAutoNum type="arabicPeriod"/>
            </a:pPr>
            <a:endParaRPr lang="en-US" sz="3600" b="0" dirty="0" smtClean="0"/>
          </a:p>
          <a:p>
            <a:pPr>
              <a:spcBef>
                <a:spcPts val="800"/>
              </a:spcBef>
              <a:buClr>
                <a:schemeClr val="accent2"/>
              </a:buClr>
              <a:buSzPct val="100000"/>
            </a:pPr>
            <a:endParaRPr lang="en-US" sz="36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self-assessment </a:t>
            </a:r>
            <a:endParaRPr lang="en-US" dirty="0"/>
          </a:p>
        </p:txBody>
      </p:sp>
      <p:sp>
        <p:nvSpPr>
          <p:cNvPr id="9219" name="Rectangle 3"/>
          <p:cNvSpPr>
            <a:spLocks noGrp="1" noChangeArrowheads="1"/>
          </p:cNvSpPr>
          <p:nvPr>
            <p:ph type="body" idx="1"/>
          </p:nvPr>
        </p:nvSpPr>
        <p:spPr>
          <a:xfrm>
            <a:off x="304800" y="2438400"/>
            <a:ext cx="8610600" cy="3124200"/>
          </a:xfrm>
        </p:spPr>
        <p:txBody>
          <a:bodyPr/>
          <a:lstStyle/>
          <a:p>
            <a:pPr marL="514350" indent="-514350">
              <a:spcBef>
                <a:spcPts val="800"/>
              </a:spcBef>
              <a:buClr>
                <a:schemeClr val="accent2"/>
              </a:buClr>
              <a:buFont typeface="+mj-lt"/>
              <a:buAutoNum type="arabicPeriod"/>
            </a:pPr>
            <a:r>
              <a:rPr lang="en-US" b="0" dirty="0" smtClean="0"/>
              <a:t>Where were people getting 1’s and 2’s?</a:t>
            </a:r>
          </a:p>
          <a:p>
            <a:pPr marL="514350" indent="-514350">
              <a:spcBef>
                <a:spcPts val="800"/>
              </a:spcBef>
              <a:buClr>
                <a:schemeClr val="accent2"/>
              </a:buClr>
              <a:buFont typeface="+mj-lt"/>
              <a:buAutoNum type="arabicPeriod"/>
            </a:pPr>
            <a:r>
              <a:rPr lang="en-US" b="0" dirty="0" smtClean="0"/>
              <a:t>How about 4’s and 5’s?</a:t>
            </a:r>
          </a:p>
          <a:p>
            <a:pPr>
              <a:spcBef>
                <a:spcPts val="800"/>
              </a:spcBef>
              <a:buClr>
                <a:schemeClr val="accent2"/>
              </a:buClr>
              <a:buSzPct val="100000"/>
            </a:pPr>
            <a:endParaRPr lang="en-US"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E-strategy objectives</a:t>
            </a:r>
            <a:endParaRPr lang="en-US" dirty="0"/>
          </a:p>
        </p:txBody>
      </p:sp>
      <p:sp>
        <p:nvSpPr>
          <p:cNvPr id="9219" name="Rectangle 3"/>
          <p:cNvSpPr>
            <a:spLocks noGrp="1" noChangeArrowheads="1"/>
          </p:cNvSpPr>
          <p:nvPr>
            <p:ph type="body" idx="1"/>
          </p:nvPr>
        </p:nvSpPr>
        <p:spPr>
          <a:xfrm>
            <a:off x="1143000" y="2438400"/>
            <a:ext cx="7239000" cy="3810000"/>
          </a:xfrm>
        </p:spPr>
        <p:txBody>
          <a:bodyPr/>
          <a:lstStyle/>
          <a:p>
            <a:pPr marL="514350" indent="-514350">
              <a:spcBef>
                <a:spcPts val="800"/>
              </a:spcBef>
              <a:buClr>
                <a:schemeClr val="accent2"/>
              </a:buClr>
              <a:buFont typeface="+mj-lt"/>
              <a:buAutoNum type="arabicPeriod"/>
            </a:pPr>
            <a:r>
              <a:rPr lang="en-US" sz="3000" b="0" dirty="0" smtClean="0"/>
              <a:t>Increase awareness</a:t>
            </a:r>
          </a:p>
          <a:p>
            <a:pPr marL="514350" indent="-514350">
              <a:spcBef>
                <a:spcPts val="800"/>
              </a:spcBef>
              <a:buClr>
                <a:schemeClr val="accent2"/>
              </a:buClr>
              <a:buFont typeface="+mj-lt"/>
              <a:buAutoNum type="arabicPeriod"/>
            </a:pPr>
            <a:r>
              <a:rPr lang="en-US" sz="3000" b="0" dirty="0" smtClean="0"/>
              <a:t>Generate revenue</a:t>
            </a:r>
          </a:p>
          <a:p>
            <a:pPr marL="514350" indent="-514350">
              <a:spcBef>
                <a:spcPts val="800"/>
              </a:spcBef>
              <a:buClr>
                <a:schemeClr val="accent2"/>
              </a:buClr>
              <a:buFont typeface="+mj-lt"/>
              <a:buAutoNum type="arabicPeriod"/>
            </a:pPr>
            <a:r>
              <a:rPr lang="en-US" sz="3000" b="0" dirty="0" smtClean="0"/>
              <a:t>Generate leads</a:t>
            </a:r>
          </a:p>
          <a:p>
            <a:pPr marL="514350" indent="-514350">
              <a:spcBef>
                <a:spcPts val="800"/>
              </a:spcBef>
              <a:buClr>
                <a:schemeClr val="accent2"/>
              </a:buClr>
              <a:buFont typeface="+mj-lt"/>
              <a:buAutoNum type="arabicPeriod"/>
            </a:pPr>
            <a:r>
              <a:rPr lang="en-US" sz="3000" b="0" dirty="0" smtClean="0"/>
              <a:t>Build loyalty and a following</a:t>
            </a:r>
          </a:p>
          <a:p>
            <a:pPr marL="514350" indent="-514350">
              <a:spcBef>
                <a:spcPts val="800"/>
              </a:spcBef>
              <a:buClr>
                <a:schemeClr val="accent2"/>
              </a:buClr>
              <a:buFont typeface="+mj-lt"/>
              <a:buAutoNum type="arabicPeriod"/>
            </a:pPr>
            <a:r>
              <a:rPr lang="en-US" sz="3000" b="0" dirty="0" smtClean="0"/>
              <a:t>Expand email list</a:t>
            </a:r>
          </a:p>
          <a:p>
            <a:pPr marL="514350" indent="-514350">
              <a:spcBef>
                <a:spcPts val="800"/>
              </a:spcBef>
              <a:buClr>
                <a:schemeClr val="accent2"/>
              </a:buClr>
              <a:buFont typeface="+mj-lt"/>
              <a:buAutoNum type="arabicPeriod"/>
            </a:pPr>
            <a:r>
              <a:rPr lang="en-US" sz="3000" b="0" dirty="0" smtClean="0"/>
              <a:t>Collect personal data</a:t>
            </a:r>
          </a:p>
          <a:p>
            <a:pPr marL="514350" indent="-514350">
              <a:spcBef>
                <a:spcPts val="800"/>
              </a:spcBef>
              <a:buClr>
                <a:schemeClr val="accent2"/>
              </a:buClr>
              <a:buFont typeface="+mj-lt"/>
              <a:buAutoNum type="arabicPeriod"/>
            </a:pPr>
            <a:r>
              <a:rPr lang="en-US" sz="3000" b="0" dirty="0" smtClean="0"/>
              <a:t>Increase web usage</a:t>
            </a:r>
          </a:p>
          <a:p>
            <a:pPr>
              <a:spcBef>
                <a:spcPts val="800"/>
              </a:spcBef>
              <a:buClr>
                <a:schemeClr val="accent2"/>
              </a:buClr>
              <a:buSzPct val="100000"/>
            </a:pPr>
            <a:endParaRPr lang="en-US" sz="30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E-strategy channels</a:t>
            </a:r>
            <a:endParaRPr lang="en-US" dirty="0"/>
          </a:p>
        </p:txBody>
      </p:sp>
      <p:sp>
        <p:nvSpPr>
          <p:cNvPr id="9219" name="Rectangle 3"/>
          <p:cNvSpPr>
            <a:spLocks noGrp="1" noChangeArrowheads="1"/>
          </p:cNvSpPr>
          <p:nvPr>
            <p:ph type="body" idx="1"/>
          </p:nvPr>
        </p:nvSpPr>
        <p:spPr>
          <a:xfrm>
            <a:off x="1143000" y="2438400"/>
            <a:ext cx="7239000" cy="3124200"/>
          </a:xfrm>
        </p:spPr>
        <p:txBody>
          <a:bodyPr/>
          <a:lstStyle/>
          <a:p>
            <a:pPr marL="514350" indent="-514350">
              <a:spcBef>
                <a:spcPts val="800"/>
              </a:spcBef>
              <a:buClr>
                <a:schemeClr val="accent2"/>
              </a:buClr>
              <a:buFont typeface="+mj-lt"/>
              <a:buAutoNum type="arabicPeriod"/>
            </a:pPr>
            <a:r>
              <a:rPr lang="en-US" sz="3000" b="0" dirty="0" smtClean="0"/>
              <a:t>Facebook</a:t>
            </a:r>
          </a:p>
          <a:p>
            <a:pPr marL="514350" indent="-514350">
              <a:spcBef>
                <a:spcPts val="800"/>
              </a:spcBef>
              <a:buClr>
                <a:schemeClr val="accent2"/>
              </a:buClr>
              <a:buFont typeface="+mj-lt"/>
              <a:buAutoNum type="arabicPeriod"/>
            </a:pPr>
            <a:r>
              <a:rPr lang="en-US" sz="3000" b="0" dirty="0" smtClean="0"/>
              <a:t>Twitter</a:t>
            </a:r>
          </a:p>
          <a:p>
            <a:pPr marL="514350" indent="-514350">
              <a:spcBef>
                <a:spcPts val="800"/>
              </a:spcBef>
              <a:buClr>
                <a:schemeClr val="accent2"/>
              </a:buClr>
              <a:buFont typeface="+mj-lt"/>
              <a:buAutoNum type="arabicPeriod"/>
            </a:pPr>
            <a:r>
              <a:rPr lang="en-US" sz="3000" b="0" dirty="0" smtClean="0"/>
              <a:t>Blogs</a:t>
            </a:r>
          </a:p>
          <a:p>
            <a:pPr marL="514350" indent="-514350">
              <a:spcBef>
                <a:spcPts val="800"/>
              </a:spcBef>
              <a:buClr>
                <a:schemeClr val="accent2"/>
              </a:buClr>
              <a:buFont typeface="+mj-lt"/>
              <a:buAutoNum type="arabicPeriod"/>
            </a:pPr>
            <a:r>
              <a:rPr lang="en-US" sz="3000" b="0" dirty="0" smtClean="0"/>
              <a:t>Electronic newsletters</a:t>
            </a:r>
          </a:p>
          <a:p>
            <a:pPr marL="514350" indent="-514350">
              <a:spcBef>
                <a:spcPts val="800"/>
              </a:spcBef>
              <a:buClr>
                <a:schemeClr val="accent2"/>
              </a:buClr>
              <a:buFont typeface="+mj-lt"/>
              <a:buAutoNum type="arabicPeriod"/>
            </a:pPr>
            <a:r>
              <a:rPr lang="en-US" sz="3000" b="0" dirty="0" smtClean="0"/>
              <a:t>Email</a:t>
            </a:r>
          </a:p>
          <a:p>
            <a:pPr marL="514350" indent="-514350">
              <a:spcBef>
                <a:spcPts val="800"/>
              </a:spcBef>
              <a:buClr>
                <a:schemeClr val="accent2"/>
              </a:buClr>
              <a:buFont typeface="+mj-lt"/>
              <a:buAutoNum type="arabicPeriod"/>
            </a:pPr>
            <a:r>
              <a:rPr lang="en-US" sz="3000" b="0" dirty="0" smtClean="0"/>
              <a:t>Search Engine Optimization (SEO)</a:t>
            </a:r>
          </a:p>
          <a:p>
            <a:pPr marL="514350" indent="-514350">
              <a:spcBef>
                <a:spcPts val="800"/>
              </a:spcBef>
              <a:buClr>
                <a:schemeClr val="accent2"/>
              </a:buClr>
              <a:buFont typeface="+mj-lt"/>
              <a:buAutoNum type="arabicPeriod"/>
            </a:pPr>
            <a:r>
              <a:rPr lang="en-US" sz="3000" b="0" dirty="0" smtClean="0"/>
              <a:t>Viral videos</a:t>
            </a:r>
          </a:p>
          <a:p>
            <a:pPr>
              <a:spcBef>
                <a:spcPts val="800"/>
              </a:spcBef>
              <a:buClr>
                <a:schemeClr val="accent2"/>
              </a:buClr>
              <a:buSzPct val="100000"/>
            </a:pPr>
            <a:endParaRPr lang="en-US" sz="30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066800"/>
            <a:ext cx="8913813" cy="1295400"/>
          </a:xfrm>
        </p:spPr>
        <p:txBody>
          <a:bodyPr/>
          <a:lstStyle/>
          <a:p>
            <a:r>
              <a:rPr lang="en-US" dirty="0" smtClean="0"/>
              <a:t>most commonly used online communications channels</a:t>
            </a:r>
          </a:p>
        </p:txBody>
      </p:sp>
      <p:sp>
        <p:nvSpPr>
          <p:cNvPr id="4" name="Slide Number Placeholder 3"/>
          <p:cNvSpPr>
            <a:spLocks noGrp="1"/>
          </p:cNvSpPr>
          <p:nvPr>
            <p:ph type="sldNum" sz="quarter" idx="12"/>
          </p:nvPr>
        </p:nvSpPr>
        <p:spPr/>
        <p:txBody>
          <a:bodyPr/>
          <a:lstStyle/>
          <a:p>
            <a:fld id="{E87B7170-925C-4600-81A0-B4F22A99FE82}" type="slidenum">
              <a:rPr lang="en-US" smtClean="0"/>
              <a:pPr/>
              <a:t>15</a:t>
            </a:fld>
            <a:endParaRPr lang="en-US" dirty="0"/>
          </a:p>
        </p:txBody>
      </p:sp>
      <p:graphicFrame>
        <p:nvGraphicFramePr>
          <p:cNvPr id="6" name="Content Placeholder 5"/>
          <p:cNvGraphicFramePr>
            <a:graphicFrameLocks noGrp="1"/>
          </p:cNvGraphicFramePr>
          <p:nvPr>
            <p:ph idx="1"/>
          </p:nvPr>
        </p:nvGraphicFramePr>
        <p:xfrm>
          <a:off x="0" y="2362200"/>
          <a:ext cx="8839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14400" y="6595646"/>
            <a:ext cx="8001000" cy="338554"/>
          </a:xfrm>
          <a:prstGeom prst="rect">
            <a:avLst/>
          </a:prstGeom>
          <a:noFill/>
          <a:ln>
            <a:solidFill>
              <a:schemeClr val="bg1"/>
            </a:solidFill>
          </a:ln>
        </p:spPr>
        <p:txBody>
          <a:bodyPr wrap="square" rtlCol="0">
            <a:spAutoFit/>
          </a:bodyPr>
          <a:lstStyle/>
          <a:p>
            <a:r>
              <a:rPr lang="en-US" sz="1600" b="1" dirty="0" smtClean="0">
                <a:latin typeface="Century Gothic"/>
                <a:cs typeface="Century Gothic"/>
              </a:rPr>
              <a:t>Source: </a:t>
            </a:r>
            <a:r>
              <a:rPr lang="en-US" sz="1600" dirty="0" smtClean="0">
                <a:latin typeface="Century Gothic"/>
                <a:cs typeface="Century Gothic"/>
              </a:rPr>
              <a:t>Quoted by Clow &amp; Baack from Larry Jaffee’s, “Follow the Money.”</a:t>
            </a:r>
            <a:endParaRPr lang="en-US" sz="1600" dirty="0">
              <a:latin typeface="Century Gothic"/>
              <a:cs typeface="Century Gothic"/>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066800"/>
            <a:ext cx="8913813" cy="1295400"/>
          </a:xfrm>
        </p:spPr>
        <p:txBody>
          <a:bodyPr/>
          <a:lstStyle/>
          <a:p>
            <a:r>
              <a:rPr lang="en-US" dirty="0" smtClean="0"/>
              <a:t>how companies use the channels to meet objectives</a:t>
            </a:r>
          </a:p>
        </p:txBody>
      </p:sp>
      <p:sp>
        <p:nvSpPr>
          <p:cNvPr id="4" name="Slide Number Placeholder 3"/>
          <p:cNvSpPr>
            <a:spLocks noGrp="1"/>
          </p:cNvSpPr>
          <p:nvPr>
            <p:ph type="sldNum" sz="quarter" idx="12"/>
          </p:nvPr>
        </p:nvSpPr>
        <p:spPr/>
        <p:txBody>
          <a:bodyPr/>
          <a:lstStyle/>
          <a:p>
            <a:fld id="{E87B7170-925C-4600-81A0-B4F22A99FE82}" type="slidenum">
              <a:rPr lang="en-US" smtClean="0"/>
              <a:pPr/>
              <a:t>16</a:t>
            </a:fld>
            <a:endParaRPr lang="en-US" dirty="0"/>
          </a:p>
        </p:txBody>
      </p:sp>
      <p:sp>
        <p:nvSpPr>
          <p:cNvPr id="7" name="TextBox 6"/>
          <p:cNvSpPr txBox="1"/>
          <p:nvPr/>
        </p:nvSpPr>
        <p:spPr>
          <a:xfrm>
            <a:off x="914400" y="6595646"/>
            <a:ext cx="8001000" cy="338554"/>
          </a:xfrm>
          <a:prstGeom prst="rect">
            <a:avLst/>
          </a:prstGeom>
          <a:noFill/>
          <a:ln>
            <a:solidFill>
              <a:schemeClr val="bg1"/>
            </a:solidFill>
          </a:ln>
        </p:spPr>
        <p:txBody>
          <a:bodyPr wrap="square" rtlCol="0">
            <a:spAutoFit/>
          </a:bodyPr>
          <a:lstStyle/>
          <a:p>
            <a:r>
              <a:rPr lang="en-US" sz="1600" b="1" dirty="0" smtClean="0">
                <a:latin typeface="Century Gothic"/>
                <a:cs typeface="Century Gothic"/>
              </a:rPr>
              <a:t>Source: </a:t>
            </a:r>
            <a:r>
              <a:rPr lang="en-US" sz="1600" dirty="0" smtClean="0">
                <a:latin typeface="Century Gothic"/>
                <a:cs typeface="Century Gothic"/>
              </a:rPr>
              <a:t>Quoted by Clow &amp; Baack from Larry Jaffee’s, “Follow the Money.”</a:t>
            </a:r>
            <a:endParaRPr lang="en-US" sz="1600" dirty="0">
              <a:latin typeface="Century Gothic"/>
              <a:cs typeface="Century Gothic"/>
            </a:endParaRPr>
          </a:p>
        </p:txBody>
      </p:sp>
      <p:graphicFrame>
        <p:nvGraphicFramePr>
          <p:cNvPr id="13" name="Chart 12"/>
          <p:cNvGraphicFramePr/>
          <p:nvPr/>
        </p:nvGraphicFramePr>
        <p:xfrm>
          <a:off x="1143000" y="2378467"/>
          <a:ext cx="7010400" cy="417473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sz="3600" dirty="0" smtClean="0"/>
              <a:t>why care? MOWAA survey results</a:t>
            </a:r>
          </a:p>
        </p:txBody>
      </p:sp>
      <p:sp>
        <p:nvSpPr>
          <p:cNvPr id="9219" name="Rectangle 3"/>
          <p:cNvSpPr>
            <a:spLocks noGrp="1" noChangeArrowheads="1"/>
          </p:cNvSpPr>
          <p:nvPr>
            <p:ph type="body" idx="1"/>
          </p:nvPr>
        </p:nvSpPr>
        <p:spPr>
          <a:xfrm>
            <a:off x="457200" y="2362200"/>
            <a:ext cx="8610600" cy="4114800"/>
          </a:xfrm>
        </p:spPr>
        <p:txBody>
          <a:bodyPr/>
          <a:lstStyle/>
          <a:p>
            <a:pPr marL="514350" indent="-514350">
              <a:spcBef>
                <a:spcPts val="800"/>
              </a:spcBef>
              <a:buClr>
                <a:schemeClr val="accent2"/>
              </a:buClr>
              <a:buNone/>
            </a:pPr>
            <a:r>
              <a:rPr lang="en-US" sz="2800" dirty="0" smtClean="0"/>
              <a:t>Most contributions come from:</a:t>
            </a:r>
          </a:p>
          <a:p>
            <a:pPr marL="920750" indent="-514350">
              <a:spcBef>
                <a:spcPts val="800"/>
              </a:spcBef>
              <a:buClr>
                <a:schemeClr val="accent2"/>
              </a:buClr>
              <a:buFont typeface="+mj-lt"/>
              <a:buAutoNum type="arabicPeriod"/>
            </a:pPr>
            <a:r>
              <a:rPr lang="en-US" sz="2400" b="0" dirty="0" smtClean="0"/>
              <a:t>Clients </a:t>
            </a:r>
            <a:r>
              <a:rPr lang="en-US" sz="2400" b="0" dirty="0" smtClean="0">
                <a:solidFill>
                  <a:srgbClr val="E07602"/>
                </a:solidFill>
              </a:rPr>
              <a:t>=</a:t>
            </a:r>
            <a:r>
              <a:rPr lang="en-US" sz="2400" b="0" dirty="0" smtClean="0"/>
              <a:t> </a:t>
            </a:r>
            <a:r>
              <a:rPr lang="en-US" sz="2400" b="0" dirty="0" smtClean="0">
                <a:solidFill>
                  <a:srgbClr val="E07602"/>
                </a:solidFill>
              </a:rPr>
              <a:t>95%</a:t>
            </a:r>
          </a:p>
          <a:p>
            <a:pPr marL="920750" indent="-514350">
              <a:spcBef>
                <a:spcPts val="800"/>
              </a:spcBef>
              <a:buClr>
                <a:schemeClr val="accent2"/>
              </a:buClr>
              <a:buFont typeface="+mj-lt"/>
              <a:buAutoNum type="arabicPeriod"/>
            </a:pPr>
            <a:r>
              <a:rPr lang="en-US" sz="2400" b="0" dirty="0" smtClean="0"/>
              <a:t>Individual donations (not clients) </a:t>
            </a:r>
            <a:r>
              <a:rPr lang="en-US" sz="2400" b="0" dirty="0" smtClean="0">
                <a:solidFill>
                  <a:srgbClr val="E07602"/>
                </a:solidFill>
              </a:rPr>
              <a:t>= 93%</a:t>
            </a:r>
          </a:p>
          <a:p>
            <a:pPr marL="920750" indent="-514350">
              <a:spcBef>
                <a:spcPts val="800"/>
              </a:spcBef>
              <a:buClr>
                <a:schemeClr val="accent2"/>
              </a:buClr>
              <a:buFont typeface="+mj-lt"/>
              <a:buAutoNum type="arabicPeriod"/>
            </a:pPr>
            <a:r>
              <a:rPr lang="en-US" sz="2400" b="0" dirty="0" smtClean="0"/>
              <a:t>Private grants </a:t>
            </a:r>
            <a:r>
              <a:rPr lang="en-US" sz="2400" b="0" dirty="0" smtClean="0">
                <a:solidFill>
                  <a:srgbClr val="E07602"/>
                </a:solidFill>
              </a:rPr>
              <a:t>= 82%</a:t>
            </a:r>
          </a:p>
          <a:p>
            <a:pPr marL="920750" indent="-514350">
              <a:spcBef>
                <a:spcPts val="800"/>
              </a:spcBef>
              <a:buClr>
                <a:schemeClr val="accent2"/>
              </a:buClr>
              <a:buFont typeface="+mj-lt"/>
              <a:buAutoNum type="arabicPeriod"/>
            </a:pPr>
            <a:r>
              <a:rPr lang="en-US" sz="2400" b="0" dirty="0" smtClean="0"/>
              <a:t>Special events </a:t>
            </a:r>
            <a:r>
              <a:rPr lang="en-US" sz="2400" b="0" dirty="0" smtClean="0">
                <a:solidFill>
                  <a:srgbClr val="E07602"/>
                </a:solidFill>
              </a:rPr>
              <a:t>= 79%</a:t>
            </a:r>
          </a:p>
          <a:p>
            <a:pPr marL="920750" indent="-514350">
              <a:spcBef>
                <a:spcPts val="800"/>
              </a:spcBef>
              <a:buClr>
                <a:schemeClr val="accent2"/>
              </a:buClr>
              <a:buFont typeface="+mj-lt"/>
              <a:buAutoNum type="arabicPeriod"/>
            </a:pPr>
            <a:r>
              <a:rPr lang="en-US" sz="2400" b="0" dirty="0" smtClean="0"/>
              <a:t>Local businesses </a:t>
            </a:r>
            <a:r>
              <a:rPr lang="en-US" sz="2400" b="0" dirty="0" smtClean="0">
                <a:solidFill>
                  <a:srgbClr val="E07602"/>
                </a:solidFill>
              </a:rPr>
              <a:t>= 77%</a:t>
            </a:r>
          </a:p>
          <a:p>
            <a:pPr marL="920750" indent="-514350">
              <a:spcBef>
                <a:spcPts val="800"/>
              </a:spcBef>
              <a:buClr>
                <a:schemeClr val="accent2"/>
              </a:buClr>
              <a:buFont typeface="+mj-lt"/>
              <a:buAutoNum type="arabicPeriod"/>
            </a:pPr>
            <a:r>
              <a:rPr lang="en-US" sz="2400" b="0" dirty="0" smtClean="0"/>
              <a:t>United Way funds </a:t>
            </a:r>
            <a:r>
              <a:rPr lang="en-US" sz="2400" b="0" dirty="0" smtClean="0">
                <a:solidFill>
                  <a:srgbClr val="E07602"/>
                </a:solidFill>
              </a:rPr>
              <a:t>= 61%</a:t>
            </a:r>
          </a:p>
          <a:p>
            <a:pPr marL="920750" indent="-514350">
              <a:spcBef>
                <a:spcPts val="800"/>
              </a:spcBef>
              <a:buClr>
                <a:schemeClr val="accent2"/>
              </a:buClr>
              <a:buFont typeface="+mj-lt"/>
              <a:buAutoNum type="arabicPeriod"/>
            </a:pPr>
            <a:r>
              <a:rPr lang="en-US" sz="2400" b="0" dirty="0" smtClean="0"/>
              <a:t>Donations, per direct mail campaigns </a:t>
            </a:r>
            <a:r>
              <a:rPr lang="en-US" sz="2400" b="0" dirty="0" smtClean="0">
                <a:solidFill>
                  <a:srgbClr val="E07602"/>
                </a:solidFill>
              </a:rPr>
              <a:t>= 55%</a:t>
            </a:r>
          </a:p>
        </p:txBody>
      </p:sp>
      <p:sp>
        <p:nvSpPr>
          <p:cNvPr id="4" name="Slide Number Placeholder 3"/>
          <p:cNvSpPr>
            <a:spLocks noGrp="1"/>
          </p:cNvSpPr>
          <p:nvPr>
            <p:ph type="sldNum" sz="quarter" idx="12"/>
          </p:nvPr>
        </p:nvSpPr>
        <p:spPr/>
        <p:txBody>
          <a:bodyPr/>
          <a:lstStyle/>
          <a:p>
            <a:fld id="{E87B7170-925C-4600-81A0-B4F22A99FE82}"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MOWAA survey results –cont-</a:t>
            </a:r>
          </a:p>
        </p:txBody>
      </p:sp>
      <p:sp>
        <p:nvSpPr>
          <p:cNvPr id="9219" name="Rectangle 3"/>
          <p:cNvSpPr>
            <a:spLocks noGrp="1" noChangeArrowheads="1"/>
          </p:cNvSpPr>
          <p:nvPr>
            <p:ph type="body" idx="1"/>
          </p:nvPr>
        </p:nvSpPr>
        <p:spPr>
          <a:xfrm>
            <a:off x="457200" y="2438400"/>
            <a:ext cx="8610600" cy="3124200"/>
          </a:xfrm>
        </p:spPr>
        <p:txBody>
          <a:bodyPr/>
          <a:lstStyle/>
          <a:p>
            <a:pPr marL="514350" indent="-514350">
              <a:spcBef>
                <a:spcPts val="1400"/>
              </a:spcBef>
              <a:spcAft>
                <a:spcPts val="1200"/>
              </a:spcAft>
              <a:buClr>
                <a:schemeClr val="accent2"/>
              </a:buClr>
              <a:buFont typeface="+mj-lt"/>
              <a:buAutoNum type="arabicPeriod"/>
            </a:pPr>
            <a:r>
              <a:rPr lang="en-US" sz="3000" b="0" dirty="0" smtClean="0"/>
              <a:t>Most MOWAA programs have a budget of </a:t>
            </a:r>
            <a:r>
              <a:rPr lang="en-US" sz="3000" b="0" dirty="0" smtClean="0">
                <a:solidFill>
                  <a:srgbClr val="E07602"/>
                </a:solidFill>
              </a:rPr>
              <a:t>$150K-1.9M</a:t>
            </a:r>
          </a:p>
          <a:p>
            <a:pPr marL="514350" indent="-514350">
              <a:spcBef>
                <a:spcPts val="1400"/>
              </a:spcBef>
              <a:spcAft>
                <a:spcPts val="1200"/>
              </a:spcAft>
              <a:buClr>
                <a:schemeClr val="accent2"/>
              </a:buClr>
              <a:buFont typeface="+mj-lt"/>
              <a:buAutoNum type="arabicPeriod"/>
            </a:pPr>
            <a:r>
              <a:rPr lang="en-US" sz="3000" b="0" dirty="0" smtClean="0"/>
              <a:t>Over half of the programs say that </a:t>
            </a:r>
            <a:r>
              <a:rPr lang="en-US" sz="3000" b="0" dirty="0" smtClean="0">
                <a:solidFill>
                  <a:schemeClr val="accent2"/>
                </a:solidFill>
              </a:rPr>
              <a:t>direct mail campaigns </a:t>
            </a:r>
            <a:r>
              <a:rPr lang="en-US" sz="3000" b="0" dirty="0" smtClean="0"/>
              <a:t>are most effective for fundraising</a:t>
            </a:r>
          </a:p>
          <a:p>
            <a:pPr marL="514350" indent="-514350">
              <a:spcBef>
                <a:spcPts val="1400"/>
              </a:spcBef>
              <a:spcAft>
                <a:spcPts val="1200"/>
              </a:spcAft>
              <a:buClr>
                <a:schemeClr val="accent2"/>
              </a:buClr>
              <a:buFont typeface="+mj-lt"/>
              <a:buAutoNum type="arabicPeriod"/>
            </a:pPr>
            <a:r>
              <a:rPr lang="en-US" sz="3000" b="0" dirty="0" smtClean="0"/>
              <a:t>A little under half said </a:t>
            </a:r>
            <a:r>
              <a:rPr lang="en-US" sz="3000" b="0" dirty="0" smtClean="0">
                <a:solidFill>
                  <a:srgbClr val="E07602"/>
                </a:solidFill>
              </a:rPr>
              <a:t>special events </a:t>
            </a:r>
            <a:r>
              <a:rPr lang="en-US" sz="3000" b="0" dirty="0" smtClean="0"/>
              <a:t>are</a:t>
            </a:r>
          </a:p>
        </p:txBody>
      </p:sp>
      <p:sp>
        <p:nvSpPr>
          <p:cNvPr id="4" name="Slide Number Placeholder 3"/>
          <p:cNvSpPr>
            <a:spLocks noGrp="1"/>
          </p:cNvSpPr>
          <p:nvPr>
            <p:ph type="sldNum" sz="quarter" idx="12"/>
          </p:nvPr>
        </p:nvSpPr>
        <p:spPr/>
        <p:txBody>
          <a:bodyPr/>
          <a:lstStyle/>
          <a:p>
            <a:fld id="{E87B7170-925C-4600-81A0-B4F22A99FE82}"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MOWAA survey results –cont-</a:t>
            </a:r>
          </a:p>
        </p:txBody>
      </p:sp>
      <p:sp>
        <p:nvSpPr>
          <p:cNvPr id="9219" name="Rectangle 3"/>
          <p:cNvSpPr>
            <a:spLocks noGrp="1" noChangeArrowheads="1"/>
          </p:cNvSpPr>
          <p:nvPr>
            <p:ph type="body" idx="1"/>
          </p:nvPr>
        </p:nvSpPr>
        <p:spPr>
          <a:xfrm>
            <a:off x="457200" y="2362200"/>
            <a:ext cx="8610600" cy="4114800"/>
          </a:xfrm>
        </p:spPr>
        <p:txBody>
          <a:bodyPr/>
          <a:lstStyle/>
          <a:p>
            <a:pPr marL="57150" indent="-6350">
              <a:spcBef>
                <a:spcPts val="800"/>
              </a:spcBef>
              <a:buClr>
                <a:schemeClr val="accent2"/>
              </a:buClr>
              <a:buNone/>
            </a:pPr>
            <a:r>
              <a:rPr lang="en-US" dirty="0" smtClean="0"/>
              <a:t>“How often do you personally use social networking sites (e.g. Facebook, Twitter)?”</a:t>
            </a:r>
          </a:p>
          <a:p>
            <a:pPr marL="917575" lvl="1" indent="-463550">
              <a:spcBef>
                <a:spcPts val="800"/>
              </a:spcBef>
            </a:pPr>
            <a:r>
              <a:rPr lang="en-US" sz="2800" b="0" dirty="0" smtClean="0"/>
              <a:t>45% say </a:t>
            </a:r>
            <a:r>
              <a:rPr lang="en-US" sz="2800" b="0" dirty="0" smtClean="0">
                <a:solidFill>
                  <a:srgbClr val="E07602"/>
                </a:solidFill>
              </a:rPr>
              <a:t>several times a day</a:t>
            </a:r>
          </a:p>
          <a:p>
            <a:pPr marL="917575" lvl="1" indent="-463550">
              <a:spcBef>
                <a:spcPts val="800"/>
              </a:spcBef>
            </a:pPr>
            <a:r>
              <a:rPr lang="en-US" sz="2800" b="0" dirty="0" smtClean="0"/>
              <a:t>17% say </a:t>
            </a:r>
            <a:r>
              <a:rPr lang="en-US" sz="2800" b="0" dirty="0" smtClean="0">
                <a:solidFill>
                  <a:srgbClr val="E07602"/>
                </a:solidFill>
              </a:rPr>
              <a:t>several times a week</a:t>
            </a:r>
          </a:p>
          <a:p>
            <a:pPr marL="917575" lvl="1" indent="-463550">
              <a:spcBef>
                <a:spcPts val="800"/>
              </a:spcBef>
            </a:pPr>
            <a:r>
              <a:rPr lang="en-US" sz="2800" b="0" dirty="0" smtClean="0"/>
              <a:t>16% say </a:t>
            </a:r>
            <a:r>
              <a:rPr lang="en-US" sz="2800" b="0" dirty="0" smtClean="0">
                <a:solidFill>
                  <a:srgbClr val="E07602"/>
                </a:solidFill>
              </a:rPr>
              <a:t>never</a:t>
            </a:r>
          </a:p>
        </p:txBody>
      </p:sp>
      <p:sp>
        <p:nvSpPr>
          <p:cNvPr id="4" name="Slide Number Placeholder 3"/>
          <p:cNvSpPr>
            <a:spLocks noGrp="1"/>
          </p:cNvSpPr>
          <p:nvPr>
            <p:ph type="sldNum" sz="quarter" idx="12"/>
          </p:nvPr>
        </p:nvSpPr>
        <p:spPr/>
        <p:txBody>
          <a:bodyPr/>
          <a:lstStyle/>
          <a:p>
            <a:fld id="{E87B7170-925C-4600-81A0-B4F22A99FE82}"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how many of you…</a:t>
            </a:r>
            <a:endParaRPr lang="en-US" dirty="0"/>
          </a:p>
        </p:txBody>
      </p:sp>
      <p:sp>
        <p:nvSpPr>
          <p:cNvPr id="9219" name="Rectangle 3"/>
          <p:cNvSpPr>
            <a:spLocks noGrp="1" noChangeArrowheads="1"/>
          </p:cNvSpPr>
          <p:nvPr>
            <p:ph type="body" idx="1"/>
          </p:nvPr>
        </p:nvSpPr>
        <p:spPr>
          <a:xfrm>
            <a:off x="381000" y="3352800"/>
            <a:ext cx="8610600" cy="3124200"/>
          </a:xfrm>
        </p:spPr>
        <p:txBody>
          <a:bodyPr/>
          <a:lstStyle/>
          <a:p>
            <a:pPr>
              <a:spcBef>
                <a:spcPts val="800"/>
              </a:spcBef>
              <a:spcAft>
                <a:spcPts val="600"/>
              </a:spcAft>
              <a:buClr>
                <a:schemeClr val="accent2"/>
              </a:buClr>
              <a:buSzPct val="100000"/>
              <a:buNone/>
            </a:pPr>
            <a:r>
              <a:rPr lang="en-US" sz="4000" b="0" dirty="0" smtClean="0"/>
              <a:t>are satisfied with your E-Strategy?</a:t>
            </a:r>
            <a:endParaRPr lang="en-US" sz="40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best practices </a:t>
            </a:r>
            <a:endParaRPr lang="en-US" dirty="0"/>
          </a:p>
        </p:txBody>
      </p:sp>
      <p:sp>
        <p:nvSpPr>
          <p:cNvPr id="9219" name="Rectangle 3"/>
          <p:cNvSpPr>
            <a:spLocks noGrp="1" noChangeArrowheads="1"/>
          </p:cNvSpPr>
          <p:nvPr>
            <p:ph type="body" idx="1"/>
          </p:nvPr>
        </p:nvSpPr>
        <p:spPr>
          <a:xfrm>
            <a:off x="457200" y="2438400"/>
            <a:ext cx="8610600" cy="3886200"/>
          </a:xfrm>
        </p:spPr>
        <p:txBody>
          <a:bodyPr/>
          <a:lstStyle/>
          <a:p>
            <a:pPr marL="60325" indent="-3175">
              <a:spcBef>
                <a:spcPts val="800"/>
              </a:spcBef>
              <a:buClr>
                <a:schemeClr val="accent2"/>
              </a:buClr>
              <a:buNone/>
            </a:pPr>
            <a:r>
              <a:rPr lang="en-US" sz="2800" dirty="0" smtClean="0"/>
              <a:t>“We have used Facebook to get messages out </a:t>
            </a:r>
            <a:r>
              <a:rPr lang="en-US" sz="2800" dirty="0" smtClean="0">
                <a:solidFill>
                  <a:srgbClr val="E07602"/>
                </a:solidFill>
              </a:rPr>
              <a:t>about our needs</a:t>
            </a:r>
            <a:r>
              <a:rPr lang="en-US" sz="2800" dirty="0" smtClean="0"/>
              <a:t>…</a:t>
            </a:r>
          </a:p>
          <a:p>
            <a:pPr marL="60325" indent="-3175">
              <a:spcBef>
                <a:spcPts val="800"/>
              </a:spcBef>
              <a:buClr>
                <a:schemeClr val="accent2"/>
              </a:buClr>
              <a:buNone/>
            </a:pPr>
            <a:r>
              <a:rPr lang="en-US" sz="2800" dirty="0" smtClean="0"/>
              <a:t>…we made a request </a:t>
            </a:r>
            <a:r>
              <a:rPr lang="en-US" sz="2800" dirty="0" smtClean="0">
                <a:solidFill>
                  <a:srgbClr val="E07602"/>
                </a:solidFill>
              </a:rPr>
              <a:t>for heaters</a:t>
            </a:r>
            <a:r>
              <a:rPr lang="en-US" sz="2800" dirty="0" smtClean="0"/>
              <a:t> and </a:t>
            </a:r>
            <a:r>
              <a:rPr lang="en-US" sz="2800" dirty="0" smtClean="0">
                <a:solidFill>
                  <a:srgbClr val="E07602"/>
                </a:solidFill>
              </a:rPr>
              <a:t>received $600 and 16 heaters</a:t>
            </a:r>
            <a:r>
              <a:rPr lang="en-US" sz="2800" dirty="0" smtClean="0"/>
              <a:t>…</a:t>
            </a:r>
          </a:p>
          <a:p>
            <a:pPr marL="60325" indent="-3175">
              <a:spcBef>
                <a:spcPts val="800"/>
              </a:spcBef>
              <a:buClr>
                <a:schemeClr val="accent2"/>
              </a:buClr>
              <a:buNone/>
            </a:pPr>
            <a:r>
              <a:rPr lang="en-US" sz="2800" dirty="0" smtClean="0"/>
              <a:t>...We have sent out requests </a:t>
            </a:r>
            <a:r>
              <a:rPr lang="en-US" sz="2800" dirty="0" smtClean="0">
                <a:solidFill>
                  <a:srgbClr val="E07602"/>
                </a:solidFill>
              </a:rPr>
              <a:t>for drivers</a:t>
            </a:r>
            <a:r>
              <a:rPr lang="en-US" sz="2800" dirty="0" smtClean="0"/>
              <a:t>, sent </a:t>
            </a:r>
            <a:r>
              <a:rPr lang="en-US" sz="2800" dirty="0" smtClean="0">
                <a:solidFill>
                  <a:srgbClr val="E07602"/>
                </a:solidFill>
              </a:rPr>
              <a:t>weather alerts</a:t>
            </a:r>
            <a:r>
              <a:rPr lang="en-US" sz="2800" dirty="0" smtClean="0"/>
              <a:t>, and posted information about </a:t>
            </a:r>
            <a:r>
              <a:rPr lang="en-US" sz="2800" dirty="0" smtClean="0">
                <a:solidFill>
                  <a:srgbClr val="E07602"/>
                </a:solidFill>
              </a:rPr>
              <a:t>upcoming events</a:t>
            </a:r>
            <a:r>
              <a:rPr lang="en-US" sz="2800" dirty="0" smtClean="0"/>
              <a:t>. All have been successful.”</a:t>
            </a:r>
          </a:p>
          <a:p>
            <a:pPr marL="60325" indent="-3175">
              <a:spcBef>
                <a:spcPts val="800"/>
              </a:spcBef>
              <a:buClr>
                <a:schemeClr val="accent2"/>
              </a:buClr>
              <a:buNone/>
            </a:pPr>
            <a:r>
              <a:rPr lang="en-US" sz="2800" dirty="0" smtClean="0"/>
              <a:t> </a:t>
            </a:r>
            <a:r>
              <a:rPr lang="en-US" sz="2800" b="0" i="1" dirty="0" smtClean="0"/>
              <a:t>– MOWAA program survey participant</a:t>
            </a:r>
            <a:endParaRPr lang="en-US" sz="2800" b="0" i="1"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Social media best practices </a:t>
            </a:r>
            <a:endParaRPr lang="en-US" dirty="0"/>
          </a:p>
        </p:txBody>
      </p:sp>
      <p:sp>
        <p:nvSpPr>
          <p:cNvPr id="9219" name="Rectangle 3"/>
          <p:cNvSpPr>
            <a:spLocks noGrp="1" noChangeArrowheads="1"/>
          </p:cNvSpPr>
          <p:nvPr>
            <p:ph type="body" idx="1"/>
          </p:nvPr>
        </p:nvSpPr>
        <p:spPr>
          <a:xfrm>
            <a:off x="76200" y="6248400"/>
            <a:ext cx="8915400" cy="609600"/>
          </a:xfrm>
          <a:solidFill>
            <a:schemeClr val="bg1"/>
          </a:solidFill>
        </p:spPr>
        <p:txBody>
          <a:bodyPr/>
          <a:lstStyle/>
          <a:p>
            <a:pPr marL="60325" indent="-3175">
              <a:spcBef>
                <a:spcPts val="800"/>
              </a:spcBef>
              <a:buClr>
                <a:schemeClr val="accent2"/>
              </a:buClr>
              <a:buNone/>
            </a:pPr>
            <a:r>
              <a:rPr lang="en-US" sz="2200" dirty="0" smtClean="0">
                <a:solidFill>
                  <a:schemeClr val="tx1"/>
                </a:solidFill>
              </a:rPr>
              <a:t>Meals on Wheels </a:t>
            </a:r>
            <a:r>
              <a:rPr lang="en-US" sz="2200" dirty="0" smtClean="0">
                <a:solidFill>
                  <a:srgbClr val="E07602"/>
                </a:solidFill>
              </a:rPr>
              <a:t>twitter,</a:t>
            </a:r>
            <a:r>
              <a:rPr lang="en-US" sz="2200" dirty="0" smtClean="0">
                <a:solidFill>
                  <a:schemeClr val="tx1"/>
                </a:solidFill>
              </a:rPr>
              <a:t> Greenville County, SC</a:t>
            </a:r>
            <a:endParaRPr lang="en-US" sz="2200" dirty="0">
              <a:solidFill>
                <a:schemeClr val="tx1"/>
              </a:solidFill>
            </a:endParaRPr>
          </a:p>
        </p:txBody>
      </p:sp>
      <p:sp>
        <p:nvSpPr>
          <p:cNvPr id="4" name="Slide Number Placeholder 3"/>
          <p:cNvSpPr>
            <a:spLocks noGrp="1"/>
          </p:cNvSpPr>
          <p:nvPr>
            <p:ph type="sldNum" sz="quarter" idx="12"/>
          </p:nvPr>
        </p:nvSpPr>
        <p:spPr/>
        <p:txBody>
          <a:bodyPr/>
          <a:lstStyle/>
          <a:p>
            <a:fld id="{E87B7170-925C-4600-81A0-B4F22A99FE82}" type="slidenum">
              <a:rPr lang="en-US" smtClean="0"/>
              <a:pPr/>
              <a:t>21</a:t>
            </a:fld>
            <a:endParaRPr lang="en-US" dirty="0"/>
          </a:p>
        </p:txBody>
      </p:sp>
      <p:pic>
        <p:nvPicPr>
          <p:cNvPr id="5" name="Picture 4" descr="BestOfMOWTwitter.png"/>
          <p:cNvPicPr>
            <a:picLocks noChangeAspect="1"/>
          </p:cNvPicPr>
          <p:nvPr/>
        </p:nvPicPr>
        <p:blipFill>
          <a:blip r:embed="rId3"/>
          <a:stretch>
            <a:fillRect/>
          </a:stretch>
        </p:blipFill>
        <p:spPr>
          <a:xfrm>
            <a:off x="0" y="0"/>
            <a:ext cx="9144000" cy="539855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Social media best practices </a:t>
            </a:r>
            <a:endParaRPr lang="en-US" dirty="0"/>
          </a:p>
        </p:txBody>
      </p:sp>
      <p:sp>
        <p:nvSpPr>
          <p:cNvPr id="9219" name="Rectangle 3"/>
          <p:cNvSpPr>
            <a:spLocks noGrp="1" noChangeArrowheads="1"/>
          </p:cNvSpPr>
          <p:nvPr>
            <p:ph type="body" idx="1"/>
          </p:nvPr>
        </p:nvSpPr>
        <p:spPr>
          <a:xfrm>
            <a:off x="228600" y="6248400"/>
            <a:ext cx="8915400" cy="609600"/>
          </a:xfrm>
          <a:solidFill>
            <a:schemeClr val="bg1"/>
          </a:solidFill>
        </p:spPr>
        <p:txBody>
          <a:bodyPr/>
          <a:lstStyle/>
          <a:p>
            <a:pPr marL="60325" indent="-3175">
              <a:spcBef>
                <a:spcPts val="800"/>
              </a:spcBef>
              <a:buClr>
                <a:schemeClr val="accent2"/>
              </a:buClr>
              <a:buNone/>
            </a:pPr>
            <a:r>
              <a:rPr lang="en-US" sz="2200" dirty="0" smtClean="0">
                <a:solidFill>
                  <a:schemeClr val="tx1"/>
                </a:solidFill>
              </a:rPr>
              <a:t>Meals on Wheels </a:t>
            </a:r>
            <a:r>
              <a:rPr lang="en-US" sz="2200" dirty="0" smtClean="0">
                <a:solidFill>
                  <a:srgbClr val="E07602"/>
                </a:solidFill>
              </a:rPr>
              <a:t>website</a:t>
            </a:r>
            <a:r>
              <a:rPr lang="en-US" sz="2200" dirty="0" smtClean="0">
                <a:solidFill>
                  <a:schemeClr val="tx1"/>
                </a:solidFill>
              </a:rPr>
              <a:t>, Mount Pleasant, SC</a:t>
            </a:r>
            <a:endParaRPr lang="en-US" sz="2200" dirty="0">
              <a:solidFill>
                <a:schemeClr val="tx1"/>
              </a:solidFill>
            </a:endParaRPr>
          </a:p>
        </p:txBody>
      </p:sp>
      <p:sp>
        <p:nvSpPr>
          <p:cNvPr id="4" name="Slide Number Placeholder 3"/>
          <p:cNvSpPr>
            <a:spLocks noGrp="1"/>
          </p:cNvSpPr>
          <p:nvPr>
            <p:ph type="sldNum" sz="quarter" idx="12"/>
          </p:nvPr>
        </p:nvSpPr>
        <p:spPr/>
        <p:txBody>
          <a:bodyPr/>
          <a:lstStyle/>
          <a:p>
            <a:fld id="{E87B7170-925C-4600-81A0-B4F22A99FE82}" type="slidenum">
              <a:rPr lang="en-US" smtClean="0"/>
              <a:pPr/>
              <a:t>22</a:t>
            </a:fld>
            <a:endParaRPr lang="en-US" dirty="0"/>
          </a:p>
        </p:txBody>
      </p:sp>
      <p:pic>
        <p:nvPicPr>
          <p:cNvPr id="6" name="Picture 5" descr="Mt.PleasantAboutPage.png"/>
          <p:cNvPicPr>
            <a:picLocks noChangeAspect="1"/>
          </p:cNvPicPr>
          <p:nvPr/>
        </p:nvPicPr>
        <p:blipFill>
          <a:blip r:embed="rId3"/>
          <a:stretch>
            <a:fillRect/>
          </a:stretch>
        </p:blipFill>
        <p:spPr>
          <a:xfrm>
            <a:off x="0" y="0"/>
            <a:ext cx="9144000" cy="528216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Social media best practices </a:t>
            </a:r>
            <a:endParaRPr lang="en-US" dirty="0"/>
          </a:p>
        </p:txBody>
      </p:sp>
      <p:sp>
        <p:nvSpPr>
          <p:cNvPr id="9219" name="Rectangle 3"/>
          <p:cNvSpPr>
            <a:spLocks noGrp="1" noChangeArrowheads="1"/>
          </p:cNvSpPr>
          <p:nvPr>
            <p:ph type="body" idx="1"/>
          </p:nvPr>
        </p:nvSpPr>
        <p:spPr>
          <a:xfrm>
            <a:off x="228600" y="6248400"/>
            <a:ext cx="8915400" cy="609600"/>
          </a:xfrm>
          <a:solidFill>
            <a:schemeClr val="bg1"/>
          </a:solidFill>
        </p:spPr>
        <p:txBody>
          <a:bodyPr/>
          <a:lstStyle/>
          <a:p>
            <a:pPr marL="60325" indent="-3175">
              <a:spcBef>
                <a:spcPts val="800"/>
              </a:spcBef>
              <a:buClr>
                <a:schemeClr val="accent2"/>
              </a:buClr>
              <a:buNone/>
            </a:pPr>
            <a:r>
              <a:rPr lang="en-US" sz="2200" dirty="0" smtClean="0">
                <a:solidFill>
                  <a:schemeClr val="tx1"/>
                </a:solidFill>
              </a:rPr>
              <a:t>Meals on Wheels Community </a:t>
            </a:r>
            <a:r>
              <a:rPr lang="en-US" sz="2200" dirty="0" smtClean="0">
                <a:solidFill>
                  <a:srgbClr val="E07602"/>
                </a:solidFill>
              </a:rPr>
              <a:t>blog</a:t>
            </a:r>
            <a:r>
              <a:rPr lang="en-US" sz="2200" dirty="0" smtClean="0">
                <a:solidFill>
                  <a:schemeClr val="tx1"/>
                </a:solidFill>
              </a:rPr>
              <a:t>, San Diego, CA</a:t>
            </a:r>
            <a:endParaRPr lang="en-US" sz="2200" dirty="0">
              <a:solidFill>
                <a:schemeClr val="tx1"/>
              </a:solidFill>
            </a:endParaRPr>
          </a:p>
        </p:txBody>
      </p:sp>
      <p:sp>
        <p:nvSpPr>
          <p:cNvPr id="4" name="Slide Number Placeholder 3"/>
          <p:cNvSpPr>
            <a:spLocks noGrp="1"/>
          </p:cNvSpPr>
          <p:nvPr>
            <p:ph type="sldNum" sz="quarter" idx="12"/>
          </p:nvPr>
        </p:nvSpPr>
        <p:spPr/>
        <p:txBody>
          <a:bodyPr/>
          <a:lstStyle/>
          <a:p>
            <a:fld id="{E87B7170-925C-4600-81A0-B4F22A99FE82}" type="slidenum">
              <a:rPr lang="en-US" smtClean="0"/>
              <a:pPr/>
              <a:t>23</a:t>
            </a:fld>
            <a:endParaRPr lang="en-US" dirty="0"/>
          </a:p>
        </p:txBody>
      </p:sp>
      <p:pic>
        <p:nvPicPr>
          <p:cNvPr id="6" name="Picture 5" descr="MOWSanDiegoBlog.png"/>
          <p:cNvPicPr>
            <a:picLocks noChangeAspect="1"/>
          </p:cNvPicPr>
          <p:nvPr/>
        </p:nvPicPr>
        <p:blipFill>
          <a:blip r:embed="rId3"/>
          <a:stretch>
            <a:fillRect/>
          </a:stretch>
        </p:blipFill>
        <p:spPr>
          <a:xfrm>
            <a:off x="0" y="0"/>
            <a:ext cx="9144000" cy="5302770"/>
          </a:xfrm>
          <a:prstGeom prst="rect">
            <a:avLst/>
          </a:prstGeom>
        </p:spPr>
      </p:pic>
      <p:sp>
        <p:nvSpPr>
          <p:cNvPr id="7" name="TextBox 6"/>
          <p:cNvSpPr txBox="1"/>
          <p:nvPr/>
        </p:nvSpPr>
        <p:spPr>
          <a:xfrm>
            <a:off x="304800" y="5634335"/>
            <a:ext cx="5029200" cy="461665"/>
          </a:xfrm>
          <a:prstGeom prst="rect">
            <a:avLst/>
          </a:prstGeom>
          <a:noFill/>
        </p:spPr>
        <p:txBody>
          <a:bodyPr wrap="square" rtlCol="0">
            <a:spAutoFit/>
          </a:bodyPr>
          <a:lstStyle/>
          <a:p>
            <a:r>
              <a:rPr lang="en-US" b="1" dirty="0" smtClean="0">
                <a:solidFill>
                  <a:schemeClr val="accent2"/>
                </a:solidFill>
                <a:latin typeface="Centurty gothic"/>
                <a:cs typeface="Centurty gothic"/>
              </a:rPr>
              <a:t>“Greater San Diego, Inc.”</a:t>
            </a:r>
            <a:endParaRPr lang="en-US" b="1" dirty="0">
              <a:solidFill>
                <a:schemeClr val="accent2"/>
              </a:solidFill>
              <a:latin typeface="Centurty gothic"/>
              <a:cs typeface="Centurty gothic"/>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Social media best practices </a:t>
            </a:r>
            <a:endParaRPr lang="en-US" dirty="0"/>
          </a:p>
        </p:txBody>
      </p:sp>
      <p:sp>
        <p:nvSpPr>
          <p:cNvPr id="9219" name="Rectangle 3"/>
          <p:cNvSpPr>
            <a:spLocks noGrp="1" noChangeArrowheads="1"/>
          </p:cNvSpPr>
          <p:nvPr>
            <p:ph type="body" idx="1"/>
          </p:nvPr>
        </p:nvSpPr>
        <p:spPr>
          <a:xfrm>
            <a:off x="228600" y="6248400"/>
            <a:ext cx="8915400" cy="609600"/>
          </a:xfrm>
          <a:solidFill>
            <a:schemeClr val="bg1"/>
          </a:solidFill>
        </p:spPr>
        <p:txBody>
          <a:bodyPr/>
          <a:lstStyle/>
          <a:p>
            <a:pPr marL="60325" indent="-3175">
              <a:spcBef>
                <a:spcPts val="800"/>
              </a:spcBef>
              <a:buClr>
                <a:schemeClr val="accent2"/>
              </a:buClr>
              <a:buNone/>
            </a:pPr>
            <a:r>
              <a:rPr lang="en-US" sz="2200" dirty="0" smtClean="0">
                <a:solidFill>
                  <a:schemeClr val="tx1"/>
                </a:solidFill>
              </a:rPr>
              <a:t>Meals on Wheels </a:t>
            </a:r>
            <a:r>
              <a:rPr lang="en-US" sz="2200" dirty="0" smtClean="0">
                <a:solidFill>
                  <a:srgbClr val="E07602"/>
                </a:solidFill>
              </a:rPr>
              <a:t>facebook</a:t>
            </a:r>
            <a:r>
              <a:rPr lang="en-US" sz="2200" dirty="0" smtClean="0">
                <a:solidFill>
                  <a:schemeClr val="tx1"/>
                </a:solidFill>
              </a:rPr>
              <a:t>, San Diego, CA</a:t>
            </a:r>
            <a:endParaRPr lang="en-US" sz="2200" dirty="0">
              <a:solidFill>
                <a:schemeClr val="tx1"/>
              </a:solidFill>
            </a:endParaRPr>
          </a:p>
        </p:txBody>
      </p:sp>
      <p:sp>
        <p:nvSpPr>
          <p:cNvPr id="4" name="Slide Number Placeholder 3"/>
          <p:cNvSpPr>
            <a:spLocks noGrp="1"/>
          </p:cNvSpPr>
          <p:nvPr>
            <p:ph type="sldNum" sz="quarter" idx="12"/>
          </p:nvPr>
        </p:nvSpPr>
        <p:spPr/>
        <p:txBody>
          <a:bodyPr/>
          <a:lstStyle/>
          <a:p>
            <a:fld id="{E87B7170-925C-4600-81A0-B4F22A99FE82}" type="slidenum">
              <a:rPr lang="en-US" smtClean="0"/>
              <a:pPr/>
              <a:t>24</a:t>
            </a:fld>
            <a:endParaRPr lang="en-US" dirty="0"/>
          </a:p>
        </p:txBody>
      </p:sp>
      <p:pic>
        <p:nvPicPr>
          <p:cNvPr id="6" name="Picture 5" descr="MOWSanDiegoFB.png"/>
          <p:cNvPicPr>
            <a:picLocks noChangeAspect="1"/>
          </p:cNvPicPr>
          <p:nvPr/>
        </p:nvPicPr>
        <p:blipFill>
          <a:blip r:embed="rId3"/>
          <a:stretch>
            <a:fillRect/>
          </a:stretch>
        </p:blipFill>
        <p:spPr>
          <a:xfrm>
            <a:off x="0" y="0"/>
            <a:ext cx="9144000" cy="4119286"/>
          </a:xfrm>
          <a:prstGeom prst="rect">
            <a:avLst/>
          </a:prstGeom>
        </p:spPr>
      </p:pic>
      <p:sp>
        <p:nvSpPr>
          <p:cNvPr id="7" name="TextBox 6"/>
          <p:cNvSpPr txBox="1"/>
          <p:nvPr/>
        </p:nvSpPr>
        <p:spPr>
          <a:xfrm>
            <a:off x="304800" y="4343400"/>
            <a:ext cx="5029200" cy="461665"/>
          </a:xfrm>
          <a:prstGeom prst="rect">
            <a:avLst/>
          </a:prstGeom>
          <a:noFill/>
        </p:spPr>
        <p:txBody>
          <a:bodyPr wrap="square" rtlCol="0">
            <a:spAutoFit/>
          </a:bodyPr>
          <a:lstStyle/>
          <a:p>
            <a:r>
              <a:rPr lang="en-US" b="1" dirty="0" smtClean="0">
                <a:solidFill>
                  <a:schemeClr val="accent2"/>
                </a:solidFill>
                <a:latin typeface="Centurty gothic"/>
                <a:cs typeface="Centurty gothic"/>
              </a:rPr>
              <a:t>“Greater San Diego, Inc.”</a:t>
            </a:r>
            <a:endParaRPr lang="en-US" b="1" dirty="0">
              <a:solidFill>
                <a:schemeClr val="accent2"/>
              </a:solidFill>
              <a:latin typeface="Centurty gothic"/>
              <a:cs typeface="Centurty gothic"/>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outside of MOWAA  </a:t>
            </a:r>
          </a:p>
        </p:txBody>
      </p:sp>
      <p:sp>
        <p:nvSpPr>
          <p:cNvPr id="9219" name="Rectangle 3"/>
          <p:cNvSpPr>
            <a:spLocks noGrp="1" noChangeArrowheads="1"/>
          </p:cNvSpPr>
          <p:nvPr>
            <p:ph type="body" idx="1"/>
          </p:nvPr>
        </p:nvSpPr>
        <p:spPr>
          <a:xfrm>
            <a:off x="457200" y="2590800"/>
            <a:ext cx="8610600" cy="3124200"/>
          </a:xfrm>
        </p:spPr>
        <p:txBody>
          <a:bodyPr/>
          <a:lstStyle/>
          <a:p>
            <a:pPr marL="514350" indent="-514350">
              <a:spcBef>
                <a:spcPts val="1400"/>
              </a:spcBef>
              <a:spcAft>
                <a:spcPts val="1200"/>
              </a:spcAft>
              <a:buClr>
                <a:schemeClr val="accent2"/>
              </a:buClr>
            </a:pPr>
            <a:r>
              <a:rPr lang="en-US" sz="3600" b="0" dirty="0" smtClean="0">
                <a:solidFill>
                  <a:schemeClr val="accent2"/>
                </a:solidFill>
              </a:rPr>
              <a:t>75% of Internet users </a:t>
            </a:r>
            <a:r>
              <a:rPr lang="en-US" sz="3600" b="0" dirty="0" smtClean="0">
                <a:solidFill>
                  <a:schemeClr val="tx2"/>
                </a:solidFill>
              </a:rPr>
              <a:t>participate in some kind of social media</a:t>
            </a:r>
          </a:p>
          <a:p>
            <a:pPr marL="514350" indent="-514350">
              <a:spcBef>
                <a:spcPts val="1400"/>
              </a:spcBef>
              <a:spcAft>
                <a:spcPts val="1200"/>
              </a:spcAft>
              <a:buClr>
                <a:schemeClr val="accent2"/>
              </a:buClr>
            </a:pPr>
            <a:r>
              <a:rPr lang="en-US" sz="3600" b="0" dirty="0" smtClean="0"/>
              <a:t>Facebook alone </a:t>
            </a:r>
            <a:r>
              <a:rPr lang="en-US" sz="3600" b="0" dirty="0" smtClean="0">
                <a:solidFill>
                  <a:srgbClr val="E07602"/>
                </a:solidFill>
              </a:rPr>
              <a:t>has over 300M users worldwide</a:t>
            </a:r>
          </a:p>
          <a:p>
            <a:pPr marL="514350" indent="-514350">
              <a:spcBef>
                <a:spcPts val="1400"/>
              </a:spcBef>
              <a:spcAft>
                <a:spcPts val="1200"/>
              </a:spcAft>
              <a:buClr>
                <a:schemeClr val="accent2"/>
              </a:buClr>
            </a:pPr>
            <a:endParaRPr lang="en-US" sz="2800" b="0" dirty="0" smtClean="0"/>
          </a:p>
        </p:txBody>
      </p:sp>
      <p:sp>
        <p:nvSpPr>
          <p:cNvPr id="4" name="Slide Number Placeholder 3"/>
          <p:cNvSpPr>
            <a:spLocks noGrp="1"/>
          </p:cNvSpPr>
          <p:nvPr>
            <p:ph type="sldNum" sz="quarter" idx="12"/>
          </p:nvPr>
        </p:nvSpPr>
        <p:spPr/>
        <p:txBody>
          <a:bodyPr/>
          <a:lstStyle/>
          <a:p>
            <a:fld id="{E87B7170-925C-4600-81A0-B4F22A99FE82}"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7B7170-925C-4600-81A0-B4F22A99FE82}" type="slidenum">
              <a:rPr lang="en-US" smtClean="0"/>
              <a:pPr/>
              <a:t>26</a:t>
            </a:fld>
            <a:endParaRPr lang="en-US" dirty="0"/>
          </a:p>
        </p:txBody>
      </p:sp>
      <p:pic>
        <p:nvPicPr>
          <p:cNvPr id="5" name="Picture 4" descr="unicefTapProject.png"/>
          <p:cNvPicPr>
            <a:picLocks noChangeAspect="1"/>
          </p:cNvPicPr>
          <p:nvPr/>
        </p:nvPicPr>
        <p:blipFill>
          <a:blip r:embed="rId3"/>
          <a:stretch>
            <a:fillRect/>
          </a:stretch>
        </p:blipFill>
        <p:spPr>
          <a:xfrm>
            <a:off x="228600" y="1"/>
            <a:ext cx="8915400" cy="6857999"/>
          </a:xfrm>
          <a:prstGeom prst="rect">
            <a:avLst/>
          </a:prstGeom>
        </p:spPr>
      </p:pic>
      <p:sp>
        <p:nvSpPr>
          <p:cNvPr id="8" name="Rectangle 3"/>
          <p:cNvSpPr txBox="1">
            <a:spLocks noChangeArrowheads="1"/>
          </p:cNvSpPr>
          <p:nvPr/>
        </p:nvSpPr>
        <p:spPr bwMode="auto">
          <a:xfrm>
            <a:off x="304800" y="5638800"/>
            <a:ext cx="8839200" cy="12192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l" defTabSz="914400" rtl="0" eaLnBrk="0" fontAlgn="base" latinLnBrk="0" hangingPunct="0">
              <a:lnSpc>
                <a:spcPct val="100000"/>
              </a:lnSpc>
              <a:spcBef>
                <a:spcPts val="200"/>
              </a:spcBef>
              <a:spcAft>
                <a:spcPct val="0"/>
              </a:spcAft>
              <a:buClr>
                <a:schemeClr val="accent2"/>
              </a:buClr>
              <a:buSzPct val="100000"/>
              <a:buFont typeface="+mj-lt"/>
              <a:buAutoNum type="arabicPeriod"/>
              <a:tabLst/>
              <a:defRPr/>
            </a:pPr>
            <a:r>
              <a:rPr kumimoji="0" lang="en-US" sz="1800" b="1" i="0" u="none" strike="noStrike" kern="1200" cap="none" spc="0" normalizeH="0" baseline="0" noProof="0" dirty="0" smtClean="0">
                <a:ln>
                  <a:noFill/>
                </a:ln>
                <a:solidFill>
                  <a:srgbClr val="595959"/>
                </a:solidFill>
                <a:effectLst/>
                <a:uLnTx/>
                <a:uFillTx/>
                <a:latin typeface="Century Gothic"/>
                <a:ea typeface="ＭＳ Ｐゴシック" pitchFamily="-64" charset="-128"/>
                <a:cs typeface="Century Gothic"/>
              </a:rPr>
              <a:t>Estimated media reach </a:t>
            </a:r>
            <a:r>
              <a:rPr kumimoji="0" lang="en-US" sz="1800" b="1" i="0" u="none" strike="noStrike" kern="1200" cap="none" spc="0" normalizeH="0" baseline="0" noProof="0" dirty="0" smtClean="0">
                <a:ln>
                  <a:noFill/>
                </a:ln>
                <a:solidFill>
                  <a:srgbClr val="E07602"/>
                </a:solidFill>
                <a:effectLst/>
                <a:uLnTx/>
                <a:uFillTx/>
                <a:latin typeface="Century Gothic"/>
                <a:ea typeface="ＭＳ Ｐゴシック" pitchFamily="-64" charset="-128"/>
                <a:cs typeface="Century Gothic"/>
              </a:rPr>
              <a:t>80 million</a:t>
            </a:r>
          </a:p>
          <a:p>
            <a:pPr marL="514350" marR="0" lvl="0" indent="-514350" algn="l" defTabSz="914400" rtl="0" eaLnBrk="0" fontAlgn="base" latinLnBrk="0" hangingPunct="0">
              <a:lnSpc>
                <a:spcPct val="100000"/>
              </a:lnSpc>
              <a:spcBef>
                <a:spcPts val="200"/>
              </a:spcBef>
              <a:spcAft>
                <a:spcPct val="0"/>
              </a:spcAft>
              <a:buClr>
                <a:schemeClr val="accent2"/>
              </a:buClr>
              <a:buSzPct val="100000"/>
              <a:buFont typeface="+mj-lt"/>
              <a:buAutoNum type="arabicPeriod"/>
              <a:tabLst/>
              <a:defRPr/>
            </a:pPr>
            <a:r>
              <a:rPr kumimoji="0" lang="en-US" sz="1800" b="1" i="0" u="none" strike="noStrike" kern="1200" cap="none" spc="0" normalizeH="0" baseline="0" noProof="0" dirty="0" smtClean="0">
                <a:ln>
                  <a:noFill/>
                </a:ln>
                <a:solidFill>
                  <a:srgbClr val="595959"/>
                </a:solidFill>
                <a:effectLst/>
                <a:uLnTx/>
                <a:uFillTx/>
                <a:latin typeface="Century Gothic"/>
                <a:ea typeface="ＭＳ Ｐゴシック" pitchFamily="-64" charset="-128"/>
                <a:cs typeface="Century Gothic"/>
              </a:rPr>
              <a:t>Estimated earnings </a:t>
            </a:r>
            <a:r>
              <a:rPr kumimoji="0" lang="en-US" sz="1800" b="1" i="0" u="none" strike="noStrike" kern="1200" cap="none" spc="0" normalizeH="0" baseline="0" noProof="0" dirty="0" smtClean="0">
                <a:ln>
                  <a:noFill/>
                </a:ln>
                <a:solidFill>
                  <a:srgbClr val="E07602"/>
                </a:solidFill>
                <a:effectLst/>
                <a:uLnTx/>
                <a:uFillTx/>
                <a:latin typeface="Century Gothic"/>
                <a:ea typeface="ＭＳ Ｐゴシック" pitchFamily="-64" charset="-128"/>
                <a:cs typeface="Century Gothic"/>
              </a:rPr>
              <a:t>$100,000 in one day</a:t>
            </a:r>
          </a:p>
          <a:p>
            <a:pPr marL="514350" marR="0" lvl="0" indent="-514350" algn="l" defTabSz="914400" rtl="0" eaLnBrk="0" fontAlgn="base" latinLnBrk="0" hangingPunct="0">
              <a:lnSpc>
                <a:spcPct val="100000"/>
              </a:lnSpc>
              <a:spcBef>
                <a:spcPts val="200"/>
              </a:spcBef>
              <a:spcAft>
                <a:spcPct val="0"/>
              </a:spcAft>
              <a:buClr>
                <a:schemeClr val="accent2"/>
              </a:buClr>
              <a:buSzPct val="100000"/>
              <a:buFont typeface="+mj-lt"/>
              <a:buAutoNum type="arabicPeriod"/>
              <a:tabLst/>
              <a:defRPr/>
            </a:pPr>
            <a:r>
              <a:rPr kumimoji="0" lang="en-US" sz="1800" b="1" i="0" u="none" strike="noStrike" kern="1200" cap="none" spc="0" normalizeH="0" baseline="0" noProof="0" dirty="0" smtClean="0">
                <a:ln>
                  <a:noFill/>
                </a:ln>
                <a:solidFill>
                  <a:srgbClr val="E07602"/>
                </a:solidFill>
                <a:effectLst/>
                <a:uLnTx/>
                <a:uFillTx/>
                <a:latin typeface="Century Gothic"/>
                <a:ea typeface="ＭＳ Ｐゴシック" pitchFamily="-64" charset="-128"/>
                <a:cs typeface="Century Gothic"/>
              </a:rPr>
              <a:t>4 million children </a:t>
            </a:r>
            <a:r>
              <a:rPr kumimoji="0" lang="en-US" sz="1800" b="1" i="0" u="none" strike="noStrike" kern="1200" cap="none" spc="0" normalizeH="0" baseline="0" noProof="0" dirty="0" smtClean="0">
                <a:ln>
                  <a:noFill/>
                </a:ln>
                <a:solidFill>
                  <a:srgbClr val="595959"/>
                </a:solidFill>
                <a:effectLst/>
                <a:uLnTx/>
                <a:uFillTx/>
                <a:latin typeface="Century Gothic"/>
                <a:ea typeface="ＭＳ Ｐゴシック" pitchFamily="-64" charset="-128"/>
                <a:cs typeface="Century Gothic"/>
              </a:rPr>
              <a:t>were provided clean water </a:t>
            </a:r>
          </a:p>
          <a:p>
            <a:pPr marL="454025" marR="0" lvl="0" indent="-454025" algn="l" defTabSz="914400" rtl="0" eaLnBrk="0" fontAlgn="base" latinLnBrk="0" hangingPunct="0">
              <a:lnSpc>
                <a:spcPct val="100000"/>
              </a:lnSpc>
              <a:spcBef>
                <a:spcPts val="200"/>
              </a:spcBef>
              <a:spcAft>
                <a:spcPct val="0"/>
              </a:spcAft>
              <a:buClr>
                <a:schemeClr val="accent2"/>
              </a:buClr>
              <a:buSzPct val="100000"/>
              <a:buFont typeface="Wingdings 2" pitchFamily="18" charset="2"/>
              <a:buChar char=""/>
              <a:tabLst/>
              <a:defRPr/>
            </a:pPr>
            <a:endParaRPr kumimoji="0" lang="en-US" sz="1800" b="1" i="0" u="none" strike="noStrike" kern="1200" cap="none" spc="0" normalizeH="0" baseline="0" noProof="0" dirty="0" smtClean="0">
              <a:ln>
                <a:noFill/>
              </a:ln>
              <a:solidFill>
                <a:srgbClr val="E07602"/>
              </a:solidFill>
              <a:effectLst/>
              <a:uLnTx/>
              <a:uFillTx/>
              <a:latin typeface="Century Gothic"/>
              <a:ea typeface="ＭＳ Ｐゴシック" pitchFamily="-64" charset="-128"/>
              <a:cs typeface="Century Gothic"/>
            </a:endParaRPr>
          </a:p>
          <a:p>
            <a:pPr marL="454025" marR="0" lvl="0" indent="-454025" algn="l" defTabSz="914400" rtl="0" eaLnBrk="0" fontAlgn="base" latinLnBrk="0" hangingPunct="0">
              <a:lnSpc>
                <a:spcPct val="100000"/>
              </a:lnSpc>
              <a:spcBef>
                <a:spcPts val="200"/>
              </a:spcBef>
              <a:spcAft>
                <a:spcPct val="0"/>
              </a:spcAft>
              <a:buClr>
                <a:schemeClr val="accent2"/>
              </a:buClr>
              <a:buSzPct val="100000"/>
              <a:buFont typeface="Wingdings 2" pitchFamily="18" charset="2"/>
              <a:buChar char=""/>
              <a:tabLst/>
              <a:defRPr/>
            </a:pPr>
            <a:endParaRPr kumimoji="0" lang="en-US" sz="1800" b="1" i="0" u="none" strike="noStrike" kern="1200" cap="none" spc="0" normalizeH="0" baseline="0" noProof="0" dirty="0">
              <a:ln>
                <a:noFill/>
              </a:ln>
              <a:solidFill>
                <a:srgbClr val="E07602"/>
              </a:solidFill>
              <a:effectLst/>
              <a:uLnTx/>
              <a:uFillTx/>
              <a:latin typeface="Century Gothic"/>
              <a:ea typeface="ＭＳ Ｐゴシック" pitchFamily="-64" charset="-128"/>
              <a:cs typeface="Century Gothic"/>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219200"/>
          </a:xfrm>
        </p:spPr>
        <p:txBody>
          <a:bodyPr/>
          <a:lstStyle/>
          <a:p>
            <a:r>
              <a:rPr lang="en-US" dirty="0" smtClean="0"/>
              <a:t>w</a:t>
            </a:r>
            <a:r>
              <a:rPr lang="en-US" sz="4000" dirty="0" smtClean="0"/>
              <a:t>hy do you think these are effective?</a:t>
            </a:r>
            <a:endParaRPr lang="en-US" sz="4000" dirty="0"/>
          </a:p>
        </p:txBody>
      </p:sp>
      <p:sp>
        <p:nvSpPr>
          <p:cNvPr id="9219" name="Rectangle 3"/>
          <p:cNvSpPr>
            <a:spLocks noGrp="1" noChangeArrowheads="1"/>
          </p:cNvSpPr>
          <p:nvPr>
            <p:ph type="body" idx="1"/>
          </p:nvPr>
        </p:nvSpPr>
        <p:spPr>
          <a:xfrm>
            <a:off x="457200" y="2743200"/>
            <a:ext cx="8610600" cy="3124200"/>
          </a:xfrm>
        </p:spPr>
        <p:txBody>
          <a:bodyPr/>
          <a:lstStyle/>
          <a:p>
            <a:pPr marL="457200" indent="-457200">
              <a:spcBef>
                <a:spcPts val="800"/>
              </a:spcBef>
              <a:buClr>
                <a:schemeClr val="accent2"/>
              </a:buClr>
              <a:buSzPct val="100000"/>
              <a:buFont typeface="+mj-lt"/>
              <a:buAutoNum type="arabicPeriod"/>
            </a:pPr>
            <a:r>
              <a:rPr lang="en-US" sz="2000" b="0" dirty="0" smtClean="0"/>
              <a:t>list</a:t>
            </a:r>
            <a:endParaRPr lang="en-US" sz="20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sz="4000" dirty="0" smtClean="0"/>
              <a:t>lessons learned</a:t>
            </a:r>
            <a:endParaRPr lang="en-US" sz="4000" dirty="0"/>
          </a:p>
        </p:txBody>
      </p:sp>
      <p:sp>
        <p:nvSpPr>
          <p:cNvPr id="9219" name="Rectangle 3"/>
          <p:cNvSpPr>
            <a:spLocks noGrp="1" noChangeArrowheads="1"/>
          </p:cNvSpPr>
          <p:nvPr>
            <p:ph type="body" idx="1"/>
          </p:nvPr>
        </p:nvSpPr>
        <p:spPr>
          <a:xfrm>
            <a:off x="457200" y="2438400"/>
            <a:ext cx="8610600" cy="3124200"/>
          </a:xfrm>
        </p:spPr>
        <p:txBody>
          <a:bodyPr/>
          <a:lstStyle/>
          <a:p>
            <a:pPr marL="457200" indent="-457200">
              <a:spcBef>
                <a:spcPts val="800"/>
              </a:spcBef>
              <a:buClr>
                <a:schemeClr val="accent2"/>
              </a:buClr>
              <a:buSzPct val="100000"/>
              <a:buFont typeface="+mj-lt"/>
              <a:buAutoNum type="arabicPeriod"/>
            </a:pPr>
            <a:r>
              <a:rPr lang="en-US" sz="2000" b="0" dirty="0" smtClean="0"/>
              <a:t>What are some?</a:t>
            </a:r>
            <a:endParaRPr lang="en-US" sz="20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sz="4000" dirty="0" smtClean="0"/>
              <a:t>tips</a:t>
            </a:r>
            <a:endParaRPr lang="en-US" sz="4000" dirty="0"/>
          </a:p>
        </p:txBody>
      </p:sp>
      <p:sp>
        <p:nvSpPr>
          <p:cNvPr id="9219" name="Rectangle 3"/>
          <p:cNvSpPr>
            <a:spLocks noGrp="1" noChangeArrowheads="1"/>
          </p:cNvSpPr>
          <p:nvPr>
            <p:ph type="body" idx="1"/>
          </p:nvPr>
        </p:nvSpPr>
        <p:spPr>
          <a:xfrm>
            <a:off x="457200" y="2438400"/>
            <a:ext cx="8610600" cy="3124200"/>
          </a:xfrm>
        </p:spPr>
        <p:txBody>
          <a:bodyPr/>
          <a:lstStyle/>
          <a:p>
            <a:pPr marL="457200" indent="-457200">
              <a:spcBef>
                <a:spcPts val="500"/>
              </a:spcBef>
              <a:buClr>
                <a:schemeClr val="accent2"/>
              </a:buClr>
              <a:buSzPct val="100000"/>
              <a:buFont typeface="+mj-lt"/>
              <a:buAutoNum type="arabicPeriod"/>
            </a:pPr>
            <a:r>
              <a:rPr lang="en-US" sz="2400" b="0" dirty="0" smtClean="0"/>
              <a:t>Define your objective up front</a:t>
            </a:r>
          </a:p>
          <a:p>
            <a:pPr marL="457200" indent="-457200">
              <a:spcBef>
                <a:spcPts val="500"/>
              </a:spcBef>
              <a:buClr>
                <a:schemeClr val="accent2"/>
              </a:buClr>
              <a:buSzPct val="100000"/>
              <a:buFont typeface="+mj-lt"/>
              <a:buAutoNum type="arabicPeriod"/>
            </a:pPr>
            <a:r>
              <a:rPr lang="en-US" sz="2400" b="0" dirty="0" smtClean="0"/>
              <a:t>Apply baseline metrics and tracking mechanisms</a:t>
            </a:r>
          </a:p>
          <a:p>
            <a:pPr marL="457200" indent="-457200">
              <a:spcBef>
                <a:spcPts val="500"/>
              </a:spcBef>
              <a:buClr>
                <a:schemeClr val="accent2"/>
              </a:buClr>
              <a:buSzPct val="100000"/>
              <a:buFont typeface="+mj-lt"/>
              <a:buAutoNum type="arabicPeriod"/>
            </a:pPr>
            <a:r>
              <a:rPr lang="en-US" sz="2400" b="0" dirty="0" smtClean="0"/>
              <a:t>Focus your message on key service</a:t>
            </a:r>
          </a:p>
          <a:p>
            <a:pPr marL="457200" indent="-457200">
              <a:spcBef>
                <a:spcPts val="500"/>
              </a:spcBef>
              <a:buClr>
                <a:schemeClr val="accent2"/>
              </a:buClr>
              <a:buSzPct val="100000"/>
              <a:buFont typeface="+mj-lt"/>
              <a:buAutoNum type="arabicPeriod"/>
            </a:pPr>
            <a:r>
              <a:rPr lang="en-US" sz="2400" b="0" dirty="0" smtClean="0"/>
              <a:t>Identify why your audience would care and their behaviors</a:t>
            </a:r>
          </a:p>
          <a:p>
            <a:pPr marL="457200" indent="-457200">
              <a:spcBef>
                <a:spcPts val="500"/>
              </a:spcBef>
              <a:buClr>
                <a:schemeClr val="accent2"/>
              </a:buClr>
              <a:buSzPct val="100000"/>
              <a:buFont typeface="+mj-lt"/>
              <a:buAutoNum type="arabicPeriod"/>
            </a:pPr>
            <a:r>
              <a:rPr lang="en-US" sz="2400" b="0" dirty="0" smtClean="0"/>
              <a:t>Make your message personal</a:t>
            </a:r>
          </a:p>
          <a:p>
            <a:pPr marL="457200" indent="-457200">
              <a:spcBef>
                <a:spcPts val="500"/>
              </a:spcBef>
              <a:buClr>
                <a:schemeClr val="accent2"/>
              </a:buClr>
              <a:buSzPct val="100000"/>
              <a:buFont typeface="+mj-lt"/>
              <a:buAutoNum type="arabicPeriod"/>
            </a:pPr>
            <a:r>
              <a:rPr lang="en-US" sz="2400" b="0" dirty="0" smtClean="0"/>
              <a:t>Offer an incentive</a:t>
            </a:r>
          </a:p>
          <a:p>
            <a:pPr marL="457200" indent="-457200">
              <a:spcBef>
                <a:spcPts val="500"/>
              </a:spcBef>
              <a:buClr>
                <a:schemeClr val="accent2"/>
              </a:buClr>
              <a:buSzPct val="100000"/>
              <a:buFont typeface="+mj-lt"/>
              <a:buAutoNum type="arabicPeriod"/>
            </a:pPr>
            <a:r>
              <a:rPr lang="en-US" sz="2400" b="0" dirty="0" smtClean="0"/>
              <a:t>Match your message, channel and distribution to your audience</a:t>
            </a:r>
          </a:p>
          <a:p>
            <a:pPr marL="457200" indent="-457200">
              <a:spcBef>
                <a:spcPts val="500"/>
              </a:spcBef>
              <a:buClr>
                <a:schemeClr val="accent2"/>
              </a:buClr>
              <a:buSzPct val="100000"/>
              <a:buFont typeface="+mj-lt"/>
              <a:buAutoNum type="arabicPeriod"/>
            </a:pPr>
            <a:r>
              <a:rPr lang="en-US" sz="2400" b="0" dirty="0" smtClean="0"/>
              <a:t>Measure and celebrate success!</a:t>
            </a:r>
          </a:p>
          <a:p>
            <a:pPr marL="457200" indent="-457200">
              <a:spcBef>
                <a:spcPts val="500"/>
              </a:spcBef>
              <a:buClr>
                <a:schemeClr val="accent2"/>
              </a:buClr>
              <a:buSzPct val="100000"/>
              <a:buFont typeface="+mj-lt"/>
              <a:buAutoNum type="arabicPeriod"/>
            </a:pPr>
            <a:endParaRPr lang="en-US" sz="24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could…</a:t>
            </a:r>
            <a:endParaRPr lang="en-US" dirty="0"/>
          </a:p>
        </p:txBody>
      </p:sp>
      <p:sp>
        <p:nvSpPr>
          <p:cNvPr id="9219" name="Rectangle 3"/>
          <p:cNvSpPr>
            <a:spLocks noGrp="1" noChangeArrowheads="1"/>
          </p:cNvSpPr>
          <p:nvPr>
            <p:ph type="body" idx="1"/>
          </p:nvPr>
        </p:nvSpPr>
        <p:spPr>
          <a:xfrm>
            <a:off x="152400" y="3200400"/>
            <a:ext cx="8915400" cy="3124200"/>
          </a:xfrm>
        </p:spPr>
        <p:txBody>
          <a:bodyPr/>
          <a:lstStyle/>
          <a:p>
            <a:pPr marL="6350" indent="-6350">
              <a:spcBef>
                <a:spcPts val="800"/>
              </a:spcBef>
              <a:spcAft>
                <a:spcPts val="600"/>
              </a:spcAft>
              <a:buClr>
                <a:schemeClr val="accent2"/>
              </a:buClr>
              <a:buNone/>
            </a:pPr>
            <a:r>
              <a:rPr lang="en-US" sz="4000" b="0" dirty="0" smtClean="0"/>
              <a:t>really use help with your E-strategy?</a:t>
            </a:r>
          </a:p>
          <a:p>
            <a:pPr>
              <a:spcBef>
                <a:spcPts val="800"/>
              </a:spcBef>
              <a:spcAft>
                <a:spcPts val="600"/>
              </a:spcAft>
              <a:buClr>
                <a:schemeClr val="accent2"/>
              </a:buClr>
              <a:buSzPct val="100000"/>
              <a:buNone/>
            </a:pPr>
            <a:endParaRPr lang="en-US" sz="40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143000"/>
            <a:ext cx="8913813" cy="1066800"/>
          </a:xfrm>
        </p:spPr>
        <p:txBody>
          <a:bodyPr/>
          <a:lstStyle/>
          <a:p>
            <a:r>
              <a:rPr lang="en-US" sz="4000" dirty="0" smtClean="0"/>
              <a:t>MOWAA resources</a:t>
            </a:r>
            <a:endParaRPr lang="en-US" sz="4000" dirty="0"/>
          </a:p>
        </p:txBody>
      </p:sp>
      <p:sp>
        <p:nvSpPr>
          <p:cNvPr id="9219" name="Rectangle 3"/>
          <p:cNvSpPr>
            <a:spLocks noGrp="1" noChangeArrowheads="1"/>
          </p:cNvSpPr>
          <p:nvPr>
            <p:ph type="body" idx="1"/>
          </p:nvPr>
        </p:nvSpPr>
        <p:spPr>
          <a:xfrm>
            <a:off x="381000" y="2286000"/>
            <a:ext cx="8610600" cy="3124200"/>
          </a:xfrm>
        </p:spPr>
        <p:txBody>
          <a:bodyPr/>
          <a:lstStyle/>
          <a:p>
            <a:pPr marL="911225" lvl="1" indent="-457200">
              <a:buFont typeface="+mj-lt"/>
              <a:buAutoNum type="arabicPeriod"/>
            </a:pPr>
            <a:r>
              <a:rPr lang="en-US" dirty="0" smtClean="0"/>
              <a:t>Grant Opportunities </a:t>
            </a:r>
          </a:p>
          <a:p>
            <a:pPr marL="911225" lvl="1" indent="-457200">
              <a:buFont typeface="+mj-lt"/>
              <a:buAutoNum type="arabicPeriod"/>
            </a:pPr>
            <a:r>
              <a:rPr lang="en-US" dirty="0" smtClean="0"/>
              <a:t>Social Media Tips &amp; Tricks </a:t>
            </a:r>
          </a:p>
          <a:p>
            <a:pPr marL="911225" lvl="1" indent="-457200">
              <a:buFont typeface="+mj-lt"/>
              <a:buAutoNum type="arabicPeriod"/>
            </a:pPr>
            <a:r>
              <a:rPr lang="en-US" dirty="0" smtClean="0"/>
              <a:t>A video and radio PSA </a:t>
            </a:r>
          </a:p>
          <a:p>
            <a:pPr marL="911225" lvl="1" indent="-457200">
              <a:buFont typeface="+mj-lt"/>
              <a:buAutoNum type="arabicPeriod"/>
            </a:pPr>
            <a:r>
              <a:rPr lang="en-US" dirty="0" smtClean="0"/>
              <a:t>Newsletter templates </a:t>
            </a:r>
            <a:r>
              <a:rPr lang="en-US" dirty="0" smtClean="0">
                <a:solidFill>
                  <a:srgbClr val="E07602"/>
                </a:solidFill>
              </a:rPr>
              <a:t>(printed and digital)</a:t>
            </a:r>
          </a:p>
          <a:p>
            <a:pPr marL="911225" lvl="1" indent="-457200">
              <a:buFont typeface="+mj-lt"/>
              <a:buAutoNum type="arabicPeriod"/>
            </a:pPr>
            <a:r>
              <a:rPr lang="en-US" dirty="0" smtClean="0"/>
              <a:t>Letterhead template and logos</a:t>
            </a:r>
          </a:p>
          <a:p>
            <a:pPr marL="911225" lvl="1" indent="-457200">
              <a:buFont typeface="+mj-lt"/>
              <a:buAutoNum type="arabicPeriod"/>
            </a:pPr>
            <a:r>
              <a:rPr lang="en-US" dirty="0" smtClean="0"/>
              <a:t>Campaign Q&amp;A and language</a:t>
            </a:r>
          </a:p>
          <a:p>
            <a:pPr marL="911225" lvl="1" indent="-457200">
              <a:buFont typeface="+mj-lt"/>
              <a:buAutoNum type="arabicPeriod"/>
            </a:pPr>
            <a:r>
              <a:rPr lang="en-US" dirty="0" smtClean="0"/>
              <a:t>Media Outreach Guide </a:t>
            </a:r>
          </a:p>
          <a:p>
            <a:pPr marL="911225" lvl="1" indent="-457200">
              <a:buFont typeface="+mj-lt"/>
              <a:buAutoNum type="arabicPeriod"/>
            </a:pPr>
            <a:r>
              <a:rPr lang="en-US" dirty="0" smtClean="0"/>
              <a:t>Sample Press Materials </a:t>
            </a:r>
          </a:p>
          <a:p>
            <a:pPr>
              <a:spcBef>
                <a:spcPts val="600"/>
              </a:spcBef>
              <a:buClr>
                <a:schemeClr val="accent2"/>
              </a:buClr>
              <a:buSzPct val="100000"/>
              <a:buNone/>
            </a:pPr>
            <a:endParaRPr lang="en-US" sz="2400" b="0" dirty="0" smtClean="0"/>
          </a:p>
          <a:p>
            <a:pPr>
              <a:spcBef>
                <a:spcPts val="600"/>
              </a:spcBef>
              <a:buClr>
                <a:schemeClr val="accent2"/>
              </a:buClr>
              <a:buSzPct val="100000"/>
              <a:buNone/>
            </a:pPr>
            <a:endParaRPr lang="en-US" sz="24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990600"/>
          </a:xfrm>
        </p:spPr>
        <p:txBody>
          <a:bodyPr/>
          <a:lstStyle/>
          <a:p>
            <a:r>
              <a:rPr lang="en-US" sz="4000" dirty="0" smtClean="0"/>
              <a:t>external </a:t>
            </a:r>
            <a:r>
              <a:rPr lang="en-US" dirty="0" smtClean="0"/>
              <a:t>r</a:t>
            </a:r>
            <a:r>
              <a:rPr lang="en-US" sz="4000" dirty="0" smtClean="0"/>
              <a:t>esources </a:t>
            </a:r>
            <a:endParaRPr lang="en-US" sz="4000" dirty="0"/>
          </a:p>
        </p:txBody>
      </p:sp>
      <p:sp>
        <p:nvSpPr>
          <p:cNvPr id="9219" name="Rectangle 3"/>
          <p:cNvSpPr>
            <a:spLocks noGrp="1" noChangeArrowheads="1"/>
          </p:cNvSpPr>
          <p:nvPr>
            <p:ph type="body" idx="1"/>
          </p:nvPr>
        </p:nvSpPr>
        <p:spPr>
          <a:xfrm>
            <a:off x="381000" y="2362200"/>
            <a:ext cx="8610600" cy="3124200"/>
          </a:xfrm>
        </p:spPr>
        <p:txBody>
          <a:bodyPr/>
          <a:lstStyle/>
          <a:p>
            <a:pPr marL="795338" indent="-457200">
              <a:spcBef>
                <a:spcPts val="800"/>
              </a:spcBef>
              <a:buClr>
                <a:schemeClr val="accent2"/>
              </a:buClr>
              <a:buSzPct val="100000"/>
              <a:buNone/>
            </a:pPr>
            <a:endParaRPr lang="en-US" sz="2000" b="0" dirty="0" smtClean="0">
              <a:solidFill>
                <a:srgbClr val="E07602"/>
              </a:solidFill>
            </a:endParaRPr>
          </a:p>
          <a:p>
            <a:pPr>
              <a:spcBef>
                <a:spcPts val="800"/>
              </a:spcBef>
              <a:buClr>
                <a:schemeClr val="accent2"/>
              </a:buClr>
              <a:buSzPct val="100000"/>
              <a:buNone/>
            </a:pPr>
            <a:endParaRPr lang="en-US" sz="2400" dirty="0" smtClean="0"/>
          </a:p>
          <a:p>
            <a:pPr>
              <a:spcBef>
                <a:spcPts val="800"/>
              </a:spcBef>
              <a:buClr>
                <a:schemeClr val="accent2"/>
              </a:buClr>
              <a:buSzPct val="100000"/>
              <a:buNone/>
            </a:pPr>
            <a:endParaRPr lang="en-US" sz="2400" b="0" dirty="0" smtClean="0"/>
          </a:p>
          <a:p>
            <a:pPr>
              <a:spcBef>
                <a:spcPts val="800"/>
              </a:spcBef>
              <a:buClr>
                <a:schemeClr val="accent2"/>
              </a:buClr>
              <a:buSzPct val="100000"/>
              <a:buNone/>
            </a:pPr>
            <a:endParaRPr lang="en-US" sz="24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31</a:t>
            </a:fld>
            <a:endParaRPr lang="en-US" dirty="0"/>
          </a:p>
        </p:txBody>
      </p:sp>
      <p:pic>
        <p:nvPicPr>
          <p:cNvPr id="5" name="Picture 4" descr="constant contact.jpg"/>
          <p:cNvPicPr>
            <a:picLocks noChangeAspect="1"/>
          </p:cNvPicPr>
          <p:nvPr/>
        </p:nvPicPr>
        <p:blipFill>
          <a:blip r:embed="rId3"/>
          <a:stretch>
            <a:fillRect/>
          </a:stretch>
        </p:blipFill>
        <p:spPr>
          <a:xfrm>
            <a:off x="1981200" y="2895600"/>
            <a:ext cx="1676400" cy="1300285"/>
          </a:xfrm>
          <a:prstGeom prst="rect">
            <a:avLst/>
          </a:prstGeom>
        </p:spPr>
      </p:pic>
      <p:pic>
        <p:nvPicPr>
          <p:cNvPr id="6" name="Picture 5" descr="facebook.jpg"/>
          <p:cNvPicPr>
            <a:picLocks noChangeAspect="1"/>
          </p:cNvPicPr>
          <p:nvPr/>
        </p:nvPicPr>
        <p:blipFill>
          <a:blip r:embed="rId4"/>
          <a:stretch>
            <a:fillRect/>
          </a:stretch>
        </p:blipFill>
        <p:spPr>
          <a:xfrm>
            <a:off x="7620000" y="2362200"/>
            <a:ext cx="1143000" cy="1143000"/>
          </a:xfrm>
          <a:prstGeom prst="rect">
            <a:avLst/>
          </a:prstGeom>
        </p:spPr>
      </p:pic>
      <p:pic>
        <p:nvPicPr>
          <p:cNvPr id="7" name="Picture 6" descr="goDaddy.jpg"/>
          <p:cNvPicPr>
            <a:picLocks noChangeAspect="1"/>
          </p:cNvPicPr>
          <p:nvPr/>
        </p:nvPicPr>
        <p:blipFill>
          <a:blip r:embed="rId5"/>
          <a:stretch>
            <a:fillRect/>
          </a:stretch>
        </p:blipFill>
        <p:spPr>
          <a:xfrm>
            <a:off x="3886200" y="2920314"/>
            <a:ext cx="1600200" cy="1427206"/>
          </a:xfrm>
          <a:prstGeom prst="rect">
            <a:avLst/>
          </a:prstGeom>
        </p:spPr>
      </p:pic>
      <p:pic>
        <p:nvPicPr>
          <p:cNvPr id="8" name="Picture 7" descr="googleReader.jpg"/>
          <p:cNvPicPr>
            <a:picLocks noChangeAspect="1"/>
          </p:cNvPicPr>
          <p:nvPr/>
        </p:nvPicPr>
        <p:blipFill>
          <a:blip r:embed="rId6"/>
          <a:stretch>
            <a:fillRect/>
          </a:stretch>
        </p:blipFill>
        <p:spPr>
          <a:xfrm>
            <a:off x="774700" y="2895600"/>
            <a:ext cx="977900" cy="1143000"/>
          </a:xfrm>
          <a:prstGeom prst="rect">
            <a:avLst/>
          </a:prstGeom>
        </p:spPr>
      </p:pic>
      <p:pic>
        <p:nvPicPr>
          <p:cNvPr id="9" name="Picture 8" descr="iweb.jpg"/>
          <p:cNvPicPr>
            <a:picLocks noChangeAspect="1"/>
          </p:cNvPicPr>
          <p:nvPr/>
        </p:nvPicPr>
        <p:blipFill>
          <a:blip r:embed="rId7"/>
          <a:stretch>
            <a:fillRect/>
          </a:stretch>
        </p:blipFill>
        <p:spPr>
          <a:xfrm>
            <a:off x="6019800" y="2590800"/>
            <a:ext cx="1143000" cy="1143000"/>
          </a:xfrm>
          <a:prstGeom prst="rect">
            <a:avLst/>
          </a:prstGeom>
        </p:spPr>
      </p:pic>
      <p:pic>
        <p:nvPicPr>
          <p:cNvPr id="10" name="Picture 9" descr="mailchimp.jpg"/>
          <p:cNvPicPr>
            <a:picLocks noChangeAspect="1"/>
          </p:cNvPicPr>
          <p:nvPr/>
        </p:nvPicPr>
        <p:blipFill>
          <a:blip r:embed="rId8"/>
          <a:stretch>
            <a:fillRect/>
          </a:stretch>
        </p:blipFill>
        <p:spPr>
          <a:xfrm>
            <a:off x="533399" y="4343400"/>
            <a:ext cx="2977979" cy="983796"/>
          </a:xfrm>
          <a:prstGeom prst="rect">
            <a:avLst/>
          </a:prstGeom>
        </p:spPr>
      </p:pic>
      <p:pic>
        <p:nvPicPr>
          <p:cNvPr id="11" name="Picture 10" descr="twitter2.jpg"/>
          <p:cNvPicPr>
            <a:picLocks noChangeAspect="1"/>
          </p:cNvPicPr>
          <p:nvPr/>
        </p:nvPicPr>
        <p:blipFill>
          <a:blip r:embed="rId9"/>
          <a:stretch>
            <a:fillRect/>
          </a:stretch>
        </p:blipFill>
        <p:spPr>
          <a:xfrm>
            <a:off x="7620000" y="3581400"/>
            <a:ext cx="1123950" cy="1123950"/>
          </a:xfrm>
          <a:prstGeom prst="rect">
            <a:avLst/>
          </a:prstGeom>
        </p:spPr>
      </p:pic>
      <p:pic>
        <p:nvPicPr>
          <p:cNvPr id="12" name="Picture 11" descr="vimeo2.jpg"/>
          <p:cNvPicPr>
            <a:picLocks noChangeAspect="1"/>
          </p:cNvPicPr>
          <p:nvPr/>
        </p:nvPicPr>
        <p:blipFill>
          <a:blip r:embed="rId10"/>
          <a:stretch>
            <a:fillRect/>
          </a:stretch>
        </p:blipFill>
        <p:spPr>
          <a:xfrm>
            <a:off x="990600" y="5334000"/>
            <a:ext cx="1676400" cy="1257300"/>
          </a:xfrm>
          <a:prstGeom prst="rect">
            <a:avLst/>
          </a:prstGeom>
        </p:spPr>
      </p:pic>
      <p:pic>
        <p:nvPicPr>
          <p:cNvPr id="13" name="Picture 12" descr="weebly.jpg"/>
          <p:cNvPicPr>
            <a:picLocks noChangeAspect="1"/>
          </p:cNvPicPr>
          <p:nvPr/>
        </p:nvPicPr>
        <p:blipFill>
          <a:blip r:embed="rId11"/>
          <a:stretch>
            <a:fillRect/>
          </a:stretch>
        </p:blipFill>
        <p:spPr>
          <a:xfrm>
            <a:off x="5867400" y="4038600"/>
            <a:ext cx="1364343" cy="609600"/>
          </a:xfrm>
          <a:prstGeom prst="rect">
            <a:avLst/>
          </a:prstGeom>
        </p:spPr>
      </p:pic>
      <p:pic>
        <p:nvPicPr>
          <p:cNvPr id="14" name="Picture 13" descr="wordpress.jpg"/>
          <p:cNvPicPr>
            <a:picLocks noChangeAspect="1"/>
          </p:cNvPicPr>
          <p:nvPr/>
        </p:nvPicPr>
        <p:blipFill>
          <a:blip r:embed="rId12"/>
          <a:stretch>
            <a:fillRect/>
          </a:stretch>
        </p:blipFill>
        <p:spPr>
          <a:xfrm>
            <a:off x="6096000" y="5029200"/>
            <a:ext cx="2286000" cy="1416204"/>
          </a:xfrm>
          <a:prstGeom prst="rect">
            <a:avLst/>
          </a:prstGeom>
        </p:spPr>
      </p:pic>
      <p:pic>
        <p:nvPicPr>
          <p:cNvPr id="15" name="Picture 14" descr="youtube.jpg"/>
          <p:cNvPicPr>
            <a:picLocks noChangeAspect="1"/>
          </p:cNvPicPr>
          <p:nvPr/>
        </p:nvPicPr>
        <p:blipFill>
          <a:blip r:embed="rId13"/>
          <a:stretch>
            <a:fillRect/>
          </a:stretch>
        </p:blipFill>
        <p:spPr>
          <a:xfrm>
            <a:off x="4114800" y="4876800"/>
            <a:ext cx="1447800" cy="14478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914400"/>
          </a:xfrm>
        </p:spPr>
        <p:txBody>
          <a:bodyPr/>
          <a:lstStyle/>
          <a:p>
            <a:r>
              <a:rPr lang="en-US" sz="4000" dirty="0" smtClean="0"/>
              <a:t>action plan exercise</a:t>
            </a:r>
            <a:endParaRPr lang="en-US" sz="4000" dirty="0"/>
          </a:p>
        </p:txBody>
      </p:sp>
      <p:sp>
        <p:nvSpPr>
          <p:cNvPr id="9219" name="Rectangle 3"/>
          <p:cNvSpPr>
            <a:spLocks noGrp="1" noChangeArrowheads="1"/>
          </p:cNvSpPr>
          <p:nvPr>
            <p:ph type="body" idx="1"/>
          </p:nvPr>
        </p:nvSpPr>
        <p:spPr>
          <a:xfrm>
            <a:off x="457200" y="2286000"/>
            <a:ext cx="8610600" cy="3124200"/>
          </a:xfrm>
        </p:spPr>
        <p:txBody>
          <a:bodyPr/>
          <a:lstStyle/>
          <a:p>
            <a:pPr marL="514350" indent="-514350">
              <a:spcBef>
                <a:spcPts val="800"/>
              </a:spcBef>
              <a:spcAft>
                <a:spcPts val="600"/>
              </a:spcAft>
              <a:buClr>
                <a:schemeClr val="accent2"/>
              </a:buClr>
              <a:buSzPct val="100000"/>
              <a:buFont typeface="+mj-lt"/>
              <a:buAutoNum type="arabicPeriod"/>
            </a:pPr>
            <a:r>
              <a:rPr lang="en-US" sz="2400" dirty="0" smtClean="0"/>
              <a:t>Select spokesperson</a:t>
            </a:r>
          </a:p>
          <a:p>
            <a:pPr marL="514350" indent="-514350">
              <a:spcBef>
                <a:spcPts val="800"/>
              </a:spcBef>
              <a:spcAft>
                <a:spcPts val="600"/>
              </a:spcAft>
              <a:buClr>
                <a:schemeClr val="accent2"/>
              </a:buClr>
              <a:buSzPct val="100000"/>
              <a:buFont typeface="+mj-lt"/>
              <a:buAutoNum type="arabicPeriod"/>
            </a:pPr>
            <a:r>
              <a:rPr lang="en-US" sz="2400" dirty="0" smtClean="0"/>
              <a:t>Form groups of 4 or 5 around your seats</a:t>
            </a:r>
          </a:p>
          <a:p>
            <a:pPr marL="514350" indent="-514350">
              <a:spcBef>
                <a:spcPts val="800"/>
              </a:spcBef>
              <a:spcAft>
                <a:spcPts val="600"/>
              </a:spcAft>
              <a:buClr>
                <a:schemeClr val="accent2"/>
              </a:buClr>
              <a:buSzPct val="100000"/>
              <a:buFont typeface="+mj-lt"/>
              <a:buAutoNum type="arabicPeriod"/>
            </a:pPr>
            <a:r>
              <a:rPr lang="en-US" sz="2400" dirty="0" smtClean="0"/>
              <a:t>Select one section on your action plan outline that you’d like help with</a:t>
            </a:r>
          </a:p>
          <a:p>
            <a:pPr marL="514350" indent="-514350">
              <a:spcBef>
                <a:spcPts val="800"/>
              </a:spcBef>
              <a:spcAft>
                <a:spcPts val="600"/>
              </a:spcAft>
              <a:buClr>
                <a:schemeClr val="accent2"/>
              </a:buClr>
              <a:buSzPct val="100000"/>
              <a:buFont typeface="+mj-lt"/>
              <a:buAutoNum type="arabicPeriod"/>
            </a:pPr>
            <a:r>
              <a:rPr lang="en-US" sz="2400" dirty="0" smtClean="0"/>
              <a:t>Each person get’s two minutes for the group to help them with the one action plan item</a:t>
            </a:r>
          </a:p>
          <a:p>
            <a:pPr marL="514350" indent="-514350">
              <a:spcBef>
                <a:spcPts val="800"/>
              </a:spcBef>
              <a:spcAft>
                <a:spcPts val="600"/>
              </a:spcAft>
              <a:buClr>
                <a:schemeClr val="accent2"/>
              </a:buClr>
              <a:buSzPct val="100000"/>
              <a:buFont typeface="+mj-lt"/>
              <a:buAutoNum type="arabicPeriod"/>
            </a:pPr>
            <a:r>
              <a:rPr lang="en-US" sz="2400" dirty="0" smtClean="0"/>
              <a:t>Rotate until each person has received advice</a:t>
            </a:r>
          </a:p>
          <a:p>
            <a:pPr marL="514350" indent="-514350">
              <a:spcBef>
                <a:spcPts val="800"/>
              </a:spcBef>
              <a:spcAft>
                <a:spcPts val="600"/>
              </a:spcAft>
              <a:buClr>
                <a:schemeClr val="accent2"/>
              </a:buClr>
              <a:buSzPct val="100000"/>
              <a:buFont typeface="+mj-lt"/>
              <a:buAutoNum type="arabicPeriod"/>
            </a:pPr>
            <a:r>
              <a:rPr lang="en-US" sz="2400" dirty="0" smtClean="0"/>
              <a:t>Spokespersons report back key findings for groups </a:t>
            </a:r>
          </a:p>
        </p:txBody>
      </p:sp>
      <p:sp>
        <p:nvSpPr>
          <p:cNvPr id="4" name="Slide Number Placeholder 3"/>
          <p:cNvSpPr>
            <a:spLocks noGrp="1"/>
          </p:cNvSpPr>
          <p:nvPr>
            <p:ph type="sldNum" sz="quarter" idx="12"/>
          </p:nvPr>
        </p:nvSpPr>
        <p:spPr/>
        <p:txBody>
          <a:bodyPr/>
          <a:lstStyle/>
          <a:p>
            <a:fld id="{E87B7170-925C-4600-81A0-B4F22A99FE82}"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914400"/>
          </a:xfrm>
        </p:spPr>
        <p:txBody>
          <a:bodyPr/>
          <a:lstStyle/>
          <a:p>
            <a:r>
              <a:rPr lang="en-US" dirty="0" smtClean="0"/>
              <a:t>stay connected</a:t>
            </a:r>
            <a:endParaRPr lang="en-US" dirty="0"/>
          </a:p>
        </p:txBody>
      </p:sp>
      <p:sp>
        <p:nvSpPr>
          <p:cNvPr id="9219" name="Rectangle 3"/>
          <p:cNvSpPr>
            <a:spLocks noGrp="1" noChangeArrowheads="1"/>
          </p:cNvSpPr>
          <p:nvPr>
            <p:ph type="body" idx="1"/>
          </p:nvPr>
        </p:nvSpPr>
        <p:spPr>
          <a:xfrm>
            <a:off x="457200" y="2362200"/>
            <a:ext cx="8610600" cy="3200400"/>
          </a:xfrm>
        </p:spPr>
        <p:txBody>
          <a:bodyPr/>
          <a:lstStyle/>
          <a:p>
            <a:pPr marL="741363" indent="-690563">
              <a:spcBef>
                <a:spcPts val="800"/>
              </a:spcBef>
              <a:spcAft>
                <a:spcPts val="1200"/>
              </a:spcAft>
              <a:buClr>
                <a:schemeClr val="accent2"/>
              </a:buClr>
              <a:buFont typeface="+mj-lt"/>
              <a:buAutoNum type="arabicPeriod"/>
            </a:pPr>
            <a:r>
              <a:rPr lang="en-US" sz="3000" dirty="0" smtClean="0"/>
              <a:t>MOWAA LinkedIn community group:</a:t>
            </a:r>
            <a:r>
              <a:rPr lang="en-US" sz="3000" b="0" dirty="0" smtClean="0"/>
              <a:t> </a:t>
            </a:r>
            <a:r>
              <a:rPr lang="en-US" sz="3000" b="0" dirty="0" smtClean="0">
                <a:hlinkClick r:id="rId3"/>
              </a:rPr>
              <a:t>linkedin.com/groups?gid=4304589</a:t>
            </a:r>
            <a:r>
              <a:rPr lang="en-US" sz="3000" b="0" dirty="0" smtClean="0"/>
              <a:t> </a:t>
            </a:r>
          </a:p>
          <a:p>
            <a:pPr marL="741363" indent="-690563">
              <a:spcBef>
                <a:spcPts val="800"/>
              </a:spcBef>
              <a:spcAft>
                <a:spcPts val="1200"/>
              </a:spcAft>
              <a:buClr>
                <a:schemeClr val="accent2"/>
              </a:buClr>
              <a:buFont typeface="+mj-lt"/>
              <a:buAutoNum type="arabicPeriod"/>
            </a:pPr>
            <a:r>
              <a:rPr lang="en-US" sz="3000" dirty="0" smtClean="0"/>
              <a:t>Membership:</a:t>
            </a:r>
            <a:r>
              <a:rPr lang="en-US" sz="3000" b="0" dirty="0" smtClean="0"/>
              <a:t> </a:t>
            </a:r>
            <a:r>
              <a:rPr lang="en-US" sz="3000" b="0" dirty="0" smtClean="0">
                <a:hlinkClick r:id="rId4"/>
              </a:rPr>
              <a:t>membership@mowaa.org</a:t>
            </a:r>
            <a:r>
              <a:rPr lang="en-US" sz="3000" b="0" dirty="0" smtClean="0"/>
              <a:t> or call Emily Persson and Logan Goulett at 703-548-5558</a:t>
            </a:r>
          </a:p>
          <a:p>
            <a:pPr marL="741363" indent="-690563">
              <a:spcBef>
                <a:spcPts val="800"/>
              </a:spcBef>
              <a:spcAft>
                <a:spcPts val="1200"/>
              </a:spcAft>
              <a:buClr>
                <a:schemeClr val="accent2"/>
              </a:buClr>
              <a:buFont typeface="+mj-lt"/>
              <a:buAutoNum type="arabicPeriod"/>
            </a:pPr>
            <a:r>
              <a:rPr lang="en-US" sz="3000" dirty="0" smtClean="0"/>
              <a:t>Heather Gwaltney: </a:t>
            </a:r>
            <a:r>
              <a:rPr lang="en-US" sz="3000" b="0" dirty="0" smtClean="0">
                <a:hlinkClick r:id="rId5"/>
              </a:rPr>
              <a:t>http://BullsEyeCommunications.TV</a:t>
            </a:r>
            <a:r>
              <a:rPr lang="en-US" sz="3000" b="0" dirty="0" smtClean="0"/>
              <a:t>   </a:t>
            </a:r>
            <a:endParaRPr lang="en-US" sz="30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295400"/>
            <a:ext cx="8913813" cy="1066800"/>
          </a:xfrm>
        </p:spPr>
        <p:txBody>
          <a:bodyPr/>
          <a:lstStyle/>
          <a:p>
            <a:r>
              <a:rPr lang="en-US" dirty="0"/>
              <a:t>Q &amp; A</a:t>
            </a:r>
          </a:p>
        </p:txBody>
      </p:sp>
      <p:sp>
        <p:nvSpPr>
          <p:cNvPr id="11267" name="Rectangle 3"/>
          <p:cNvSpPr>
            <a:spLocks noGrp="1" noChangeArrowheads="1"/>
          </p:cNvSpPr>
          <p:nvPr>
            <p:ph type="body" idx="1"/>
          </p:nvPr>
        </p:nvSpPr>
        <p:spPr>
          <a:xfrm>
            <a:off x="609600" y="1981200"/>
            <a:ext cx="8001000" cy="4284663"/>
          </a:xfrm>
        </p:spPr>
        <p:txBody>
          <a:bodyPr/>
          <a:lstStyle/>
          <a:p>
            <a:endParaRPr lang="en-US" sz="4000" dirty="0" smtClean="0"/>
          </a:p>
          <a:p>
            <a:endParaRPr lang="en-US" sz="4000" dirty="0" smtClean="0"/>
          </a:p>
          <a:p>
            <a:pPr algn="ctr">
              <a:buNone/>
            </a:pPr>
            <a:r>
              <a:rPr lang="en-US" sz="4000" dirty="0"/>
              <a:t>Any </a:t>
            </a:r>
            <a:r>
              <a:rPr lang="en-US" sz="4000" dirty="0" smtClean="0"/>
              <a:t>questions? </a:t>
            </a:r>
            <a:endParaRPr lang="en-US"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are…</a:t>
            </a:r>
            <a:endParaRPr lang="en-US" dirty="0"/>
          </a:p>
        </p:txBody>
      </p:sp>
      <p:sp>
        <p:nvSpPr>
          <p:cNvPr id="9219" name="Rectangle 3"/>
          <p:cNvSpPr>
            <a:spLocks noGrp="1" noChangeArrowheads="1"/>
          </p:cNvSpPr>
          <p:nvPr>
            <p:ph type="body" idx="1"/>
          </p:nvPr>
        </p:nvSpPr>
        <p:spPr>
          <a:xfrm>
            <a:off x="228600" y="2438400"/>
            <a:ext cx="8839200" cy="3124200"/>
          </a:xfrm>
        </p:spPr>
        <p:txBody>
          <a:bodyPr/>
          <a:lstStyle/>
          <a:p>
            <a:pPr marL="6350" indent="-6350">
              <a:spcBef>
                <a:spcPts val="800"/>
              </a:spcBef>
              <a:spcAft>
                <a:spcPts val="600"/>
              </a:spcAft>
              <a:buClr>
                <a:schemeClr val="accent2"/>
              </a:buClr>
              <a:buNone/>
            </a:pPr>
            <a:endParaRPr lang="en-US" sz="4000" b="0" dirty="0" smtClean="0"/>
          </a:p>
          <a:p>
            <a:pPr marL="6350" indent="-6350">
              <a:spcBef>
                <a:spcPts val="800"/>
              </a:spcBef>
              <a:spcAft>
                <a:spcPts val="600"/>
              </a:spcAft>
              <a:buClr>
                <a:schemeClr val="accent2"/>
              </a:buClr>
              <a:buNone/>
            </a:pPr>
            <a:r>
              <a:rPr lang="en-US" sz="4000" b="0" dirty="0" smtClean="0"/>
              <a:t>clear about what an E-strategy is?</a:t>
            </a:r>
          </a:p>
          <a:p>
            <a:pPr>
              <a:spcBef>
                <a:spcPts val="800"/>
              </a:spcBef>
              <a:spcAft>
                <a:spcPts val="600"/>
              </a:spcAft>
              <a:buClr>
                <a:schemeClr val="accent2"/>
              </a:buClr>
              <a:buSzPct val="100000"/>
            </a:pPr>
            <a:endParaRPr lang="en-US" sz="40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990600"/>
          </a:xfrm>
        </p:spPr>
        <p:txBody>
          <a:bodyPr/>
          <a:lstStyle/>
          <a:p>
            <a:r>
              <a:rPr lang="en-US" dirty="0" smtClean="0"/>
              <a:t>introduction </a:t>
            </a:r>
            <a:endParaRPr lang="en-US" dirty="0"/>
          </a:p>
        </p:txBody>
      </p:sp>
      <p:sp>
        <p:nvSpPr>
          <p:cNvPr id="9219" name="Rectangle 3"/>
          <p:cNvSpPr>
            <a:spLocks noGrp="1" noChangeArrowheads="1"/>
          </p:cNvSpPr>
          <p:nvPr>
            <p:ph type="body" idx="1"/>
          </p:nvPr>
        </p:nvSpPr>
        <p:spPr>
          <a:xfrm>
            <a:off x="457200" y="2438400"/>
            <a:ext cx="8610600" cy="3124200"/>
          </a:xfrm>
        </p:spPr>
        <p:txBody>
          <a:bodyPr/>
          <a:lstStyle/>
          <a:p>
            <a:pPr>
              <a:spcBef>
                <a:spcPts val="800"/>
              </a:spcBef>
              <a:spcAft>
                <a:spcPts val="600"/>
              </a:spcAft>
              <a:buClr>
                <a:schemeClr val="accent2"/>
              </a:buClr>
            </a:pPr>
            <a:r>
              <a:rPr lang="en-US" sz="2800" b="0" dirty="0" smtClean="0"/>
              <a:t>Heather Gwaltney </a:t>
            </a:r>
          </a:p>
          <a:p>
            <a:pPr>
              <a:spcBef>
                <a:spcPts val="800"/>
              </a:spcBef>
              <a:spcAft>
                <a:spcPts val="600"/>
              </a:spcAft>
              <a:buClr>
                <a:schemeClr val="accent2"/>
              </a:buClr>
            </a:pPr>
            <a:r>
              <a:rPr lang="en-US" sz="2800" b="0" dirty="0" smtClean="0"/>
              <a:t>Over 15 years experience in marketing-communications and video industry</a:t>
            </a:r>
          </a:p>
          <a:p>
            <a:pPr>
              <a:spcBef>
                <a:spcPts val="800"/>
              </a:spcBef>
              <a:spcAft>
                <a:spcPts val="600"/>
              </a:spcAft>
              <a:buClr>
                <a:schemeClr val="accent2"/>
              </a:buClr>
            </a:pPr>
            <a:r>
              <a:rPr lang="en-US" sz="2800" b="0" dirty="0" smtClean="0"/>
              <a:t>Teach at George Mason University</a:t>
            </a:r>
          </a:p>
          <a:p>
            <a:pPr>
              <a:spcBef>
                <a:spcPts val="800"/>
              </a:spcBef>
              <a:spcAft>
                <a:spcPts val="600"/>
              </a:spcAft>
              <a:buClr>
                <a:schemeClr val="accent2"/>
              </a:buClr>
            </a:pPr>
            <a:r>
              <a:rPr lang="en-US" sz="2800" b="0" dirty="0" smtClean="0"/>
              <a:t>Undergrad Psych/Business; Grad OD</a:t>
            </a:r>
          </a:p>
          <a:p>
            <a:pPr>
              <a:spcBef>
                <a:spcPts val="800"/>
              </a:spcBef>
              <a:spcAft>
                <a:spcPts val="600"/>
              </a:spcAft>
              <a:buClr>
                <a:schemeClr val="accent2"/>
              </a:buClr>
            </a:pPr>
            <a:r>
              <a:rPr lang="en-US" sz="2800" b="0" dirty="0" smtClean="0"/>
              <a:t>Consulting focus is on human rights and environmental issues</a:t>
            </a:r>
          </a:p>
          <a:p>
            <a:pPr>
              <a:spcBef>
                <a:spcPts val="800"/>
              </a:spcBef>
              <a:spcAft>
                <a:spcPts val="600"/>
              </a:spcAft>
              <a:buClr>
                <a:schemeClr val="accent2"/>
              </a:buClr>
            </a:pPr>
            <a:endParaRPr lang="en-US" sz="28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agenda</a:t>
            </a:r>
            <a:endParaRPr lang="en-US" dirty="0"/>
          </a:p>
        </p:txBody>
      </p:sp>
      <p:sp>
        <p:nvSpPr>
          <p:cNvPr id="9219" name="Rectangle 3"/>
          <p:cNvSpPr>
            <a:spLocks noGrp="1" noChangeArrowheads="1"/>
          </p:cNvSpPr>
          <p:nvPr>
            <p:ph type="body" idx="1"/>
          </p:nvPr>
        </p:nvSpPr>
        <p:spPr>
          <a:xfrm>
            <a:off x="457200" y="2362200"/>
            <a:ext cx="8610600" cy="3124200"/>
          </a:xfrm>
        </p:spPr>
        <p:txBody>
          <a:bodyPr/>
          <a:lstStyle/>
          <a:p>
            <a:pPr marL="514350" indent="-514350">
              <a:spcBef>
                <a:spcPts val="800"/>
              </a:spcBef>
              <a:spcAft>
                <a:spcPts val="600"/>
              </a:spcAft>
              <a:buClr>
                <a:schemeClr val="accent2"/>
              </a:buClr>
              <a:buFont typeface="+mj-lt"/>
              <a:buAutoNum type="arabicPeriod"/>
            </a:pPr>
            <a:r>
              <a:rPr lang="en-US" sz="2800" b="0" dirty="0" smtClean="0"/>
              <a:t>Introduction and what you want to achieve</a:t>
            </a:r>
          </a:p>
          <a:p>
            <a:pPr marL="514350" indent="-514350">
              <a:spcBef>
                <a:spcPts val="800"/>
              </a:spcBef>
              <a:spcAft>
                <a:spcPts val="600"/>
              </a:spcAft>
              <a:buClr>
                <a:schemeClr val="accent2"/>
              </a:buClr>
              <a:buFont typeface="+mj-lt"/>
              <a:buAutoNum type="arabicPeriod"/>
            </a:pPr>
            <a:r>
              <a:rPr lang="en-US" sz="2800" b="0" dirty="0" smtClean="0"/>
              <a:t>Self-assessment of strengths and needs</a:t>
            </a:r>
          </a:p>
          <a:p>
            <a:pPr marL="514350" indent="-514350">
              <a:spcBef>
                <a:spcPts val="800"/>
              </a:spcBef>
              <a:spcAft>
                <a:spcPts val="600"/>
              </a:spcAft>
              <a:buClr>
                <a:schemeClr val="accent2"/>
              </a:buClr>
              <a:buFont typeface="+mj-lt"/>
              <a:buAutoNum type="arabicPeriod"/>
            </a:pPr>
            <a:r>
              <a:rPr lang="en-US" sz="2800" b="0" dirty="0" smtClean="0"/>
              <a:t>The value of E-strategy and social networks</a:t>
            </a:r>
          </a:p>
          <a:p>
            <a:pPr marL="514350" indent="-514350">
              <a:spcBef>
                <a:spcPts val="800"/>
              </a:spcBef>
              <a:spcAft>
                <a:spcPts val="600"/>
              </a:spcAft>
              <a:buClr>
                <a:schemeClr val="accent2"/>
              </a:buClr>
              <a:buFont typeface="+mj-lt"/>
              <a:buAutoNum type="arabicPeriod"/>
            </a:pPr>
            <a:r>
              <a:rPr lang="en-US" sz="2800" b="0" dirty="0" smtClean="0"/>
              <a:t>Best practice examples</a:t>
            </a:r>
          </a:p>
          <a:p>
            <a:pPr marL="514350" indent="-514350">
              <a:spcBef>
                <a:spcPts val="800"/>
              </a:spcBef>
              <a:spcAft>
                <a:spcPts val="600"/>
              </a:spcAft>
              <a:buClr>
                <a:schemeClr val="accent2"/>
              </a:buClr>
              <a:buFont typeface="+mj-lt"/>
              <a:buAutoNum type="arabicPeriod"/>
            </a:pPr>
            <a:r>
              <a:rPr lang="en-US" sz="2800" b="0" dirty="0" smtClean="0"/>
              <a:t>Tips and resources</a:t>
            </a:r>
          </a:p>
          <a:p>
            <a:pPr marL="514350" indent="-514350">
              <a:spcBef>
                <a:spcPts val="800"/>
              </a:spcBef>
              <a:spcAft>
                <a:spcPts val="600"/>
              </a:spcAft>
              <a:buClr>
                <a:schemeClr val="accent2"/>
              </a:buClr>
              <a:buFont typeface="+mj-lt"/>
              <a:buAutoNum type="arabicPeriod"/>
            </a:pPr>
            <a:r>
              <a:rPr lang="en-US" sz="2800" b="0" dirty="0" smtClean="0"/>
              <a:t>Action plan exercise</a:t>
            </a:r>
          </a:p>
          <a:p>
            <a:pPr marL="514350" indent="-514350">
              <a:spcBef>
                <a:spcPts val="800"/>
              </a:spcBef>
              <a:spcAft>
                <a:spcPts val="600"/>
              </a:spcAft>
              <a:buClr>
                <a:schemeClr val="accent2"/>
              </a:buClr>
              <a:buFont typeface="+mj-lt"/>
              <a:buAutoNum type="arabicPeriod"/>
            </a:pPr>
            <a:r>
              <a:rPr lang="en-US" sz="2800" b="0" dirty="0" smtClean="0"/>
              <a:t>Contact</a:t>
            </a:r>
          </a:p>
          <a:p>
            <a:pPr>
              <a:spcBef>
                <a:spcPts val="800"/>
              </a:spcBef>
              <a:spcAft>
                <a:spcPts val="600"/>
              </a:spcAft>
              <a:buClr>
                <a:schemeClr val="accent2"/>
              </a:buClr>
              <a:buSzPct val="100000"/>
            </a:pPr>
            <a:endParaRPr lang="en-US" sz="28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6"/>
          <p:cNvSpPr>
            <a:spLocks noGrp="1"/>
          </p:cNvSpPr>
          <p:nvPr>
            <p:ph type="sldNum" sz="quarter" idx="12"/>
          </p:nvPr>
        </p:nvSpPr>
        <p:spPr>
          <a:noFill/>
        </p:spPr>
        <p:txBody>
          <a:bodyPr/>
          <a:lstStyle/>
          <a:p>
            <a:fld id="{BDE1EA02-8484-2745-BA44-84D8C3614238}" type="slidenum">
              <a:rPr lang="en-US" smtClean="0">
                <a:latin typeface="Arial" pitchFamily="-84" charset="0"/>
              </a:rPr>
              <a:pPr/>
              <a:t>7</a:t>
            </a:fld>
            <a:endParaRPr lang="en-US" dirty="0" smtClean="0">
              <a:latin typeface="Arial" pitchFamily="-84" charset="0"/>
            </a:endParaRPr>
          </a:p>
        </p:txBody>
      </p:sp>
      <p:sp>
        <p:nvSpPr>
          <p:cNvPr id="30723" name="Rectangle 1026"/>
          <p:cNvSpPr>
            <a:spLocks noGrp="1" noChangeArrowheads="1"/>
          </p:cNvSpPr>
          <p:nvPr>
            <p:ph type="title"/>
          </p:nvPr>
        </p:nvSpPr>
        <p:spPr>
          <a:xfrm>
            <a:off x="1" y="1143000"/>
            <a:ext cx="8686800" cy="990600"/>
          </a:xfrm>
        </p:spPr>
        <p:txBody>
          <a:bodyPr/>
          <a:lstStyle/>
          <a:p>
            <a:pPr eaLnBrk="1" hangingPunct="1"/>
            <a:r>
              <a:rPr lang="en-US" dirty="0" smtClean="0"/>
              <a:t>my goal</a:t>
            </a:r>
            <a:endParaRPr lang="en-US" dirty="0"/>
          </a:p>
        </p:txBody>
      </p:sp>
      <p:sp>
        <p:nvSpPr>
          <p:cNvPr id="30724" name="Rectangle 1027"/>
          <p:cNvSpPr>
            <a:spLocks noGrp="1" noChangeArrowheads="1"/>
          </p:cNvSpPr>
          <p:nvPr>
            <p:ph type="body" sz="half" idx="1"/>
          </p:nvPr>
        </p:nvSpPr>
        <p:spPr>
          <a:xfrm>
            <a:off x="228600" y="2255837"/>
            <a:ext cx="3886200" cy="4525963"/>
          </a:xfrm>
        </p:spPr>
        <p:txBody>
          <a:bodyPr/>
          <a:lstStyle/>
          <a:p>
            <a:pPr algn="r" eaLnBrk="1" hangingPunct="1">
              <a:buFont typeface="Times" pitchFamily="-84" charset="0"/>
              <a:buNone/>
            </a:pPr>
            <a:r>
              <a:rPr lang="en-US" sz="4000" dirty="0">
                <a:solidFill>
                  <a:schemeClr val="tx2"/>
                </a:solidFill>
              </a:rPr>
              <a:t>Intention and goals</a:t>
            </a:r>
            <a:r>
              <a:rPr lang="en-US" sz="4000" dirty="0" smtClean="0">
                <a:solidFill>
                  <a:schemeClr val="tx2"/>
                </a:solidFill>
              </a:rPr>
              <a:t> for today</a:t>
            </a:r>
            <a:endParaRPr lang="en-US" sz="4000" dirty="0">
              <a:solidFill>
                <a:schemeClr val="tx2"/>
              </a:solidFill>
            </a:endParaRPr>
          </a:p>
        </p:txBody>
      </p:sp>
      <p:sp>
        <p:nvSpPr>
          <p:cNvPr id="30725" name="Rectangle 1028"/>
          <p:cNvSpPr>
            <a:spLocks noGrp="1" noChangeArrowheads="1"/>
          </p:cNvSpPr>
          <p:nvPr>
            <p:ph type="body" sz="half" idx="2"/>
          </p:nvPr>
        </p:nvSpPr>
        <p:spPr>
          <a:xfrm>
            <a:off x="4419600" y="2209800"/>
            <a:ext cx="4267200" cy="4525963"/>
          </a:xfrm>
        </p:spPr>
        <p:txBody>
          <a:bodyPr/>
          <a:lstStyle/>
          <a:p>
            <a:pPr marL="533400" indent="-533400" eaLnBrk="1" hangingPunct="1">
              <a:lnSpc>
                <a:spcPct val="90000"/>
              </a:lnSpc>
            </a:pPr>
            <a:r>
              <a:rPr lang="en-US" sz="2600" b="0" dirty="0"/>
              <a:t>Safe space </a:t>
            </a:r>
            <a:r>
              <a:rPr lang="en-US" sz="2600" b="0" dirty="0" smtClean="0"/>
              <a:t>to question, experiment and </a:t>
            </a:r>
            <a:r>
              <a:rPr lang="en-US" sz="2600" b="0" dirty="0"/>
              <a:t>have some fun</a:t>
            </a:r>
          </a:p>
          <a:p>
            <a:pPr marL="533400" indent="-533400" eaLnBrk="1" hangingPunct="1">
              <a:lnSpc>
                <a:spcPct val="90000"/>
              </a:lnSpc>
            </a:pPr>
            <a:r>
              <a:rPr lang="en-US" sz="2600" b="0" dirty="0"/>
              <a:t>“Whatever is said in the room stays in the room”</a:t>
            </a:r>
          </a:p>
          <a:p>
            <a:pPr marL="533400" indent="-533400" eaLnBrk="1" hangingPunct="1">
              <a:lnSpc>
                <a:spcPct val="90000"/>
              </a:lnSpc>
            </a:pPr>
            <a:r>
              <a:rPr lang="en-US" sz="2600" b="0" dirty="0"/>
              <a:t>Integrate</a:t>
            </a:r>
            <a:r>
              <a:rPr lang="en-US" sz="2600" b="0" dirty="0" smtClean="0"/>
              <a:t> my own external knowledge with existing MOW  knowledge</a:t>
            </a:r>
            <a:endParaRPr lang="en-US" sz="2600" b="0" dirty="0"/>
          </a:p>
        </p:txBody>
      </p:sp>
      <p:sp>
        <p:nvSpPr>
          <p:cNvPr id="30726" name="Line 1029"/>
          <p:cNvSpPr>
            <a:spLocks noChangeShapeType="1"/>
          </p:cNvSpPr>
          <p:nvPr/>
        </p:nvSpPr>
        <p:spPr bwMode="auto">
          <a:xfrm>
            <a:off x="4343400" y="2133600"/>
            <a:ext cx="0" cy="4343400"/>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what you need from today</a:t>
            </a:r>
            <a:endParaRPr lang="en-US" dirty="0"/>
          </a:p>
        </p:txBody>
      </p:sp>
      <p:sp>
        <p:nvSpPr>
          <p:cNvPr id="9219" name="Rectangle 3"/>
          <p:cNvSpPr>
            <a:spLocks noGrp="1" noChangeArrowheads="1"/>
          </p:cNvSpPr>
          <p:nvPr>
            <p:ph type="body" idx="1"/>
          </p:nvPr>
        </p:nvSpPr>
        <p:spPr>
          <a:xfrm>
            <a:off x="457200" y="2438400"/>
            <a:ext cx="8610600" cy="3124200"/>
          </a:xfrm>
        </p:spPr>
        <p:txBody>
          <a:bodyPr/>
          <a:lstStyle/>
          <a:p>
            <a:pPr marL="514350" indent="-514350">
              <a:spcBef>
                <a:spcPts val="800"/>
              </a:spcBef>
              <a:buClr>
                <a:schemeClr val="accent2"/>
              </a:buClr>
              <a:buSzPct val="100000"/>
              <a:buFont typeface="+mj-lt"/>
              <a:buAutoNum type="arabicPeriod"/>
            </a:pPr>
            <a:endParaRPr lang="en-US" sz="20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219200"/>
            <a:ext cx="8913813" cy="1066800"/>
          </a:xfrm>
        </p:spPr>
        <p:txBody>
          <a:bodyPr/>
          <a:lstStyle/>
          <a:p>
            <a:r>
              <a:rPr lang="en-US" dirty="0" smtClean="0"/>
              <a:t>defining E-strategy</a:t>
            </a:r>
            <a:endParaRPr lang="en-US" dirty="0"/>
          </a:p>
        </p:txBody>
      </p:sp>
      <p:sp>
        <p:nvSpPr>
          <p:cNvPr id="9219" name="Rectangle 3"/>
          <p:cNvSpPr>
            <a:spLocks noGrp="1" noChangeArrowheads="1"/>
          </p:cNvSpPr>
          <p:nvPr>
            <p:ph type="body" idx="1"/>
          </p:nvPr>
        </p:nvSpPr>
        <p:spPr>
          <a:xfrm>
            <a:off x="1219200" y="2590800"/>
            <a:ext cx="7696200" cy="3124200"/>
          </a:xfrm>
        </p:spPr>
        <p:txBody>
          <a:bodyPr/>
          <a:lstStyle/>
          <a:p>
            <a:pPr marL="6350" indent="-6350">
              <a:spcBef>
                <a:spcPts val="800"/>
              </a:spcBef>
              <a:buClr>
                <a:schemeClr val="accent2"/>
              </a:buClr>
              <a:buNone/>
            </a:pPr>
            <a:r>
              <a:rPr lang="en-US" sz="3800" dirty="0" smtClean="0"/>
              <a:t>E-strategy: </a:t>
            </a:r>
            <a:r>
              <a:rPr lang="en-US" sz="3800" b="0" dirty="0" smtClean="0"/>
              <a:t>how to utilize online tools and social networks </a:t>
            </a:r>
            <a:r>
              <a:rPr lang="en-US" sz="3800" b="0" dirty="0" smtClean="0">
                <a:solidFill>
                  <a:srgbClr val="E07602"/>
                </a:solidFill>
              </a:rPr>
              <a:t>to achieve program objectives</a:t>
            </a:r>
          </a:p>
          <a:p>
            <a:pPr>
              <a:spcBef>
                <a:spcPts val="800"/>
              </a:spcBef>
              <a:buClr>
                <a:schemeClr val="accent2"/>
              </a:buClr>
              <a:buSzPct val="100000"/>
            </a:pPr>
            <a:endParaRPr lang="en-US" sz="3800" b="0" dirty="0"/>
          </a:p>
        </p:txBody>
      </p:sp>
      <p:sp>
        <p:nvSpPr>
          <p:cNvPr id="4" name="Slide Number Placeholder 3"/>
          <p:cNvSpPr>
            <a:spLocks noGrp="1"/>
          </p:cNvSpPr>
          <p:nvPr>
            <p:ph type="sldNum" sz="quarter" idx="12"/>
          </p:nvPr>
        </p:nvSpPr>
        <p:spPr/>
        <p:txBody>
          <a:bodyPr/>
          <a:lstStyle/>
          <a:p>
            <a:fld id="{E87B7170-925C-4600-81A0-B4F22A99FE82}"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erspective">
  <a:themeElements>
    <a:clrScheme name="Custom 7">
      <a:dk1>
        <a:srgbClr val="535353"/>
      </a:dk1>
      <a:lt1>
        <a:srgbClr val="FFFFFF"/>
      </a:lt1>
      <a:dk2>
        <a:srgbClr val="595959"/>
      </a:dk2>
      <a:lt2>
        <a:srgbClr val="B6D038"/>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12225</TotalTime>
  <Words>2933</Words>
  <Application>Microsoft Office PowerPoint</Application>
  <PresentationFormat>On-screen Show (4:3)</PresentationFormat>
  <Paragraphs>320</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Perspective</vt:lpstr>
      <vt:lpstr>PowerPoint Presentation</vt:lpstr>
      <vt:lpstr>how many of you…</vt:lpstr>
      <vt:lpstr>could…</vt:lpstr>
      <vt:lpstr>are…</vt:lpstr>
      <vt:lpstr>introduction </vt:lpstr>
      <vt:lpstr>agenda</vt:lpstr>
      <vt:lpstr>my goal</vt:lpstr>
      <vt:lpstr>what you need from today</vt:lpstr>
      <vt:lpstr>defining E-strategy</vt:lpstr>
      <vt:lpstr>6,000 foot view of E-strategy</vt:lpstr>
      <vt:lpstr>self-assessment </vt:lpstr>
      <vt:lpstr>self-assessment </vt:lpstr>
      <vt:lpstr>E-strategy objectives</vt:lpstr>
      <vt:lpstr>E-strategy channels</vt:lpstr>
      <vt:lpstr>most commonly used online communications channels</vt:lpstr>
      <vt:lpstr>how companies use the channels to meet objectives</vt:lpstr>
      <vt:lpstr>why care? MOWAA survey results</vt:lpstr>
      <vt:lpstr>MOWAA survey results –cont-</vt:lpstr>
      <vt:lpstr>MOWAA survey results –cont-</vt:lpstr>
      <vt:lpstr>best practices </vt:lpstr>
      <vt:lpstr>Social media best practices </vt:lpstr>
      <vt:lpstr>Social media best practices </vt:lpstr>
      <vt:lpstr>Social media best practices </vt:lpstr>
      <vt:lpstr>Social media best practices </vt:lpstr>
      <vt:lpstr>outside of MOWAA  </vt:lpstr>
      <vt:lpstr>PowerPoint Presentation</vt:lpstr>
      <vt:lpstr>why do you think these are effective?</vt:lpstr>
      <vt:lpstr>lessons learned</vt:lpstr>
      <vt:lpstr>tips</vt:lpstr>
      <vt:lpstr>MOWAA resources</vt:lpstr>
      <vt:lpstr>external resources </vt:lpstr>
      <vt:lpstr>action plan exercise</vt:lpstr>
      <vt:lpstr>stay connected</vt:lpstr>
      <vt:lpstr>Q &amp; A</vt:lpstr>
    </vt:vector>
  </TitlesOfParts>
  <Company>뿿뺠뿿뮀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 25 Communicating at Work</dc:title>
  <dc:creator>Heather Gwaltney</dc:creator>
  <cp:lastModifiedBy>Reid Spitzer</cp:lastModifiedBy>
  <cp:revision>599</cp:revision>
  <cp:lastPrinted>2012-08-16T02:36:01Z</cp:lastPrinted>
  <dcterms:created xsi:type="dcterms:W3CDTF">2012-08-15T22:46:09Z</dcterms:created>
  <dcterms:modified xsi:type="dcterms:W3CDTF">2012-08-19T19:21:50Z</dcterms:modified>
</cp:coreProperties>
</file>