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276" r:id="rId3"/>
    <p:sldId id="289" r:id="rId4"/>
    <p:sldId id="261" r:id="rId5"/>
    <p:sldId id="262" r:id="rId6"/>
    <p:sldId id="263" r:id="rId7"/>
    <p:sldId id="264" r:id="rId8"/>
    <p:sldId id="266" r:id="rId9"/>
    <p:sldId id="265" r:id="rId10"/>
    <p:sldId id="268" r:id="rId11"/>
    <p:sldId id="286" r:id="rId12"/>
    <p:sldId id="287" r:id="rId13"/>
    <p:sldId id="288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91" r:id="rId22"/>
    <p:sldId id="292" r:id="rId23"/>
    <p:sldId id="293" r:id="rId24"/>
    <p:sldId id="295" r:id="rId25"/>
    <p:sldId id="29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560" tIns="46780" rIns="93560" bIns="467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560" tIns="46780" rIns="93560" bIns="46780" rtlCol="0"/>
          <a:lstStyle>
            <a:lvl1pPr algn="r">
              <a:defRPr sz="1300"/>
            </a:lvl1pPr>
          </a:lstStyle>
          <a:p>
            <a:fld id="{55F281C2-B24A-4D74-AC91-B6A286A776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560" tIns="46780" rIns="93560" bIns="467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560" tIns="46780" rIns="93560" bIns="46780" rtlCol="0" anchor="b"/>
          <a:lstStyle>
            <a:lvl1pPr algn="r">
              <a:defRPr sz="1300"/>
            </a:lvl1pPr>
          </a:lstStyle>
          <a:p>
            <a:fld id="{71D1AA54-16B8-4AD4-A6F4-56AECB1A8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5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4987C-8DD9-48CC-917A-D221EF3911A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430F4-6863-42B0-9FA4-3D4D6B9E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9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5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88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94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79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77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28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95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3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2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6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96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47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87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102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6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00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7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09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98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70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5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8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30F4-6863-42B0-9FA4-3D4D6B9E57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7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DA2A-5E73-44A8-A5F8-08F469CEDD73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EBFBE-D225-4A3B-BE09-17BB5FB2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zinearticles.com/" TargetMode="External"/><Relationship Id="rId3" Type="http://schemas.openxmlformats.org/officeDocument/2006/relationships/hyperlink" Target="http://www.ncna.org/" TargetMode="External"/><Relationship Id="rId7" Type="http://schemas.openxmlformats.org/officeDocument/2006/relationships/hyperlink" Target="http://www.idealist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ite101.com/" TargetMode="External"/><Relationship Id="rId5" Type="http://schemas.openxmlformats.org/officeDocument/2006/relationships/hyperlink" Target="http://www.managementhelp.org/" TargetMode="External"/><Relationship Id="rId4" Type="http://schemas.openxmlformats.org/officeDocument/2006/relationships/hyperlink" Target="http://www.boardsource.org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94581"/>
                </a:solidFill>
              </a:rPr>
              <a:t>Fine-Tuning the Board to Support Your Work</a:t>
            </a:r>
            <a:endParaRPr lang="en-US" b="1" dirty="0">
              <a:solidFill>
                <a:srgbClr val="39458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203" y="0"/>
            <a:ext cx="3571875" cy="246697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/>
        </p:nvSpPr>
        <p:spPr>
          <a:xfrm>
            <a:off x="647700" y="4038600"/>
            <a:ext cx="784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US" sz="4500" dirty="0" smtClean="0">
                <a:solidFill>
                  <a:srgbClr val="0D96D3"/>
                </a:solidFill>
              </a:rPr>
              <a:t>Alyson H. Ball</a:t>
            </a:r>
            <a:endParaRPr lang="en-US" sz="4500" u="sng" dirty="0">
              <a:solidFill>
                <a:srgbClr val="0D96D3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4500" u="sng" dirty="0" smtClean="0">
                <a:solidFill>
                  <a:srgbClr val="0D96D3"/>
                </a:solidFill>
              </a:rPr>
              <a:t>Alyson@BoardsThatExcel.com</a:t>
            </a:r>
          </a:p>
          <a:p>
            <a:pPr algn="ctr">
              <a:spcBef>
                <a:spcPts val="0"/>
              </a:spcBef>
              <a:buNone/>
            </a:pPr>
            <a:endParaRPr lang="en-US" sz="3600" dirty="0" smtClean="0">
              <a:solidFill>
                <a:srgbClr val="0D96D3"/>
              </a:solidFill>
            </a:endParaRPr>
          </a:p>
          <a:p>
            <a:pPr algn="ctr">
              <a:buNone/>
            </a:pPr>
            <a:endParaRPr lang="en-US" sz="2200" dirty="0">
              <a:solidFill>
                <a:srgbClr val="0D96D3"/>
              </a:solidFill>
            </a:endParaRPr>
          </a:p>
          <a:p>
            <a:pPr algn="ctr">
              <a:buNone/>
            </a:pPr>
            <a:r>
              <a:rPr lang="en-US" sz="2900" dirty="0">
                <a:solidFill>
                  <a:srgbClr val="0D96D3"/>
                </a:solidFill>
              </a:rPr>
              <a:t>August </a:t>
            </a:r>
            <a:r>
              <a:rPr lang="en-US" sz="2900" dirty="0" smtClean="0">
                <a:solidFill>
                  <a:srgbClr val="0D96D3"/>
                </a:solidFill>
              </a:rPr>
              <a:t>22, </a:t>
            </a:r>
            <a:r>
              <a:rPr lang="en-US" sz="2900" dirty="0">
                <a:solidFill>
                  <a:srgbClr val="0D96D3"/>
                </a:solidFill>
              </a:rPr>
              <a:t>2012, </a:t>
            </a:r>
            <a:r>
              <a:rPr lang="en-US" sz="2900" dirty="0" smtClean="0">
                <a:solidFill>
                  <a:srgbClr val="0D96D3"/>
                </a:solidFill>
              </a:rPr>
              <a:t>10:15 a.m. - 11:45 a.m</a:t>
            </a:r>
            <a:r>
              <a:rPr lang="en-US" sz="2900" dirty="0">
                <a:solidFill>
                  <a:srgbClr val="0D96D3"/>
                </a:solidFill>
              </a:rPr>
              <a:t>.</a:t>
            </a:r>
          </a:p>
          <a:p>
            <a:pPr algn="ctr">
              <a:buNone/>
            </a:pPr>
            <a:r>
              <a:rPr lang="en-US" sz="2900" dirty="0" smtClean="0">
                <a:solidFill>
                  <a:srgbClr val="0D96D3"/>
                </a:solidFill>
              </a:rPr>
              <a:t>2012 MOWAA Annual Conference </a:t>
            </a:r>
          </a:p>
          <a:p>
            <a:pPr algn="ctr">
              <a:buNone/>
            </a:pPr>
            <a:r>
              <a:rPr lang="en-US" sz="2900" dirty="0" smtClean="0">
                <a:solidFill>
                  <a:srgbClr val="0D96D3"/>
                </a:solidFill>
              </a:rPr>
              <a:t>Gaylord National Harbor Hotel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733656"/>
            <a:ext cx="3955977" cy="99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92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6. Create Board Sustainability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Recruit with a purpose</a:t>
            </a:r>
          </a:p>
          <a:p>
            <a:r>
              <a:rPr lang="en-US" dirty="0" smtClean="0"/>
              <a:t>Ongoing orientations</a:t>
            </a:r>
          </a:p>
          <a:p>
            <a:r>
              <a:rPr lang="en-US" dirty="0" smtClean="0"/>
              <a:t>Inspire with a Mission – keep them involved</a:t>
            </a:r>
          </a:p>
          <a:p>
            <a:r>
              <a:rPr lang="en-US" dirty="0" smtClean="0"/>
              <a:t>Match Interests with Committee Assignments</a:t>
            </a:r>
          </a:p>
          <a:p>
            <a:r>
              <a:rPr lang="en-US" dirty="0" smtClean="0"/>
              <a:t>Stay Organized:</a:t>
            </a:r>
          </a:p>
          <a:p>
            <a:pPr lvl="1"/>
            <a:r>
              <a:rPr lang="en-US" dirty="0" smtClean="0"/>
              <a:t>Board Calendar</a:t>
            </a:r>
          </a:p>
          <a:p>
            <a:pPr lvl="1"/>
            <a:r>
              <a:rPr lang="en-US" dirty="0" smtClean="0"/>
              <a:t>Board Officer Job Descriptions</a:t>
            </a:r>
          </a:p>
          <a:p>
            <a:pPr lvl="1"/>
            <a:r>
              <a:rPr lang="en-US" dirty="0" smtClean="0"/>
              <a:t>Board Committee Job Descriptions</a:t>
            </a:r>
          </a:p>
          <a:p>
            <a:r>
              <a:rPr lang="en-US" dirty="0" smtClean="0"/>
              <a:t>Hold Interesting and Productive Board Meetings</a:t>
            </a:r>
          </a:p>
          <a:p>
            <a:r>
              <a:rPr lang="en-US" dirty="0" smtClean="0"/>
              <a:t>Celebrate Your Accomplishments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Board Governance -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Boards must make decisions (vote) on these:</a:t>
            </a:r>
          </a:p>
          <a:p>
            <a:pPr lvl="1"/>
            <a:r>
              <a:rPr lang="en-US" dirty="0" smtClean="0"/>
              <a:t>Decisions that affect the Mission</a:t>
            </a:r>
          </a:p>
          <a:p>
            <a:pPr lvl="1"/>
            <a:r>
              <a:rPr lang="en-US" dirty="0" smtClean="0"/>
              <a:t>Financial Considerations (or change approved budget)</a:t>
            </a:r>
          </a:p>
          <a:p>
            <a:pPr lvl="1"/>
            <a:r>
              <a:rPr lang="en-US" dirty="0" smtClean="0"/>
              <a:t>Strategy Approvals or Changes</a:t>
            </a:r>
          </a:p>
          <a:p>
            <a:pPr lvl="1"/>
            <a:r>
              <a:rPr lang="en-US" dirty="0" smtClean="0"/>
              <a:t>Policy Approvals/Changes</a:t>
            </a:r>
          </a:p>
          <a:p>
            <a:pPr lvl="1"/>
            <a:r>
              <a:rPr lang="en-US" dirty="0" smtClean="0"/>
              <a:t>Hiring, Firing the Executive Director</a:t>
            </a:r>
          </a:p>
          <a:p>
            <a:pPr lvl="1"/>
            <a:r>
              <a:rPr lang="en-US" dirty="0" smtClean="0"/>
              <a:t>Changes to the Board’s By-laws</a:t>
            </a:r>
          </a:p>
          <a:p>
            <a:r>
              <a:rPr lang="en-US" dirty="0" smtClean="0"/>
              <a:t>CEO/ED reports at board meetings are critical</a:t>
            </a:r>
          </a:p>
          <a:p>
            <a:pPr lvl="1"/>
            <a:r>
              <a:rPr lang="en-US" dirty="0" smtClean="0"/>
              <a:t>Dashboard – one-page short summary</a:t>
            </a:r>
          </a:p>
          <a:p>
            <a:pPr lvl="1"/>
            <a:r>
              <a:rPr lang="en-US" dirty="0" smtClean="0"/>
              <a:t>What trends are critical for the board to track?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Your Assignment - </a:t>
            </a:r>
            <a:br>
              <a:rPr lang="en-US" b="1" dirty="0" smtClean="0"/>
            </a:br>
            <a:r>
              <a:rPr lang="en-US" b="1" dirty="0" smtClean="0"/>
              <a:t>Selecting Information that reflects Good Governance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are:  The Board Chair</a:t>
            </a:r>
          </a:p>
          <a:p>
            <a:r>
              <a:rPr lang="en-US" dirty="0" smtClean="0"/>
              <a:t>You want: Your board to practice good governance</a:t>
            </a:r>
          </a:p>
          <a:p>
            <a:r>
              <a:rPr lang="en-US" dirty="0" smtClean="0"/>
              <a:t>Define for your organization:</a:t>
            </a:r>
          </a:p>
          <a:p>
            <a:pPr lvl="1"/>
            <a:r>
              <a:rPr lang="en-US" dirty="0" smtClean="0"/>
              <a:t>6-8 significant, measureable items that illustrate the organization’s health in Finance, Strategy, and Policies</a:t>
            </a:r>
          </a:p>
          <a:p>
            <a:pPr lvl="1"/>
            <a:r>
              <a:rPr lang="en-US" dirty="0" smtClean="0"/>
              <a:t>Can be budget vs. actual, trends, or year-to-year comparisons </a:t>
            </a:r>
          </a:p>
          <a:p>
            <a:pPr lvl="1"/>
            <a:r>
              <a:rPr lang="en-US" dirty="0" smtClean="0"/>
              <a:t>Create pictures (pie charts, graphs, etc)</a:t>
            </a:r>
          </a:p>
          <a:p>
            <a:r>
              <a:rPr lang="en-US" dirty="0" smtClean="0"/>
              <a:t>Your ED will present this at each board meeting</a:t>
            </a:r>
          </a:p>
          <a:p>
            <a:r>
              <a:rPr lang="en-US" dirty="0" smtClean="0"/>
              <a:t>You will tell your board why these items are important </a:t>
            </a:r>
          </a:p>
          <a:p>
            <a:r>
              <a:rPr lang="en-US" dirty="0" smtClean="0"/>
              <a:t>Your board will have visibility to the things that matter</a:t>
            </a:r>
          </a:p>
          <a:p>
            <a:r>
              <a:rPr lang="en-US" dirty="0" smtClean="0"/>
              <a:t>Going Forward:  Your board can request other key </a:t>
            </a:r>
            <a:r>
              <a:rPr lang="en-US" dirty="0" err="1" smtClean="0"/>
              <a:t>measurables</a:t>
            </a:r>
            <a:r>
              <a:rPr lang="en-US" dirty="0" smtClean="0"/>
              <a:t> that reflect good governance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Board Officers – Best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President</a:t>
            </a:r>
            <a:r>
              <a:rPr lang="en-US" dirty="0" smtClean="0"/>
              <a:t> - Sets the Vision, Serves as a Spokesperson for the organization, Manages the CEO, Manages Board Meetings, Helps Select Committee Chairs, Motivates Board Members (Not on Committees except Executive)</a:t>
            </a:r>
          </a:p>
          <a:p>
            <a:r>
              <a:rPr lang="en-US" b="1" dirty="0" smtClean="0"/>
              <a:t>Vice President </a:t>
            </a:r>
            <a:r>
              <a:rPr lang="en-US" dirty="0" smtClean="0"/>
              <a:t>– Prepares to become President, Chairs Board Development Committee, Stands in for President </a:t>
            </a:r>
          </a:p>
          <a:p>
            <a:r>
              <a:rPr lang="en-US" b="1" dirty="0" smtClean="0"/>
              <a:t>Secretary</a:t>
            </a:r>
            <a:r>
              <a:rPr lang="en-US" dirty="0" smtClean="0"/>
              <a:t> – Organizational correspondence, Ensures Articles of Incorporation and By-laws are current, Board Meeting Minutes</a:t>
            </a:r>
          </a:p>
          <a:p>
            <a:r>
              <a:rPr lang="en-US" b="1" dirty="0" smtClean="0"/>
              <a:t>Treasurer</a:t>
            </a:r>
            <a:r>
              <a:rPr lang="en-US" dirty="0" smtClean="0"/>
              <a:t> – Leads financial health of the organization, 990 Form Filing, Chairs Finance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6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Board Committees (outline)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purpose of Board Committees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decides what committees are needed?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Board Committees - Relating to staff and the rest of the board?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Four Essential Committees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Other committees you might need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Best Practices for all Committees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Additional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Purpose of Board Committees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Committees work on behalf of the board</a:t>
            </a:r>
          </a:p>
          <a:p>
            <a:r>
              <a:rPr lang="en-US" dirty="0" smtClean="0"/>
              <a:t>Provide specialization/expertise by topic</a:t>
            </a:r>
          </a:p>
          <a:p>
            <a:r>
              <a:rPr lang="en-US" dirty="0" smtClean="0"/>
              <a:t>Focus on two areas of board responsibility</a:t>
            </a:r>
          </a:p>
          <a:p>
            <a:pPr lvl="1"/>
            <a:r>
              <a:rPr lang="en-US" dirty="0" smtClean="0"/>
              <a:t>Governance - oversight</a:t>
            </a:r>
          </a:p>
          <a:p>
            <a:pPr lvl="1"/>
            <a:r>
              <a:rPr lang="en-US" dirty="0" smtClean="0"/>
              <a:t>Organizational Support – lend a hand where needed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Who decides what committees </a:t>
            </a:r>
            <a:br>
              <a:rPr lang="en-US" b="1" dirty="0" smtClean="0"/>
            </a:br>
            <a:r>
              <a:rPr lang="en-US" b="1" dirty="0" smtClean="0"/>
              <a:t>are needed?</a:t>
            </a:r>
            <a:endParaRPr 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Board President with the Executive Director</a:t>
            </a:r>
          </a:p>
          <a:p>
            <a:pPr lvl="1"/>
            <a:r>
              <a:rPr lang="en-US" dirty="0" smtClean="0"/>
              <a:t>Considers this year’s goals/future plans</a:t>
            </a:r>
          </a:p>
          <a:p>
            <a:pPr lvl="1"/>
            <a:r>
              <a:rPr lang="en-US" dirty="0" smtClean="0"/>
              <a:t>Where is more operational support desired?</a:t>
            </a:r>
          </a:p>
          <a:p>
            <a:r>
              <a:rPr lang="en-US" dirty="0" smtClean="0"/>
              <a:t>Board Development Committee</a:t>
            </a:r>
          </a:p>
          <a:p>
            <a:pPr lvl="1"/>
            <a:r>
              <a:rPr lang="en-US" dirty="0" smtClean="0"/>
              <a:t>Work with President to name Committee Chairs</a:t>
            </a:r>
          </a:p>
          <a:p>
            <a:pPr lvl="1"/>
            <a:r>
              <a:rPr lang="en-US" dirty="0" smtClean="0"/>
              <a:t>At year end Recommend Committee Chairs with Officer Slate</a:t>
            </a:r>
          </a:p>
          <a:p>
            <a:r>
              <a:rPr lang="en-US" dirty="0" smtClean="0"/>
              <a:t>Board as a whole – can discuss options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Board Committees - Relating to staff </a:t>
            </a:r>
            <a:br>
              <a:rPr lang="en-US" b="1" dirty="0" smtClean="0"/>
            </a:br>
            <a:r>
              <a:rPr lang="en-US" b="1" dirty="0" smtClean="0"/>
              <a:t>and the rest of the board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Staff Interface – requires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Staff Members on Committees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Committee Meeting Minutes (can go to ED)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Communication with the Board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Committees need to coordinate between meetings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Recommendations Requiring Board Decisions (Votes)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Finance, Strategy, Policies, ED/CEO Hiring or Inspiring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Committees may work with External Partners, Sponsors, or Donors (in coordination with ED)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Four Essential Committees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charset="0"/>
              <a:buNone/>
            </a:pPr>
            <a:r>
              <a:rPr lang="en-US" b="1" dirty="0" smtClean="0"/>
              <a:t>1. Board Development Committee </a:t>
            </a:r>
            <a:r>
              <a:rPr lang="en-US" dirty="0" smtClean="0"/>
              <a:t>– Board      </a:t>
            </a:r>
          </a:p>
          <a:p>
            <a:pPr lvl="1">
              <a:buFont typeface="Arial" charset="0"/>
              <a:buNone/>
            </a:pPr>
            <a:r>
              <a:rPr lang="en-US" dirty="0" smtClean="0"/>
              <a:t>    Recruitment, Board Orientation, Self-Evaluation,</a:t>
            </a:r>
            <a:br>
              <a:rPr lang="en-US" dirty="0" smtClean="0"/>
            </a:br>
            <a:r>
              <a:rPr lang="en-US" dirty="0" smtClean="0"/>
              <a:t> Bylaw and Articles of Incorporation Compliance</a:t>
            </a:r>
          </a:p>
          <a:p>
            <a:pPr lvl="1">
              <a:buFont typeface="Arial" charset="0"/>
              <a:buNone/>
            </a:pPr>
            <a:r>
              <a:rPr lang="en-US" b="1" dirty="0" smtClean="0"/>
              <a:t>2. Finance</a:t>
            </a:r>
            <a:r>
              <a:rPr lang="en-US" dirty="0" smtClean="0"/>
              <a:t> – Policies (accounting, investments), </a:t>
            </a:r>
            <a:br>
              <a:rPr lang="en-US" dirty="0" smtClean="0"/>
            </a:br>
            <a:r>
              <a:rPr lang="en-US" dirty="0" smtClean="0"/>
              <a:t> Planning, and Organizational Health</a:t>
            </a:r>
          </a:p>
          <a:p>
            <a:pPr lvl="1">
              <a:buFont typeface="Arial" charset="0"/>
              <a:buNone/>
            </a:pPr>
            <a:r>
              <a:rPr lang="en-US" b="1" dirty="0" smtClean="0"/>
              <a:t>3. Fundraising</a:t>
            </a:r>
            <a:r>
              <a:rPr lang="en-US" dirty="0" smtClean="0"/>
              <a:t> – Foundations, Corporate sponsors, </a:t>
            </a:r>
            <a:br>
              <a:rPr lang="en-US" dirty="0" smtClean="0"/>
            </a:br>
            <a:r>
              <a:rPr lang="en-US" dirty="0" smtClean="0"/>
              <a:t> Major Donors, Individuals, Grants, Policies</a:t>
            </a:r>
          </a:p>
          <a:p>
            <a:pPr lvl="1">
              <a:buFont typeface="Arial" charset="0"/>
              <a:buNone/>
            </a:pPr>
            <a:r>
              <a:rPr lang="en-US" b="1" dirty="0" smtClean="0"/>
              <a:t>4. Personnel </a:t>
            </a:r>
            <a:r>
              <a:rPr lang="en-US" dirty="0" smtClean="0"/>
              <a:t>– Human Resource Policies, Personnel </a:t>
            </a:r>
            <a:br>
              <a:rPr lang="en-US" dirty="0" smtClean="0"/>
            </a:br>
            <a:r>
              <a:rPr lang="en-US" dirty="0" smtClean="0"/>
              <a:t> Handbook, Compensation, Review Policies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Other committees you might need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Strategy/Planning</a:t>
            </a:r>
          </a:p>
          <a:p>
            <a:r>
              <a:rPr lang="en-US" smtClean="0"/>
              <a:t>External Partners</a:t>
            </a:r>
          </a:p>
          <a:p>
            <a:r>
              <a:rPr lang="en-US" smtClean="0"/>
              <a:t>Operations (or Program Specific)</a:t>
            </a:r>
          </a:p>
          <a:p>
            <a:r>
              <a:rPr lang="en-US" smtClean="0"/>
              <a:t>Marketing and/or PR</a:t>
            </a:r>
          </a:p>
          <a:p>
            <a:r>
              <a:rPr lang="en-US" smtClean="0"/>
              <a:t>Event Planning (can be a part of Fundraising)</a:t>
            </a:r>
          </a:p>
          <a:p>
            <a:r>
              <a:rPr lang="en-US" smtClean="0"/>
              <a:t>Audit (good to be separate from Finance)</a:t>
            </a:r>
          </a:p>
          <a:p>
            <a:r>
              <a:rPr lang="en-US" smtClean="0"/>
              <a:t>Investment (can be part of Finance)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/>
              <a:t>Learning Outcomes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At the end of this session you will understand:</a:t>
            </a:r>
          </a:p>
          <a:p>
            <a:r>
              <a:rPr lang="en-US" dirty="0" smtClean="0"/>
              <a:t>Your Board’s Roles and Responsibilities</a:t>
            </a:r>
          </a:p>
          <a:p>
            <a:pPr lvl="1"/>
            <a:r>
              <a:rPr lang="en-US" dirty="0" smtClean="0"/>
              <a:t>Governance </a:t>
            </a:r>
          </a:p>
          <a:p>
            <a:pPr lvl="1"/>
            <a:r>
              <a:rPr lang="en-US" dirty="0" smtClean="0"/>
              <a:t>Organizational Support</a:t>
            </a:r>
          </a:p>
          <a:p>
            <a:r>
              <a:rPr lang="en-US" dirty="0" smtClean="0"/>
              <a:t>Board Structure Best Practices</a:t>
            </a:r>
          </a:p>
          <a:p>
            <a:pPr lvl="1"/>
            <a:r>
              <a:rPr lang="en-US" dirty="0" smtClean="0"/>
              <a:t>Officers</a:t>
            </a:r>
          </a:p>
          <a:p>
            <a:pPr lvl="1"/>
            <a:r>
              <a:rPr lang="en-US" dirty="0" smtClean="0"/>
              <a:t>Committees – how to make them work</a:t>
            </a:r>
          </a:p>
          <a:p>
            <a:r>
              <a:rPr lang="en-US" dirty="0" smtClean="0"/>
              <a:t>Recruitment and Orientation </a:t>
            </a:r>
          </a:p>
          <a:p>
            <a:r>
              <a:rPr lang="en-US" dirty="0" smtClean="0"/>
              <a:t>How to Run a Productive Board Meeting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Best Practices for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 Descriptions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 Chair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Qualifications for Chair and Vice Chair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Succession Planning for Committee Chairs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Committee Members added each year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 Calendar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 Manual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 Action Plans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Committee Recommendation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Recruitment and Orientation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Start with the skills you need</a:t>
            </a:r>
          </a:p>
          <a:p>
            <a:pPr lvl="1"/>
            <a:r>
              <a:rPr lang="en-US" dirty="0" smtClean="0"/>
              <a:t>Professionalize your recruitment </a:t>
            </a:r>
          </a:p>
          <a:p>
            <a:pPr lvl="2"/>
            <a:r>
              <a:rPr lang="en-US" dirty="0" smtClean="0"/>
              <a:t>Board Packet, Expectations of Board Members</a:t>
            </a:r>
          </a:p>
          <a:p>
            <a:pPr lvl="1"/>
            <a:r>
              <a:rPr lang="en-US" dirty="0" smtClean="0"/>
              <a:t>Match board members interests with committees</a:t>
            </a:r>
          </a:p>
          <a:p>
            <a:pPr lvl="1"/>
            <a:endParaRPr lang="en-US" dirty="0"/>
          </a:p>
          <a:p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Thorough, ongoing process with board/staff</a:t>
            </a:r>
          </a:p>
          <a:p>
            <a:pPr lvl="1"/>
            <a:r>
              <a:rPr lang="en-US" dirty="0" smtClean="0"/>
              <a:t>Buddy system, staff meetings,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Annual Orient – same time, same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59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Board Meeting Best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Board-Worthy Decisions  (Governance)</a:t>
            </a:r>
          </a:p>
          <a:p>
            <a:r>
              <a:rPr lang="en-US" dirty="0" smtClean="0"/>
              <a:t>Set Agendas Early</a:t>
            </a:r>
          </a:p>
          <a:p>
            <a:r>
              <a:rPr lang="en-US" dirty="0" smtClean="0"/>
              <a:t>Ask Committees or Staff to Make Recommendations</a:t>
            </a:r>
          </a:p>
          <a:p>
            <a:r>
              <a:rPr lang="en-US" dirty="0" smtClean="0"/>
              <a:t>Use a Board Calendar to Plot </a:t>
            </a:r>
            <a:r>
              <a:rPr lang="en-US" smtClean="0"/>
              <a:t>Annual Decisions </a:t>
            </a:r>
            <a:endParaRPr lang="en-US" dirty="0" smtClean="0"/>
          </a:p>
          <a:p>
            <a:r>
              <a:rPr lang="en-US" dirty="0" smtClean="0"/>
              <a:t>NOTE:  Do not waste board meeting time on day-to-day operating discussions/decisions. </a:t>
            </a:r>
            <a:r>
              <a:rPr lang="en-US" dirty="0"/>
              <a:t>Delegate all Operational Support decisions to the Staff and Board Committees.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18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Outcomes (revisited)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At the end of this session you will understand:</a:t>
            </a:r>
          </a:p>
          <a:p>
            <a:r>
              <a:rPr lang="en-US" dirty="0"/>
              <a:t>Your Board’s Roles and Responsibilities</a:t>
            </a:r>
          </a:p>
          <a:p>
            <a:pPr lvl="1"/>
            <a:r>
              <a:rPr lang="en-US" dirty="0"/>
              <a:t>Governance </a:t>
            </a:r>
          </a:p>
          <a:p>
            <a:pPr lvl="1"/>
            <a:r>
              <a:rPr lang="en-US" dirty="0"/>
              <a:t>Organizational Support</a:t>
            </a:r>
          </a:p>
          <a:p>
            <a:r>
              <a:rPr lang="en-US" dirty="0"/>
              <a:t>Board Structure Best Practices</a:t>
            </a:r>
          </a:p>
          <a:p>
            <a:pPr lvl="1"/>
            <a:r>
              <a:rPr lang="en-US" dirty="0"/>
              <a:t>Officers</a:t>
            </a:r>
          </a:p>
          <a:p>
            <a:pPr lvl="1"/>
            <a:r>
              <a:rPr lang="en-US" dirty="0"/>
              <a:t>Committees – how to make them work</a:t>
            </a:r>
          </a:p>
          <a:p>
            <a:r>
              <a:rPr lang="en-US" dirty="0"/>
              <a:t>Recruitment and Orientation </a:t>
            </a:r>
          </a:p>
          <a:p>
            <a:r>
              <a:rPr lang="en-US" dirty="0"/>
              <a:t>How to Run a Productive Board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28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Valuable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Council of Nonprofits (</a:t>
            </a:r>
            <a:r>
              <a:rPr lang="en-US" dirty="0">
                <a:hlinkClick r:id="rId3"/>
              </a:rPr>
              <a:t>www.ncna.org</a:t>
            </a:r>
            <a:r>
              <a:rPr lang="en-US" dirty="0"/>
              <a:t>) – find your state association </a:t>
            </a:r>
          </a:p>
          <a:p>
            <a:r>
              <a:rPr lang="en-US" dirty="0">
                <a:hlinkClick r:id="rId4"/>
              </a:rPr>
              <a:t>www.boardsource.org</a:t>
            </a:r>
            <a:endParaRPr lang="en-US" dirty="0"/>
          </a:p>
          <a:p>
            <a:r>
              <a:rPr lang="en-US" dirty="0">
                <a:hlinkClick r:id="rId5"/>
              </a:rPr>
              <a:t>www.managementhelp.org</a:t>
            </a:r>
            <a:r>
              <a:rPr lang="en-US" dirty="0"/>
              <a:t>  (free library)</a:t>
            </a:r>
          </a:p>
          <a:p>
            <a:r>
              <a:rPr lang="en-US" dirty="0">
                <a:hlinkClick r:id="rId6"/>
              </a:rPr>
              <a:t>www.suite101.com</a:t>
            </a:r>
            <a:endParaRPr lang="en-US" dirty="0"/>
          </a:p>
          <a:p>
            <a:r>
              <a:rPr lang="en-US" dirty="0">
                <a:hlinkClick r:id="rId7"/>
              </a:rPr>
              <a:t>www.idealist.org</a:t>
            </a:r>
            <a:endParaRPr lang="en-US" dirty="0"/>
          </a:p>
          <a:p>
            <a:r>
              <a:rPr lang="en-US" dirty="0">
                <a:hlinkClick r:id="rId8"/>
              </a:rPr>
              <a:t>www.ezinearticles.com</a:t>
            </a:r>
            <a:r>
              <a:rPr lang="en-US" dirty="0"/>
              <a:t> (business/nonprofit – search for articles by Alyson Ball)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21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Wrap-Up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Questions?  Comments?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986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Governance vs. Operational Support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Governance</a:t>
            </a:r>
          </a:p>
          <a:p>
            <a:pPr marL="0" indent="0" algn="ctr">
              <a:buNone/>
            </a:pPr>
            <a:r>
              <a:rPr lang="en-US" b="1" dirty="0" smtClean="0"/>
              <a:t>(Oversight/Leadership)</a:t>
            </a:r>
          </a:p>
          <a:p>
            <a:pPr marL="514350" indent="-514350">
              <a:buAutoNum type="arabicPeriod"/>
            </a:pPr>
            <a:r>
              <a:rPr lang="en-US" dirty="0" smtClean="0"/>
              <a:t>Mission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Strategy</a:t>
            </a:r>
          </a:p>
          <a:p>
            <a:pPr marL="514350" indent="-514350">
              <a:buAutoNum type="arabicPeriod"/>
            </a:pPr>
            <a:r>
              <a:rPr lang="en-US" dirty="0" smtClean="0"/>
              <a:t>Finance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Policies</a:t>
            </a:r>
          </a:p>
          <a:p>
            <a:pPr marL="514350" indent="-514350">
              <a:buAutoNum type="arabicPeriod"/>
            </a:pPr>
            <a:r>
              <a:rPr lang="en-US" dirty="0" smtClean="0"/>
              <a:t>Executive Director</a:t>
            </a:r>
          </a:p>
          <a:p>
            <a:pPr marL="514350" indent="-514350">
              <a:buAutoNum type="arabicPeriod"/>
            </a:pPr>
            <a:r>
              <a:rPr lang="en-US" dirty="0" smtClean="0"/>
              <a:t>Board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Operational Support</a:t>
            </a:r>
          </a:p>
          <a:p>
            <a:pPr marL="0" indent="0" algn="ctr">
              <a:buNone/>
            </a:pPr>
            <a:r>
              <a:rPr lang="en-US" b="1" dirty="0" smtClean="0"/>
              <a:t>(Lending a Hand)</a:t>
            </a:r>
          </a:p>
          <a:p>
            <a:pPr marL="514350" indent="-514350">
              <a:buAutoNum type="arabicPeriod"/>
            </a:pPr>
            <a:r>
              <a:rPr lang="en-US" dirty="0" smtClean="0"/>
              <a:t>Fundraising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Marketing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Volunteer </a:t>
            </a:r>
            <a:r>
              <a:rPr lang="en-US" dirty="0" err="1" smtClean="0"/>
              <a:t>Mgmt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Bookkeeping</a:t>
            </a:r>
          </a:p>
          <a:p>
            <a:pPr marL="514350" indent="-514350">
              <a:buAutoNum type="arabicPeriod"/>
            </a:pPr>
            <a:r>
              <a:rPr lang="en-US" dirty="0" smtClean="0"/>
              <a:t>Web Site </a:t>
            </a:r>
            <a:r>
              <a:rPr lang="en-US" dirty="0" err="1" smtClean="0"/>
              <a:t>Mgmt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Operational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 (customized)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6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Board Governance Summary</a:t>
            </a:r>
            <a:br>
              <a:rPr lang="en-US" b="1" dirty="0" smtClean="0"/>
            </a:br>
            <a:r>
              <a:rPr lang="en-US" b="1" dirty="0" smtClean="0"/>
              <a:t>6 Keys to Successful Oversight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Adhere to the Mission Statement</a:t>
            </a:r>
          </a:p>
          <a:p>
            <a:pPr marL="0" indent="0">
              <a:buNone/>
            </a:pPr>
            <a:r>
              <a:rPr lang="en-US" dirty="0" smtClean="0"/>
              <a:t>2. Have and Follow a Strategy</a:t>
            </a:r>
          </a:p>
          <a:p>
            <a:pPr marL="0" indent="0">
              <a:buNone/>
            </a:pPr>
            <a:r>
              <a:rPr lang="en-US" dirty="0" smtClean="0"/>
              <a:t>3. Ensure Financial Health</a:t>
            </a:r>
          </a:p>
          <a:p>
            <a:pPr marL="0" indent="0">
              <a:buNone/>
            </a:pPr>
            <a:r>
              <a:rPr lang="en-US" dirty="0" smtClean="0"/>
              <a:t>4. Have and Follow Policies</a:t>
            </a:r>
          </a:p>
          <a:p>
            <a:pPr marL="0" indent="0">
              <a:buNone/>
            </a:pPr>
            <a:r>
              <a:rPr lang="en-US" dirty="0" smtClean="0"/>
              <a:t>5. Select </a:t>
            </a:r>
            <a:r>
              <a:rPr lang="en-US" dirty="0"/>
              <a:t>and Support the </a:t>
            </a:r>
            <a:r>
              <a:rPr lang="en-US" dirty="0" smtClean="0"/>
              <a:t>ED</a:t>
            </a:r>
          </a:p>
          <a:p>
            <a:pPr marL="0" indent="0">
              <a:buNone/>
            </a:pPr>
            <a:r>
              <a:rPr lang="en-US" dirty="0" smtClean="0"/>
              <a:t>6. Create Board Sustainability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Adhere to the</a:t>
            </a:r>
            <a:br>
              <a:rPr lang="en-US" b="1" dirty="0" smtClean="0"/>
            </a:br>
            <a:r>
              <a:rPr lang="en-US" b="1" dirty="0" smtClean="0"/>
              <a:t>Mission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Board Entrusted by the </a:t>
            </a:r>
            <a:r>
              <a:rPr lang="en-US" dirty="0" smtClean="0"/>
              <a:t>Government </a:t>
            </a:r>
            <a:r>
              <a:rPr lang="en-US" dirty="0" smtClean="0"/>
              <a:t>to add value to the community</a:t>
            </a:r>
          </a:p>
          <a:p>
            <a:r>
              <a:rPr lang="en-US" dirty="0" smtClean="0"/>
              <a:t>Clarity of Purpose </a:t>
            </a:r>
          </a:p>
          <a:p>
            <a:r>
              <a:rPr lang="en-US" dirty="0" smtClean="0"/>
              <a:t>Inspire Staff, Board, Volunteers, Donors</a:t>
            </a:r>
          </a:p>
          <a:p>
            <a:r>
              <a:rPr lang="en-US" dirty="0" smtClean="0"/>
              <a:t>Create Priorities with Limited Resources</a:t>
            </a:r>
          </a:p>
          <a:p>
            <a:r>
              <a:rPr lang="en-US" dirty="0" smtClean="0"/>
              <a:t>Eliminate extraneous projects/programs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Have and Follow a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Time Frames</a:t>
            </a:r>
          </a:p>
          <a:p>
            <a:pPr lvl="1"/>
            <a:r>
              <a:rPr lang="en-US" dirty="0" smtClean="0"/>
              <a:t>This year</a:t>
            </a:r>
          </a:p>
          <a:p>
            <a:pPr lvl="1"/>
            <a:r>
              <a:rPr lang="en-US" dirty="0" smtClean="0"/>
              <a:t>3 to 5 years</a:t>
            </a:r>
          </a:p>
          <a:p>
            <a:pPr lvl="1"/>
            <a:r>
              <a:rPr lang="en-US" dirty="0" smtClean="0"/>
              <a:t>10-20 years</a:t>
            </a:r>
          </a:p>
          <a:p>
            <a:r>
              <a:rPr lang="en-US" dirty="0" smtClean="0"/>
              <a:t>Growth of the Core Business</a:t>
            </a:r>
          </a:p>
          <a:p>
            <a:r>
              <a:rPr lang="en-US" dirty="0" smtClean="0"/>
              <a:t>Additional Programs and Projects</a:t>
            </a:r>
          </a:p>
          <a:p>
            <a:r>
              <a:rPr lang="en-US" dirty="0" smtClean="0"/>
              <a:t>Partnerships and Collaborations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Ensure Financial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Annual budgeting Process</a:t>
            </a:r>
          </a:p>
          <a:p>
            <a:pPr lvl="1"/>
            <a:r>
              <a:rPr lang="en-US" dirty="0" smtClean="0"/>
              <a:t>Expenses (Uses of Funds)</a:t>
            </a:r>
          </a:p>
          <a:p>
            <a:pPr lvl="1"/>
            <a:r>
              <a:rPr lang="en-US" dirty="0" smtClean="0"/>
              <a:t>Fundraising (Sources of Funds)</a:t>
            </a:r>
          </a:p>
          <a:p>
            <a:r>
              <a:rPr lang="en-US" dirty="0" smtClean="0"/>
              <a:t>Cash Flow</a:t>
            </a:r>
          </a:p>
          <a:p>
            <a:r>
              <a:rPr lang="en-US" dirty="0" smtClean="0"/>
              <a:t>Rainy-Day Funds</a:t>
            </a:r>
          </a:p>
          <a:p>
            <a:r>
              <a:rPr lang="en-US" dirty="0" smtClean="0"/>
              <a:t>Year-to-year growth potential</a:t>
            </a:r>
          </a:p>
          <a:p>
            <a:r>
              <a:rPr lang="en-US" dirty="0" smtClean="0"/>
              <a:t>Asset and Cash Management Policies</a:t>
            </a:r>
          </a:p>
          <a:p>
            <a:r>
              <a:rPr lang="en-US" dirty="0" smtClean="0"/>
              <a:t>Endowments and Investment Policy Statements</a:t>
            </a:r>
          </a:p>
          <a:p>
            <a:r>
              <a:rPr lang="en-US" dirty="0" smtClean="0"/>
              <a:t>Audits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Have and Follow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Organizational Policies</a:t>
            </a:r>
          </a:p>
          <a:p>
            <a:r>
              <a:rPr lang="en-US" dirty="0" smtClean="0"/>
              <a:t>Values Statement</a:t>
            </a:r>
          </a:p>
          <a:p>
            <a:r>
              <a:rPr lang="en-US" dirty="0" smtClean="0"/>
              <a:t>Conflict of Interest</a:t>
            </a:r>
          </a:p>
          <a:p>
            <a:r>
              <a:rPr lang="en-US" dirty="0" smtClean="0"/>
              <a:t>Code of Ethics</a:t>
            </a:r>
          </a:p>
          <a:p>
            <a:r>
              <a:rPr lang="en-US" dirty="0" smtClean="0"/>
              <a:t>Privacy</a:t>
            </a:r>
          </a:p>
          <a:p>
            <a:pPr marL="0" indent="0">
              <a:buNone/>
            </a:pPr>
            <a:r>
              <a:rPr lang="en-US" b="1" dirty="0" smtClean="0"/>
              <a:t>Operational Policies</a:t>
            </a:r>
          </a:p>
          <a:p>
            <a:r>
              <a:rPr lang="en-US" dirty="0" smtClean="0"/>
              <a:t>Human Resource</a:t>
            </a:r>
          </a:p>
          <a:p>
            <a:r>
              <a:rPr lang="en-US" dirty="0" smtClean="0"/>
              <a:t>Volunteer </a:t>
            </a:r>
          </a:p>
          <a:p>
            <a:r>
              <a:rPr lang="en-US" dirty="0" smtClean="0"/>
              <a:t>Donor</a:t>
            </a:r>
          </a:p>
          <a:p>
            <a:r>
              <a:rPr lang="en-US" dirty="0" smtClean="0"/>
              <a:t>Client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Select and Support </a:t>
            </a:r>
            <a:br>
              <a:rPr lang="en-US" b="1" dirty="0" smtClean="0"/>
            </a:br>
            <a:r>
              <a:rPr lang="en-US" b="1" dirty="0" smtClean="0"/>
              <a:t>the Executive Director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Job Description</a:t>
            </a:r>
          </a:p>
          <a:p>
            <a:r>
              <a:rPr lang="en-US" dirty="0" smtClean="0"/>
              <a:t>Annual Objectives</a:t>
            </a:r>
          </a:p>
          <a:p>
            <a:r>
              <a:rPr lang="en-US" dirty="0" smtClean="0"/>
              <a:t>Ongoing Feedback</a:t>
            </a:r>
          </a:p>
          <a:p>
            <a:r>
              <a:rPr lang="en-US" dirty="0" smtClean="0"/>
              <a:t>Annual Appraisal</a:t>
            </a:r>
          </a:p>
          <a:p>
            <a:r>
              <a:rPr lang="en-US" dirty="0" smtClean="0"/>
              <a:t>Career Planning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1098</Words>
  <Application>Microsoft Office PowerPoint</Application>
  <PresentationFormat>On-screen Show (4:3)</PresentationFormat>
  <Paragraphs>240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Fine-Tuning the Board to Support Your Work</vt:lpstr>
      <vt:lpstr>Learning Outcomes </vt:lpstr>
      <vt:lpstr>Governance vs. Operational Support</vt:lpstr>
      <vt:lpstr>Board Governance Summary 6 Keys to Successful Oversight</vt:lpstr>
      <vt:lpstr>1. Adhere to the Mission Statement</vt:lpstr>
      <vt:lpstr>2. Have and Follow a Strategy</vt:lpstr>
      <vt:lpstr>3. Ensure Financial Health</vt:lpstr>
      <vt:lpstr>4. Have and Follow Policies</vt:lpstr>
      <vt:lpstr>5. Select and Support  the Executive Director</vt:lpstr>
      <vt:lpstr> 6. Create Board Sustainability </vt:lpstr>
      <vt:lpstr>Board Governance - Summary</vt:lpstr>
      <vt:lpstr>Your Assignment -  Selecting Information that reflects Good Governance </vt:lpstr>
      <vt:lpstr>Board Officers – Best Practices</vt:lpstr>
      <vt:lpstr>Board Committees (outline)</vt:lpstr>
      <vt:lpstr>The Purpose of Board Committees</vt:lpstr>
      <vt:lpstr>Who decides what committees  are needed?</vt:lpstr>
      <vt:lpstr>Board Committees - Relating to staff  and the rest of the board</vt:lpstr>
      <vt:lpstr>Four Essential Committees </vt:lpstr>
      <vt:lpstr>Other committees you might need</vt:lpstr>
      <vt:lpstr>Best Practices for Committees</vt:lpstr>
      <vt:lpstr>Recruitment and Orientation</vt:lpstr>
      <vt:lpstr>Board Meeting Best Practices</vt:lpstr>
      <vt:lpstr>Learning Outcomes (revisited)</vt:lpstr>
      <vt:lpstr>Valuable Resources</vt:lpstr>
      <vt:lpstr>Wrap-Up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Governance</dc:title>
  <dc:creator>Alyson Ball</dc:creator>
  <cp:lastModifiedBy>Reid Spitzer</cp:lastModifiedBy>
  <cp:revision>48</cp:revision>
  <cp:lastPrinted>2012-08-09T18:55:22Z</cp:lastPrinted>
  <dcterms:created xsi:type="dcterms:W3CDTF">2009-03-20T12:38:20Z</dcterms:created>
  <dcterms:modified xsi:type="dcterms:W3CDTF">2012-08-09T19:01:21Z</dcterms:modified>
</cp:coreProperties>
</file>