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37"/>
  </p:notesMasterIdLst>
  <p:handoutMasterIdLst>
    <p:handoutMasterId r:id="rId38"/>
  </p:handoutMasterIdLst>
  <p:sldIdLst>
    <p:sldId id="353" r:id="rId2"/>
    <p:sldId id="471" r:id="rId3"/>
    <p:sldId id="487" r:id="rId4"/>
    <p:sldId id="473" r:id="rId5"/>
    <p:sldId id="430" r:id="rId6"/>
    <p:sldId id="431" r:id="rId7"/>
    <p:sldId id="474" r:id="rId8"/>
    <p:sldId id="456" r:id="rId9"/>
    <p:sldId id="457" r:id="rId10"/>
    <p:sldId id="477" r:id="rId11"/>
    <p:sldId id="466" r:id="rId12"/>
    <p:sldId id="480" r:id="rId13"/>
    <p:sldId id="478" r:id="rId14"/>
    <p:sldId id="458" r:id="rId15"/>
    <p:sldId id="459" r:id="rId16"/>
    <p:sldId id="460" r:id="rId17"/>
    <p:sldId id="482" r:id="rId18"/>
    <p:sldId id="433" r:id="rId19"/>
    <p:sldId id="481" r:id="rId20"/>
    <p:sldId id="462" r:id="rId21"/>
    <p:sldId id="463" r:id="rId22"/>
    <p:sldId id="464" r:id="rId23"/>
    <p:sldId id="484" r:id="rId24"/>
    <p:sldId id="483" r:id="rId25"/>
    <p:sldId id="436" r:id="rId26"/>
    <p:sldId id="490" r:id="rId27"/>
    <p:sldId id="446" r:id="rId28"/>
    <p:sldId id="486" r:id="rId29"/>
    <p:sldId id="428" r:id="rId30"/>
    <p:sldId id="491" r:id="rId31"/>
    <p:sldId id="465" r:id="rId32"/>
    <p:sldId id="427" r:id="rId33"/>
    <p:sldId id="492" r:id="rId34"/>
    <p:sldId id="416" r:id="rId35"/>
    <p:sldId id="429" r:id="rId3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A08"/>
    <a:srgbClr val="87C400"/>
    <a:srgbClr val="A7C301"/>
    <a:srgbClr val="89992B"/>
    <a:srgbClr val="0B0B55"/>
    <a:srgbClr val="8C388C"/>
    <a:srgbClr val="7C487A"/>
    <a:srgbClr val="254F9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620" autoAdjust="0"/>
  </p:normalViewPr>
  <p:slideViewPr>
    <p:cSldViewPr snapToGrid="0">
      <p:cViewPr>
        <p:scale>
          <a:sx n="60" d="100"/>
          <a:sy n="60" d="100"/>
        </p:scale>
        <p:origin x="-1662" y="-786"/>
      </p:cViewPr>
      <p:guideLst>
        <p:guide orient="horz" pos="579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460" y="-96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anna\Documents\My%20Dropbox\Achieve\Noble\Corporate%20and%20Foundations\Revenue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31769166333750193"/>
          <c:y val="0.16493111258289075"/>
          <c:w val="0.47469996692312"/>
          <c:h val="0.794634739150757"/>
        </c:manualLayout>
      </c:layout>
      <c:pieChart>
        <c:varyColors val="1"/>
        <c:ser>
          <c:idx val="0"/>
          <c:order val="0"/>
          <c:dPt>
            <c:idx val="1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5.8095029447014922E-4"/>
                  <c:y val="-2.3122950752651188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smtClean="0">
                        <a:latin typeface="Century Gothic" pitchFamily="34" charset="0"/>
                      </a:rPr>
                      <a:t>Individuals</a:t>
                    </a:r>
                    <a:r>
                      <a:rPr lang="en-US" sz="900" b="1" dirty="0">
                        <a:latin typeface="Century Gothic" pitchFamily="34" charset="0"/>
                      </a:rPr>
                      <a:t>, </a:t>
                    </a:r>
                    <a:r>
                      <a:rPr lang="en-US" sz="900" b="1" dirty="0" smtClean="0">
                        <a:latin typeface="Century Gothic" pitchFamily="34" charset="0"/>
                      </a:rPr>
                      <a:t>(</a:t>
                    </a:r>
                    <a:r>
                      <a:rPr lang="en-US" sz="900" b="1" dirty="0">
                        <a:latin typeface="Century Gothic" pitchFamily="34" charset="0"/>
                      </a:rPr>
                      <a:t>9.5%)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4.8205471861025723E-3"/>
                  <c:y val="3.136065935683266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>
                        <a:latin typeface="Century Gothic" pitchFamily="34" charset="0"/>
                      </a:rPr>
                      <a:t>Other Program Revenue</a:t>
                    </a:r>
                    <a:r>
                      <a:rPr lang="en-US" sz="900" b="1" baseline="0">
                        <a:latin typeface="Century Gothic" pitchFamily="34" charset="0"/>
                      </a:rPr>
                      <a:t> (</a:t>
                    </a:r>
                    <a:r>
                      <a:rPr lang="en-US" sz="900" b="1">
                        <a:latin typeface="Century Gothic" pitchFamily="34" charset="0"/>
                      </a:rPr>
                      <a:t>1%)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0.14705705976605601"/>
                  <c:y val="-0.19559741948144466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smtClean="0">
                        <a:latin typeface="Century Gothic" pitchFamily="34" charset="0"/>
                      </a:rPr>
                      <a:t>Program Fees</a:t>
                    </a:r>
                    <a:endParaRPr lang="en-US" sz="900" b="1" dirty="0">
                      <a:latin typeface="Century Gothic" pitchFamily="34" charset="0"/>
                    </a:endParaRPr>
                  </a:p>
                  <a:p>
                    <a:r>
                      <a:rPr lang="en-US" sz="900" b="1" dirty="0">
                        <a:latin typeface="Century Gothic" pitchFamily="34" charset="0"/>
                      </a:rPr>
                      <a:t>(67%)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-4.0115124725612322E-2"/>
                  <c:y val="1.7653167185877533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smtClean="0">
                        <a:latin typeface="Century Gothic" pitchFamily="34" charset="0"/>
                      </a:rPr>
                      <a:t>United Way </a:t>
                    </a:r>
                  </a:p>
                  <a:p>
                    <a:r>
                      <a:rPr lang="en-US" sz="900" b="1" dirty="0" smtClean="0">
                        <a:latin typeface="Century Gothic" pitchFamily="34" charset="0"/>
                      </a:rPr>
                      <a:t>(9</a:t>
                    </a:r>
                    <a:r>
                      <a:rPr lang="en-US" sz="900" b="1" dirty="0">
                        <a:latin typeface="Century Gothic" pitchFamily="34" charset="0"/>
                      </a:rPr>
                      <a:t>%)</a:t>
                    </a:r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-1.1518658367376805E-2"/>
                  <c:y val="4.680256089484168E-2"/>
                </c:manualLayout>
              </c:layout>
              <c:tx>
                <c:rich>
                  <a:bodyPr/>
                  <a:lstStyle/>
                  <a:p>
                    <a:r>
                      <a:rPr lang="en-US" sz="900" b="1" dirty="0" smtClean="0">
                        <a:latin typeface="Century Gothic" pitchFamily="34" charset="0"/>
                      </a:rPr>
                      <a:t>Foundations </a:t>
                    </a:r>
                    <a:r>
                      <a:rPr lang="en-US" sz="900" b="1" dirty="0">
                        <a:latin typeface="Century Gothic" pitchFamily="34" charset="0"/>
                      </a:rPr>
                      <a:t>(13.5%)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900" b="1">
                    <a:latin typeface="Century Gothic" pitchFamily="34" charset="0"/>
                  </a:defRPr>
                </a:pPr>
                <a:endParaRPr lang="en-US"/>
              </a:p>
            </c:txPr>
            <c:showVal val="1"/>
            <c:showCatName val="1"/>
          </c:dLbls>
          <c:cat>
            <c:strRef>
              <c:f>Sheet1!$A$1:$A$5</c:f>
              <c:strCache>
                <c:ptCount val="5"/>
                <c:pt idx="0">
                  <c:v>Contributions (Individuals, Grants &amp;United Way) </c:v>
                </c:pt>
                <c:pt idx="1">
                  <c:v>Other Program Revenue</c:v>
                </c:pt>
                <c:pt idx="2">
                  <c:v>Government sources</c:v>
                </c:pt>
                <c:pt idx="3">
                  <c:v>Investment Income &amp; Special Events </c:v>
                </c:pt>
                <c:pt idx="4">
                  <c:v>Employment Contract Fees </c:v>
                </c:pt>
              </c:strCache>
            </c:strRef>
          </c:cat>
          <c:val>
            <c:numRef>
              <c:f>Sheet1!$B$1:$B$5</c:f>
              <c:numCache>
                <c:formatCode>0%</c:formatCode>
                <c:ptCount val="5"/>
                <c:pt idx="0" formatCode="0.0%">
                  <c:v>9.5000000000000154E-2</c:v>
                </c:pt>
                <c:pt idx="1">
                  <c:v>1.0000000000000019E-2</c:v>
                </c:pt>
                <c:pt idx="2">
                  <c:v>0.67000000000000248</c:v>
                </c:pt>
                <c:pt idx="3">
                  <c:v>9.0000000000000066E-2</c:v>
                </c:pt>
                <c:pt idx="4" formatCode="0.0%">
                  <c:v>0.13500000000000001</c:v>
                </c:pt>
              </c:numCache>
            </c:numRef>
          </c:val>
        </c:ser>
        <c:firstSliceAng val="80"/>
      </c:pieChart>
    </c:plotArea>
    <c:plotVisOnly val="1"/>
    <c:dispBlanksAs val="zero"/>
  </c:chart>
  <c:spPr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7DDB9-33A8-41AC-8CA3-C83B610AA272}" type="doc">
      <dgm:prSet loTypeId="urn:microsoft.com/office/officeart/2005/8/layout/arrow3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649D5613-5555-4E4F-BF7C-61828BCCCB8C}">
      <dgm:prSet phldrT="[Text]"/>
      <dgm:spPr/>
      <dgm:t>
        <a:bodyPr/>
        <a:lstStyle/>
        <a:p>
          <a:r>
            <a:rPr lang="en-US" b="1" dirty="0" smtClean="0">
              <a:latin typeface="Helvetica" pitchFamily="34" charset="0"/>
              <a:cs typeface="Helvetica" pitchFamily="34" charset="0"/>
            </a:rPr>
            <a:t>Giving Capacity</a:t>
          </a:r>
          <a:endParaRPr lang="en-US" b="1" dirty="0">
            <a:latin typeface="Helvetica" pitchFamily="34" charset="0"/>
            <a:cs typeface="Helvetica" pitchFamily="34" charset="0"/>
          </a:endParaRPr>
        </a:p>
      </dgm:t>
    </dgm:pt>
    <dgm:pt modelId="{7835932A-A4BA-4239-953E-72EA36A736E3}" type="parTrans" cxnId="{788B909B-9E3B-4C3E-970E-D4B731F806CD}">
      <dgm:prSet/>
      <dgm:spPr/>
      <dgm:t>
        <a:bodyPr/>
        <a:lstStyle/>
        <a:p>
          <a:endParaRPr lang="en-US" b="1">
            <a:latin typeface="Helvetica" pitchFamily="34" charset="0"/>
            <a:cs typeface="Helvetica" pitchFamily="34" charset="0"/>
          </a:endParaRPr>
        </a:p>
      </dgm:t>
    </dgm:pt>
    <dgm:pt modelId="{3FEF8E19-2649-47D2-8166-AE3349A4E138}" type="sibTrans" cxnId="{788B909B-9E3B-4C3E-970E-D4B731F806CD}">
      <dgm:prSet/>
      <dgm:spPr/>
      <dgm:t>
        <a:bodyPr/>
        <a:lstStyle/>
        <a:p>
          <a:endParaRPr lang="en-US" b="1">
            <a:latin typeface="Helvetica" pitchFamily="34" charset="0"/>
            <a:cs typeface="Helvetica" pitchFamily="34" charset="0"/>
          </a:endParaRPr>
        </a:p>
      </dgm:t>
    </dgm:pt>
    <dgm:pt modelId="{E157B169-E133-4BD8-A6AB-445D1E1B1319}">
      <dgm:prSet phldrT="[Text]"/>
      <dgm:spPr/>
      <dgm:t>
        <a:bodyPr/>
        <a:lstStyle/>
        <a:p>
          <a:r>
            <a:rPr lang="en-US" b="1" dirty="0" smtClean="0">
              <a:latin typeface="Helvetica" pitchFamily="34" charset="0"/>
              <a:cs typeface="Helvetica" pitchFamily="34" charset="0"/>
            </a:rPr>
            <a:t>Grant Scrutiny</a:t>
          </a:r>
          <a:endParaRPr lang="en-US" b="1" dirty="0">
            <a:latin typeface="Helvetica" pitchFamily="34" charset="0"/>
            <a:cs typeface="Helvetica" pitchFamily="34" charset="0"/>
          </a:endParaRPr>
        </a:p>
      </dgm:t>
    </dgm:pt>
    <dgm:pt modelId="{93A65F71-00AE-45E5-B5D1-2C36F0B564DA}" type="parTrans" cxnId="{5FDE55AD-1280-48E6-AE87-057756DE0927}">
      <dgm:prSet/>
      <dgm:spPr/>
      <dgm:t>
        <a:bodyPr/>
        <a:lstStyle/>
        <a:p>
          <a:endParaRPr lang="en-US" b="1">
            <a:latin typeface="Helvetica" pitchFamily="34" charset="0"/>
            <a:cs typeface="Helvetica" pitchFamily="34" charset="0"/>
          </a:endParaRPr>
        </a:p>
      </dgm:t>
    </dgm:pt>
    <dgm:pt modelId="{3D10C1D3-784A-44EF-834E-C5F424072E23}" type="sibTrans" cxnId="{5FDE55AD-1280-48E6-AE87-057756DE0927}">
      <dgm:prSet/>
      <dgm:spPr/>
      <dgm:t>
        <a:bodyPr/>
        <a:lstStyle/>
        <a:p>
          <a:endParaRPr lang="en-US" b="1">
            <a:latin typeface="Helvetica" pitchFamily="34" charset="0"/>
            <a:cs typeface="Helvetica" pitchFamily="34" charset="0"/>
          </a:endParaRPr>
        </a:p>
      </dgm:t>
    </dgm:pt>
    <dgm:pt modelId="{7FA98F6D-980D-42DA-9E51-A322C03B2C39}" type="pres">
      <dgm:prSet presAssocID="{9B77DDB9-33A8-41AC-8CA3-C83B610AA27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95784A-8941-411E-98D1-A901856ACE6E}" type="pres">
      <dgm:prSet presAssocID="{9B77DDB9-33A8-41AC-8CA3-C83B610AA272}" presName="divider" presStyleLbl="fgShp" presStyleIdx="0" presStyleCnt="1"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B2C2AD40-993C-4579-8EDE-727A56290AB6}" type="pres">
      <dgm:prSet presAssocID="{649D5613-5555-4E4F-BF7C-61828BCCCB8C}" presName="downArrow" presStyleLbl="node1" presStyleIdx="0" presStyleCnt="2"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0FB0CA29-BB0A-41E5-A3EE-51E0A98C9F06}" type="pres">
      <dgm:prSet presAssocID="{649D5613-5555-4E4F-BF7C-61828BCCCB8C}" presName="downArrowText" presStyleLbl="revTx" presStyleIdx="0" presStyleCnt="2" custLinFactX="-23052" custLinFactY="45438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B4AD2-52A3-4502-9BE3-D5EB6E0FA369}" type="pres">
      <dgm:prSet presAssocID="{E157B169-E133-4BD8-A6AB-445D1E1B1319}" presName="upArrow" presStyleLbl="node1" presStyleIdx="1" presStyleCnt="2"/>
      <dgm:spPr>
        <a:solidFill>
          <a:srgbClr val="D5DA08"/>
        </a:solidFill>
      </dgm:spPr>
      <dgm:t>
        <a:bodyPr/>
        <a:lstStyle/>
        <a:p>
          <a:endParaRPr lang="en-US"/>
        </a:p>
      </dgm:t>
    </dgm:pt>
    <dgm:pt modelId="{B1519867-C3F9-43AB-B4AA-C6C6564BD853}" type="pres">
      <dgm:prSet presAssocID="{E157B169-E133-4BD8-A6AB-445D1E1B1319}" presName="upArrowText" presStyleLbl="revTx" presStyleIdx="1" presStyleCnt="2" custLinFactX="32767" custLinFactY="-39949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DE55AD-1280-48E6-AE87-057756DE0927}" srcId="{9B77DDB9-33A8-41AC-8CA3-C83B610AA272}" destId="{E157B169-E133-4BD8-A6AB-445D1E1B1319}" srcOrd="1" destOrd="0" parTransId="{93A65F71-00AE-45E5-B5D1-2C36F0B564DA}" sibTransId="{3D10C1D3-784A-44EF-834E-C5F424072E23}"/>
    <dgm:cxn modelId="{D6985C39-FA4F-451A-B5C4-C6BAF46C06E2}" type="presOf" srcId="{9B77DDB9-33A8-41AC-8CA3-C83B610AA272}" destId="{7FA98F6D-980D-42DA-9E51-A322C03B2C39}" srcOrd="0" destOrd="0" presId="urn:microsoft.com/office/officeart/2005/8/layout/arrow3"/>
    <dgm:cxn modelId="{4AD38171-0C86-4F75-949C-D1ECEC518715}" type="presOf" srcId="{649D5613-5555-4E4F-BF7C-61828BCCCB8C}" destId="{0FB0CA29-BB0A-41E5-A3EE-51E0A98C9F06}" srcOrd="0" destOrd="0" presId="urn:microsoft.com/office/officeart/2005/8/layout/arrow3"/>
    <dgm:cxn modelId="{86CBA985-0DC7-41D2-AB2B-053317395D34}" type="presOf" srcId="{E157B169-E133-4BD8-A6AB-445D1E1B1319}" destId="{B1519867-C3F9-43AB-B4AA-C6C6564BD853}" srcOrd="0" destOrd="0" presId="urn:microsoft.com/office/officeart/2005/8/layout/arrow3"/>
    <dgm:cxn modelId="{788B909B-9E3B-4C3E-970E-D4B731F806CD}" srcId="{9B77DDB9-33A8-41AC-8CA3-C83B610AA272}" destId="{649D5613-5555-4E4F-BF7C-61828BCCCB8C}" srcOrd="0" destOrd="0" parTransId="{7835932A-A4BA-4239-953E-72EA36A736E3}" sibTransId="{3FEF8E19-2649-47D2-8166-AE3349A4E138}"/>
    <dgm:cxn modelId="{E1BA0537-87F3-4D8E-B493-C0EF1D5DE5A7}" type="presParOf" srcId="{7FA98F6D-980D-42DA-9E51-A322C03B2C39}" destId="{5195784A-8941-411E-98D1-A901856ACE6E}" srcOrd="0" destOrd="0" presId="urn:microsoft.com/office/officeart/2005/8/layout/arrow3"/>
    <dgm:cxn modelId="{9A08F521-566C-41AB-A7B2-CEF31BEB0CD8}" type="presParOf" srcId="{7FA98F6D-980D-42DA-9E51-A322C03B2C39}" destId="{B2C2AD40-993C-4579-8EDE-727A56290AB6}" srcOrd="1" destOrd="0" presId="urn:microsoft.com/office/officeart/2005/8/layout/arrow3"/>
    <dgm:cxn modelId="{64771EB4-D234-4AF4-AF22-842A4372150E}" type="presParOf" srcId="{7FA98F6D-980D-42DA-9E51-A322C03B2C39}" destId="{0FB0CA29-BB0A-41E5-A3EE-51E0A98C9F06}" srcOrd="2" destOrd="0" presId="urn:microsoft.com/office/officeart/2005/8/layout/arrow3"/>
    <dgm:cxn modelId="{2AEF676E-4043-463B-A988-1BE381D3BAAA}" type="presParOf" srcId="{7FA98F6D-980D-42DA-9E51-A322C03B2C39}" destId="{BFBB4AD2-52A3-4502-9BE3-D5EB6E0FA369}" srcOrd="3" destOrd="0" presId="urn:microsoft.com/office/officeart/2005/8/layout/arrow3"/>
    <dgm:cxn modelId="{61087F81-5A36-4330-971F-1D3B9A077A51}" type="presParOf" srcId="{7FA98F6D-980D-42DA-9E51-A322C03B2C39}" destId="{B1519867-C3F9-43AB-B4AA-C6C6564BD85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6" rIns="93311" bIns="46656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6" rIns="93311" bIns="46656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6" rIns="93311" bIns="46656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6" rIns="93311" bIns="4665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D10E2A-2CA9-48B1-B94B-851934A7C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6" rIns="93311" bIns="46656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6" rIns="93311" bIns="46656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1188"/>
            <a:ext cx="51498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6" rIns="93311" bIns="46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6" rIns="93311" bIns="46656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1" tIns="46656" rIns="93311" bIns="4665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551D84-27BE-459A-8DF7-4FD2D0740C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30042-CAA2-479E-8728-64560EF3EDFE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CBFEF-111E-45FF-843D-91360633C2F8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B1EA1-3B72-4EBD-A086-F0D28777FAFA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806C8A-140F-4822-B398-959409B2C0B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86B77A-C991-4D3C-AACD-21145B0510A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979F2-D16A-48BB-AC12-251A04BAD29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D04C4A-CE5A-4FBC-A3AD-11059E4E59A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2A6686-B060-4345-9E96-D77ADDC7921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F4828-A043-455A-8404-35AD7A90145B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193CBD-4E80-43D2-904F-6C9DFA66DD9A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A499C2-80FD-4D8D-A45F-5F31CC2E2C90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9C9F4-301A-4589-A397-6DF6D64C5EE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5E59D-E270-4E13-88E0-EE9F60F2DDCA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CFC8DB-A971-46B4-92A3-C6268F2D4A54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CC2C5-91EE-4F96-AD43-AAECA089E156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36179-3931-4930-8B07-501ACF576986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EF6B10-3E68-486A-B602-9B137BFE38EC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E1DD6-EE72-4E1F-B6DF-8DA4C4E180D7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FE9B5-DA0D-448D-AFD0-F07239EA97DF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B6C43-8F4D-440B-A972-59834BB7BA6C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5BD95-4DD5-4C6E-9F2E-889CEFF6B1FF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69A3C8-61E8-4DB5-BCB8-A79D2A679F8F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78AD0-A2BB-4EA1-95F1-C5A697FBF76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CB573-EBA0-4BD8-AE43-E6FF2DA84F50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3A11C4-4C63-48AF-ADAD-2BC0789F09E8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521FC-F66F-47D9-9574-8C3290F484BC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32832-3D27-40C0-ACCB-2AB78859F3D3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3060B3-960F-4A2D-A993-F6FA8D952346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932A7-C5D9-4163-A20B-F30E95AE770E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B6CF0-4C24-47F1-86CA-086BA607090B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9717A-A468-46F0-8E34-63A9DFBA8CB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193726-0C2D-47EA-9440-84103EA0CBE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286263-4E66-428B-AAAE-7350D4EEC87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ECA0D9-55B9-420E-9815-965E492D769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B4AE4-833D-48E2-B52A-099B31A1CC1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754D8-F03E-4F1B-B3C4-36A21057F76D}" type="datetimeFigureOut">
              <a:rPr lang="en-US"/>
              <a:pPr>
                <a:defRPr/>
              </a:pPr>
              <a:t>8/22/2011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C1E8A-8EF8-4337-A413-FB04039EBA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4294-E792-4B77-BA18-968A3D55FF44}" type="datetimeFigureOut">
              <a:rPr lang="en-US"/>
              <a:pPr>
                <a:defRPr/>
              </a:pPr>
              <a:t>8/22/2011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C1637-8F5B-4858-AC2E-78487FD6F3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4B98-6DD2-4D0E-BB53-C2CF97077C90}" type="datetimeFigureOut">
              <a:rPr lang="en-US"/>
              <a:pPr>
                <a:defRPr/>
              </a:pPr>
              <a:t>8/22/2011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655D7-5145-483C-B018-5DEC19A42D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FBCD-506B-4830-8C0C-7CF1C09976DC}" type="datetimeFigureOut">
              <a:rPr lang="en-US"/>
              <a:pPr>
                <a:defRPr/>
              </a:pPr>
              <a:t>8/22/2011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D09D0-655C-42FF-88A7-23070F8943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B9DB-C1CF-4F13-9697-62B1379711AF}" type="datetimeFigureOut">
              <a:rPr lang="en-US"/>
              <a:pPr>
                <a:defRPr/>
              </a:pPr>
              <a:t>8/22/2011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BC6ED-DCF8-4EDA-B92C-C3CCBBC121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0835A-A0FE-4DB3-B6E1-FCB487EA1E7A}" type="datetimeFigureOut">
              <a:rPr lang="en-US"/>
              <a:pPr>
                <a:defRPr/>
              </a:pPr>
              <a:t>8/22/2011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4EA28-5B4D-47B5-BD1C-63EFD37200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6B410-269B-41AC-AA91-947E7F6EFDF5}" type="datetimeFigureOut">
              <a:rPr lang="en-US"/>
              <a:pPr>
                <a:defRPr/>
              </a:pPr>
              <a:t>8/22/2011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7211D-AE87-4FED-A5D7-F33F4D6D8A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C52C-51CB-4548-9DE2-443CCA2C2B23}" type="datetimeFigureOut">
              <a:rPr lang="en-US"/>
              <a:pPr>
                <a:defRPr/>
              </a:pPr>
              <a:t>8/22/2011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88886-5E69-483A-803F-85633B103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9DB24-8F21-411C-92EA-4195362C3D8D}" type="datetimeFigureOut">
              <a:rPr lang="en-US"/>
              <a:pPr>
                <a:defRPr/>
              </a:pPr>
              <a:t>8/22/2011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10752-93E8-41AD-AD60-8784A8015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DDD53-2E0A-40AB-874E-6CEC7B5C753B}" type="datetimeFigureOut">
              <a:rPr lang="en-US"/>
              <a:pPr>
                <a:defRPr/>
              </a:pPr>
              <a:t>8/22/2011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C20D0-7D86-4688-B9C3-177C27B973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84146-CEEC-41FA-9A5F-567C1E8026AD}" type="datetimeFigureOut">
              <a:rPr lang="en-US"/>
              <a:pPr>
                <a:defRPr/>
              </a:pPr>
              <a:t>8/22/2011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1B1FB-4CA7-474E-91C7-548E746428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5A277C-019F-4D48-B4F4-F87CA9ED013E}" type="datetimeFigureOut">
              <a:rPr lang="en-US"/>
              <a:pPr>
                <a:defRPr/>
              </a:pPr>
              <a:t>8/22/2011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8C5B9-352E-4143-87AA-AF1E300213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28" r:id="rId3"/>
    <p:sldLayoutId id="2147483827" r:id="rId4"/>
    <p:sldLayoutId id="2147483826" r:id="rId5"/>
    <p:sldLayoutId id="2147483825" r:id="rId6"/>
    <p:sldLayoutId id="2147483824" r:id="rId7"/>
    <p:sldLayoutId id="2147483823" r:id="rId8"/>
    <p:sldLayoutId id="2147483822" r:id="rId9"/>
    <p:sldLayoutId id="2147483821" r:id="rId10"/>
    <p:sldLayoutId id="21474838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6788" y="855663"/>
            <a:ext cx="8177212" cy="9572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6800" b="1" dirty="0">
                <a:solidFill>
                  <a:schemeClr val="accent6"/>
                </a:solidFill>
                <a:latin typeface="Helvetica" pitchFamily="34" charset="0"/>
                <a:ea typeface="SimSun" pitchFamily="2" charset="-122"/>
                <a:cs typeface="Helvetica" pitchFamily="34" charset="0"/>
              </a:rPr>
              <a:t>Developing, Cultivating </a:t>
            </a:r>
            <a:r>
              <a:rPr lang="en-US" sz="6800" b="1" dirty="0">
                <a:solidFill>
                  <a:srgbClr val="D5DA08"/>
                </a:solidFill>
                <a:latin typeface="Helvetica" pitchFamily="34" charset="0"/>
                <a:ea typeface="SimSun" pitchFamily="2" charset="-122"/>
                <a:cs typeface="Helvetica" pitchFamily="34" charset="0"/>
              </a:rPr>
              <a:t>and</a:t>
            </a:r>
            <a:r>
              <a:rPr lang="en-US" sz="6800" b="1" dirty="0">
                <a:solidFill>
                  <a:schemeClr val="accent6"/>
                </a:solidFill>
                <a:latin typeface="Helvetica" pitchFamily="34" charset="0"/>
                <a:ea typeface="SimSun" pitchFamily="2" charset="-122"/>
                <a:cs typeface="Helvetica" pitchFamily="34" charset="0"/>
              </a:rPr>
              <a:t> </a:t>
            </a:r>
          </a:p>
          <a:p>
            <a:pPr algn="r">
              <a:defRPr/>
            </a:pPr>
            <a:r>
              <a:rPr lang="en-US" sz="6800" b="1" dirty="0">
                <a:solidFill>
                  <a:schemeClr val="accent6"/>
                </a:solidFill>
                <a:latin typeface="Helvetica" pitchFamily="34" charset="0"/>
                <a:ea typeface="SimSun" pitchFamily="2" charset="-122"/>
                <a:cs typeface="Helvetica" pitchFamily="34" charset="0"/>
              </a:rPr>
              <a:t>Maintaining </a:t>
            </a:r>
          </a:p>
          <a:p>
            <a:pPr algn="r">
              <a:defRPr/>
            </a:pPr>
            <a:r>
              <a:rPr lang="en-US" sz="6800" b="1" dirty="0">
                <a:solidFill>
                  <a:schemeClr val="accent1"/>
                </a:solidFill>
                <a:latin typeface="Helvetica" pitchFamily="34" charset="0"/>
                <a:ea typeface="SimSun" pitchFamily="2" charset="-122"/>
                <a:cs typeface="Helvetica" pitchFamily="34" charset="0"/>
              </a:rPr>
              <a:t>Relationships with Foundations</a:t>
            </a:r>
          </a:p>
          <a:p>
            <a:pPr algn="r">
              <a:defRPr/>
            </a:pPr>
            <a:endParaRPr lang="en-US" sz="2800" b="1" dirty="0">
              <a:solidFill>
                <a:schemeClr val="accent1"/>
              </a:solidFill>
              <a:latin typeface="Helvetica" pitchFamily="34" charset="0"/>
              <a:ea typeface="SimSun" pitchFamily="2" charset="-122"/>
              <a:cs typeface="Helvetica" pitchFamily="34" charset="0"/>
            </a:endParaRPr>
          </a:p>
          <a:p>
            <a:pPr algn="r">
              <a:defRPr/>
            </a:pPr>
            <a:endParaRPr lang="en-US" sz="2800" b="1" dirty="0">
              <a:solidFill>
                <a:schemeClr val="accent1"/>
              </a:solidFill>
              <a:latin typeface="Helvetica" pitchFamily="34" charset="0"/>
              <a:ea typeface="SimSun" pitchFamily="2" charset="-122"/>
              <a:cs typeface="Helvetica" pitchFamily="34" charset="0"/>
            </a:endParaRPr>
          </a:p>
          <a:p>
            <a:pPr algn="r">
              <a:defRPr/>
            </a:pPr>
            <a:endParaRPr lang="en-US" sz="2800" b="1" dirty="0">
              <a:solidFill>
                <a:schemeClr val="accent1"/>
              </a:solidFill>
              <a:latin typeface="Helvetica" pitchFamily="34" charset="0"/>
              <a:ea typeface="SimSun" pitchFamily="2" charset="-122"/>
              <a:cs typeface="Helvetica" pitchFamily="34" charset="0"/>
            </a:endParaRPr>
          </a:p>
          <a:p>
            <a:pPr algn="r">
              <a:defRPr/>
            </a:pPr>
            <a:endParaRPr lang="en-US" sz="2800" b="1" dirty="0">
              <a:solidFill>
                <a:schemeClr val="accent1"/>
              </a:solidFill>
              <a:latin typeface="Helvetica" pitchFamily="34" charset="0"/>
              <a:ea typeface="SimSun" pitchFamily="2" charset="-122"/>
              <a:cs typeface="Helvetica" pitchFamily="34" charset="0"/>
            </a:endParaRPr>
          </a:p>
          <a:p>
            <a:pPr algn="r">
              <a:defRPr/>
            </a:pPr>
            <a:endParaRPr lang="en-US" sz="2800" b="1" dirty="0">
              <a:solidFill>
                <a:schemeClr val="accent1"/>
              </a:solidFill>
              <a:latin typeface="Helvetica" pitchFamily="34" charset="0"/>
              <a:ea typeface="SimSun" pitchFamily="2" charset="-122"/>
              <a:cs typeface="Helvetica" pitchFamily="34" charset="0"/>
            </a:endParaRPr>
          </a:p>
          <a:p>
            <a:pPr algn="r">
              <a:defRPr/>
            </a:pPr>
            <a:endParaRPr lang="en-US" sz="6800" b="1" dirty="0">
              <a:solidFill>
                <a:schemeClr val="accent6"/>
              </a:solidFill>
              <a:latin typeface="Helvetica" pitchFamily="34" charset="0"/>
              <a:ea typeface="SimSun" pitchFamily="2" charset="-122"/>
              <a:cs typeface="Helvetica" pitchFamily="34" charset="0"/>
            </a:endParaRPr>
          </a:p>
          <a:p>
            <a:pPr>
              <a:defRPr/>
            </a:pPr>
            <a:endParaRPr lang="en-US" sz="6800" b="1" dirty="0">
              <a:solidFill>
                <a:schemeClr val="accent6"/>
              </a:solidFill>
              <a:latin typeface="Helvetica" pitchFamily="34" charset="0"/>
              <a:ea typeface="SimSun" pitchFamily="2" charset="-122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67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3794" name="TextBox 9"/>
          <p:cNvSpPr txBox="1">
            <a:spLocks noChangeArrowheads="1"/>
          </p:cNvSpPr>
          <p:nvPr/>
        </p:nvSpPr>
        <p:spPr bwMode="auto">
          <a:xfrm>
            <a:off x="473075" y="4565650"/>
            <a:ext cx="81772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Helvetica" pitchFamily="34" charset="0"/>
                <a:ea typeface="SimSun"/>
                <a:cs typeface="Helvetica" pitchFamily="34" charset="0"/>
              </a:rPr>
              <a:t>The Grantmaking </a:t>
            </a:r>
            <a:r>
              <a:rPr lang="en-US" sz="4400">
                <a:solidFill>
                  <a:srgbClr val="D5DA08"/>
                </a:solidFill>
                <a:latin typeface="Helvetica" pitchFamily="34" charset="0"/>
                <a:ea typeface="SimSun"/>
                <a:cs typeface="Helvetica" pitchFamily="34" charset="0"/>
              </a:rPr>
              <a:t>Process</a:t>
            </a:r>
            <a:r>
              <a:rPr lang="en-US" sz="4400">
                <a:solidFill>
                  <a:schemeClr val="bg1"/>
                </a:solidFill>
                <a:latin typeface="Helvetica" pitchFamily="34" charset="0"/>
                <a:ea typeface="SimSun"/>
                <a:cs typeface="Helvetic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5337175" y="2563813"/>
            <a:ext cx="706438" cy="944562"/>
          </a:xfrm>
          <a:custGeom>
            <a:avLst/>
            <a:gdLst>
              <a:gd name="connsiteX0" fmla="*/ 0 w 796463"/>
              <a:gd name="connsiteY0" fmla="*/ 0 h 944880"/>
              <a:gd name="connsiteX1" fmla="*/ 796463 w 796463"/>
              <a:gd name="connsiteY1" fmla="*/ 0 h 944880"/>
              <a:gd name="connsiteX2" fmla="*/ 796463 w 796463"/>
              <a:gd name="connsiteY2" fmla="*/ 944880 h 944880"/>
              <a:gd name="connsiteX3" fmla="*/ 0 w 796463"/>
              <a:gd name="connsiteY3" fmla="*/ 944880 h 944880"/>
              <a:gd name="connsiteX4" fmla="*/ 0 w 796463"/>
              <a:gd name="connsiteY4" fmla="*/ 0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463" h="944880">
                <a:moveTo>
                  <a:pt x="0" y="0"/>
                </a:moveTo>
                <a:lnTo>
                  <a:pt x="796463" y="0"/>
                </a:lnTo>
                <a:lnTo>
                  <a:pt x="796463" y="944880"/>
                </a:lnTo>
                <a:lnTo>
                  <a:pt x="0" y="944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en-US" sz="1200" dirty="0"/>
          </a:p>
        </p:txBody>
      </p:sp>
      <p:sp>
        <p:nvSpPr>
          <p:cNvPr id="35842" name="Content Placeholder 6"/>
          <p:cNvSpPr txBox="1">
            <a:spLocks/>
          </p:cNvSpPr>
          <p:nvPr/>
        </p:nvSpPr>
        <p:spPr bwMode="auto">
          <a:xfrm>
            <a:off x="550863" y="1538288"/>
            <a:ext cx="8099425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7900" y="354013"/>
            <a:ext cx="7140575" cy="11430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D5DA08"/>
                </a:solidFill>
                <a:latin typeface="Helvetica" pitchFamily="34" charset="0"/>
                <a:ea typeface="+mj-ea"/>
                <a:cs typeface="Aharoni" pitchFamily="2" charset="-79"/>
              </a:rPr>
              <a:t>Navigating the Foundation Maze</a:t>
            </a:r>
            <a:r>
              <a:rPr lang="en-US" sz="3600" b="1" dirty="0">
                <a:solidFill>
                  <a:schemeClr val="accent3"/>
                </a:solidFill>
                <a:latin typeface="Helvetica" pitchFamily="34" charset="0"/>
                <a:ea typeface="+mj-ea"/>
                <a:cs typeface="Aharoni" pitchFamily="2" charset="-79"/>
              </a:rPr>
              <a:t/>
            </a:r>
            <a:br>
              <a:rPr lang="en-US" sz="3600" b="1" dirty="0">
                <a:solidFill>
                  <a:schemeClr val="accent3"/>
                </a:solidFill>
                <a:latin typeface="Helvetica" pitchFamily="34" charset="0"/>
                <a:ea typeface="+mj-ea"/>
                <a:cs typeface="Aharoni" pitchFamily="2" charset="-79"/>
              </a:rPr>
            </a:br>
            <a:endParaRPr lang="en-US" sz="3600" b="1" dirty="0">
              <a:solidFill>
                <a:schemeClr val="accent3"/>
              </a:solidFill>
              <a:latin typeface="Helvetica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475" y="996950"/>
            <a:ext cx="7318375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12"/>
          <p:cNvSpPr txBox="1">
            <a:spLocks noChangeArrowheads="1"/>
          </p:cNvSpPr>
          <p:nvPr/>
        </p:nvSpPr>
        <p:spPr bwMode="auto">
          <a:xfrm>
            <a:off x="1135063" y="1009650"/>
            <a:ext cx="1150937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7331075" y="3500438"/>
            <a:ext cx="488950" cy="42545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7" name="TextBox 14"/>
          <p:cNvSpPr txBox="1">
            <a:spLocks noChangeArrowheads="1"/>
          </p:cNvSpPr>
          <p:nvPr/>
        </p:nvSpPr>
        <p:spPr bwMode="auto">
          <a:xfrm>
            <a:off x="7835900" y="3295650"/>
            <a:ext cx="11191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YOU </a:t>
            </a:r>
          </a:p>
          <a:p>
            <a:r>
              <a:rPr lang="en-US" b="1">
                <a:solidFill>
                  <a:schemeClr val="accent2"/>
                </a:solidFill>
              </a:rPr>
              <a:t>ARE </a:t>
            </a:r>
          </a:p>
          <a:p>
            <a:r>
              <a:rPr lang="en-US" b="1">
                <a:solidFill>
                  <a:schemeClr val="accent2"/>
                </a:solidFill>
              </a:rPr>
              <a:t>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5337175" y="2563813"/>
            <a:ext cx="706438" cy="944562"/>
          </a:xfrm>
          <a:custGeom>
            <a:avLst/>
            <a:gdLst>
              <a:gd name="connsiteX0" fmla="*/ 0 w 796463"/>
              <a:gd name="connsiteY0" fmla="*/ 0 h 944880"/>
              <a:gd name="connsiteX1" fmla="*/ 796463 w 796463"/>
              <a:gd name="connsiteY1" fmla="*/ 0 h 944880"/>
              <a:gd name="connsiteX2" fmla="*/ 796463 w 796463"/>
              <a:gd name="connsiteY2" fmla="*/ 944880 h 944880"/>
              <a:gd name="connsiteX3" fmla="*/ 0 w 796463"/>
              <a:gd name="connsiteY3" fmla="*/ 944880 h 944880"/>
              <a:gd name="connsiteX4" fmla="*/ 0 w 796463"/>
              <a:gd name="connsiteY4" fmla="*/ 0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463" h="944880">
                <a:moveTo>
                  <a:pt x="0" y="0"/>
                </a:moveTo>
                <a:lnTo>
                  <a:pt x="796463" y="0"/>
                </a:lnTo>
                <a:lnTo>
                  <a:pt x="796463" y="944880"/>
                </a:lnTo>
                <a:lnTo>
                  <a:pt x="0" y="944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en-US" sz="1200" dirty="0"/>
          </a:p>
        </p:txBody>
      </p:sp>
      <p:sp>
        <p:nvSpPr>
          <p:cNvPr id="37890" name="Content Placeholder 6"/>
          <p:cNvSpPr txBox="1">
            <a:spLocks/>
          </p:cNvSpPr>
          <p:nvPr/>
        </p:nvSpPr>
        <p:spPr bwMode="auto">
          <a:xfrm>
            <a:off x="488950" y="1538288"/>
            <a:ext cx="8097838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600"/>
          </a:p>
        </p:txBody>
      </p:sp>
      <p:sp>
        <p:nvSpPr>
          <p:cNvPr id="37891" name="Content Placeholder 6"/>
          <p:cNvSpPr txBox="1">
            <a:spLocks/>
          </p:cNvSpPr>
          <p:nvPr/>
        </p:nvSpPr>
        <p:spPr bwMode="auto">
          <a:xfrm>
            <a:off x="6275388" y="1733550"/>
            <a:ext cx="25527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Identification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1100" b="1">
              <a:solidFill>
                <a:schemeClr val="accent1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Initial Approach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1100" b="1">
              <a:solidFill>
                <a:schemeClr val="accent1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Paperwork submission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1000" b="1">
              <a:solidFill>
                <a:schemeClr val="accent1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Review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1000" b="1">
              <a:solidFill>
                <a:schemeClr val="accent1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Decision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1000" b="1">
              <a:solidFill>
                <a:schemeClr val="accent1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Follow-up 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167615">
            <a:off x="873125" y="1963738"/>
            <a:ext cx="4676775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8"/>
          <p:cNvSpPr txBox="1">
            <a:spLocks noChangeArrowheads="1"/>
          </p:cNvSpPr>
          <p:nvPr/>
        </p:nvSpPr>
        <p:spPr bwMode="auto">
          <a:xfrm rot="-1529622">
            <a:off x="741363" y="2428875"/>
            <a:ext cx="36687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6-12 months </a:t>
            </a:r>
          </a:p>
        </p:txBody>
      </p:sp>
      <p:sp>
        <p:nvSpPr>
          <p:cNvPr id="37894" name="Content Placeholder 6"/>
          <p:cNvSpPr txBox="1">
            <a:spLocks/>
          </p:cNvSpPr>
          <p:nvPr/>
        </p:nvSpPr>
        <p:spPr bwMode="auto">
          <a:xfrm>
            <a:off x="0" y="215900"/>
            <a:ext cx="9144000" cy="7937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6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Working with Foundations Takes Time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67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39938" name="TextBox 9"/>
          <p:cNvSpPr txBox="1">
            <a:spLocks noChangeArrowheads="1"/>
          </p:cNvSpPr>
          <p:nvPr/>
        </p:nvSpPr>
        <p:spPr bwMode="auto">
          <a:xfrm>
            <a:off x="425450" y="3492500"/>
            <a:ext cx="8178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Helvetica" pitchFamily="34" charset="0"/>
                <a:ea typeface="SimSun"/>
                <a:cs typeface="Helvetica" pitchFamily="34" charset="0"/>
              </a:rPr>
              <a:t>Funder </a:t>
            </a:r>
            <a:r>
              <a:rPr lang="en-US" sz="4400">
                <a:solidFill>
                  <a:srgbClr val="D5DA08"/>
                </a:solidFill>
                <a:latin typeface="Helvetica" pitchFamily="34" charset="0"/>
                <a:ea typeface="SimSun"/>
                <a:cs typeface="Helvetica" pitchFamily="34" charset="0"/>
              </a:rPr>
              <a:t>compatibility</a:t>
            </a:r>
            <a:r>
              <a:rPr lang="en-US" sz="4400">
                <a:solidFill>
                  <a:schemeClr val="bg1"/>
                </a:solidFill>
                <a:latin typeface="Helvetica" pitchFamily="34" charset="0"/>
                <a:ea typeface="SimSun"/>
                <a:cs typeface="Helvetica" pitchFamily="34" charset="0"/>
              </a:rPr>
              <a:t>.</a:t>
            </a:r>
            <a:r>
              <a:rPr lang="en-US" sz="4400">
                <a:solidFill>
                  <a:srgbClr val="A7C301"/>
                </a:solidFill>
                <a:latin typeface="Helvetica" pitchFamily="34" charset="0"/>
                <a:ea typeface="SimSun"/>
                <a:cs typeface="Helvetica" pitchFamily="34" charset="0"/>
              </a:rPr>
              <a:t> </a:t>
            </a:r>
          </a:p>
          <a:p>
            <a:endParaRPr lang="en-US" sz="4400">
              <a:solidFill>
                <a:srgbClr val="A7C301"/>
              </a:solidFill>
              <a:latin typeface="Helvetica" pitchFamily="34" charset="0"/>
              <a:ea typeface="SimSun"/>
              <a:cs typeface="Helvetica" pitchFamily="34" charset="0"/>
            </a:endParaRPr>
          </a:p>
          <a:p>
            <a:r>
              <a:rPr lang="en-US" sz="4400">
                <a:solidFill>
                  <a:schemeClr val="bg1"/>
                </a:solidFill>
                <a:latin typeface="Helvetica" pitchFamily="34" charset="0"/>
                <a:ea typeface="SimSun"/>
                <a:cs typeface="Helvetica" pitchFamily="34" charset="0"/>
              </a:rPr>
              <a:t>What Foundations Look For When Making an </a:t>
            </a:r>
            <a:r>
              <a:rPr lang="en-US" sz="4400">
                <a:solidFill>
                  <a:srgbClr val="D5DA08"/>
                </a:solidFill>
                <a:latin typeface="Helvetica" pitchFamily="34" charset="0"/>
                <a:ea typeface="SimSun"/>
                <a:cs typeface="Helvetica" pitchFamily="34" charset="0"/>
              </a:rPr>
              <a:t>Investment</a:t>
            </a:r>
            <a:r>
              <a:rPr lang="en-US" sz="4400">
                <a:solidFill>
                  <a:schemeClr val="bg1"/>
                </a:solidFill>
                <a:latin typeface="Helvetica" pitchFamily="34" charset="0"/>
                <a:ea typeface="SimSun"/>
                <a:cs typeface="Helvetic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3" y="3003550"/>
            <a:ext cx="8728075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1000" b="1" dirty="0" smtClean="0">
                <a:solidFill>
                  <a:schemeClr val="accent6"/>
                </a:solidFill>
                <a:latin typeface="Helvetica" pitchFamily="34" charset="0"/>
                <a:cs typeface="Helvetica" pitchFamily="34" charset="0"/>
              </a:rPr>
              <a:t>The </a:t>
            </a:r>
            <a:br>
              <a:rPr lang="en-US" sz="11000" b="1" dirty="0" smtClean="0">
                <a:solidFill>
                  <a:schemeClr val="accent6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11000" b="1" dirty="0" smtClean="0">
                <a:solidFill>
                  <a:schemeClr val="accent6"/>
                </a:solidFill>
                <a:latin typeface="Helvetica" pitchFamily="34" charset="0"/>
                <a:cs typeface="Helvetica" pitchFamily="34" charset="0"/>
              </a:rPr>
              <a:t>Right Fit</a:t>
            </a:r>
            <a:r>
              <a:rPr lang="en-US" sz="11000" b="1" dirty="0" smtClean="0">
                <a:solidFill>
                  <a:srgbClr val="D5DA08"/>
                </a:solidFill>
                <a:latin typeface="Helvetica" pitchFamily="34" charset="0"/>
                <a:cs typeface="Helvetica" pitchFamily="34" charset="0"/>
              </a:rPr>
              <a:t>.</a:t>
            </a:r>
            <a:endParaRPr lang="en-US" sz="11000" b="1" dirty="0">
              <a:solidFill>
                <a:srgbClr val="D5DA08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www.carleton.ca/residence-life/greenhouse/images/blue_sky_19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914400" y="1108075"/>
            <a:ext cx="8229600" cy="3159125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en-US" sz="15000" b="1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Interest</a:t>
            </a:r>
          </a:p>
          <a:p>
            <a:pPr algn="r">
              <a:buFont typeface="Arial" charset="0"/>
              <a:buNone/>
            </a:pPr>
            <a:endParaRPr lang="en-US" sz="15000" b="1" smtClean="0">
              <a:solidFill>
                <a:srgbClr val="403E94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428625" y="4308475"/>
            <a:ext cx="82296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Geographic Area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 Priority Focus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Population Served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http://www.spp.waterloo.il.us/spps/school/Mrs.%20Sawyer/backgroun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2049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50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Type</a:t>
            </a:r>
            <a:endParaRPr lang="en-US" sz="250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427538"/>
            <a:ext cx="8229600" cy="1285875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Direct Service Providers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Intermediaries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Advocacy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2049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50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Type</a:t>
            </a:r>
            <a:endParaRPr lang="en-US" sz="250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427538"/>
            <a:ext cx="8229600" cy="1285875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Direct Service Providers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Intermediaries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Advocacy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8131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70167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8950" y="962025"/>
            <a:ext cx="8229600" cy="253206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3800" b="1" dirty="0">
                <a:solidFill>
                  <a:schemeClr val="bg1"/>
                </a:solidFill>
                <a:latin typeface="Helvetica" pitchFamily="34" charset="0"/>
                <a:ea typeface="+mj-ea"/>
                <a:cs typeface="Helvetica" pitchFamily="34" charset="0"/>
              </a:rPr>
              <a:t>Life Stage</a:t>
            </a:r>
          </a:p>
          <a:p>
            <a:pPr algn="r" fontAlgn="auto">
              <a:spcAft>
                <a:spcPts val="0"/>
              </a:spcAft>
              <a:defRPr/>
            </a:pPr>
            <a:endParaRPr lang="en-US" sz="14000" b="1" dirty="0">
              <a:solidFill>
                <a:schemeClr val="bg1"/>
              </a:solidFill>
              <a:latin typeface="Helvetica" pitchFamily="34" charset="0"/>
              <a:ea typeface="+mj-ea"/>
              <a:cs typeface="Helvetica" pitchFamily="34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en-US" sz="14000" b="1" dirty="0">
              <a:solidFill>
                <a:schemeClr val="bg1"/>
              </a:solidFill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48133" name="Content Placeholder 2"/>
          <p:cNvSpPr txBox="1">
            <a:spLocks/>
          </p:cNvSpPr>
          <p:nvPr/>
        </p:nvSpPr>
        <p:spPr bwMode="auto">
          <a:xfrm>
            <a:off x="579438" y="2263775"/>
            <a:ext cx="82296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New       Growth      Mature     Turnaround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5337175" y="2563813"/>
            <a:ext cx="706438" cy="944562"/>
          </a:xfrm>
          <a:custGeom>
            <a:avLst/>
            <a:gdLst>
              <a:gd name="connsiteX0" fmla="*/ 0 w 796463"/>
              <a:gd name="connsiteY0" fmla="*/ 0 h 944880"/>
              <a:gd name="connsiteX1" fmla="*/ 796463 w 796463"/>
              <a:gd name="connsiteY1" fmla="*/ 0 h 944880"/>
              <a:gd name="connsiteX2" fmla="*/ 796463 w 796463"/>
              <a:gd name="connsiteY2" fmla="*/ 944880 h 944880"/>
              <a:gd name="connsiteX3" fmla="*/ 0 w 796463"/>
              <a:gd name="connsiteY3" fmla="*/ 944880 h 944880"/>
              <a:gd name="connsiteX4" fmla="*/ 0 w 796463"/>
              <a:gd name="connsiteY4" fmla="*/ 0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463" h="944880">
                <a:moveTo>
                  <a:pt x="0" y="0"/>
                </a:moveTo>
                <a:lnTo>
                  <a:pt x="796463" y="0"/>
                </a:lnTo>
                <a:lnTo>
                  <a:pt x="796463" y="944880"/>
                </a:lnTo>
                <a:lnTo>
                  <a:pt x="0" y="944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en-US" sz="1200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n-US" sz="3600" b="1" dirty="0">
              <a:solidFill>
                <a:srgbClr val="254F9F"/>
              </a:solidFill>
              <a:latin typeface="Helvetica" pitchFamily="34" charset="0"/>
              <a:ea typeface="+mj-ea"/>
              <a:cs typeface="Aharoni" pitchFamily="2" charset="-79"/>
            </a:endParaRPr>
          </a:p>
        </p:txBody>
      </p:sp>
      <p:sp>
        <p:nvSpPr>
          <p:cNvPr id="50179" name="Content Placeholder 6"/>
          <p:cNvSpPr txBox="1">
            <a:spLocks/>
          </p:cNvSpPr>
          <p:nvPr/>
        </p:nvSpPr>
        <p:spPr bwMode="auto">
          <a:xfrm>
            <a:off x="668338" y="1944688"/>
            <a:ext cx="8054975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36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0180" name="TextBox 8"/>
          <p:cNvSpPr txBox="1">
            <a:spLocks noChangeArrowheads="1"/>
          </p:cNvSpPr>
          <p:nvPr/>
        </p:nvSpPr>
        <p:spPr bwMode="auto">
          <a:xfrm>
            <a:off x="268288" y="5754688"/>
            <a:ext cx="4162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www.guidestar.org</a:t>
            </a:r>
          </a:p>
          <a:p>
            <a:r>
              <a:rPr lang="en-US" sz="2400" b="1">
                <a:solidFill>
                  <a:schemeClr val="tx2"/>
                </a:solidFill>
              </a:rPr>
              <a:t>www.foundationcenter.org</a:t>
            </a:r>
          </a:p>
        </p:txBody>
      </p:sp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900" y="1535113"/>
            <a:ext cx="44053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4"/>
          <a:srcRect l="12852" t="17014" r="31683" b="40588"/>
          <a:stretch>
            <a:fillRect/>
          </a:stretch>
        </p:blipFill>
        <p:spPr bwMode="auto">
          <a:xfrm>
            <a:off x="4981575" y="2001838"/>
            <a:ext cx="349408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6"/>
          <p:cNvSpPr txBox="1">
            <a:spLocks/>
          </p:cNvSpPr>
          <p:nvPr/>
        </p:nvSpPr>
        <p:spPr bwMode="auto">
          <a:xfrm>
            <a:off x="300038" y="284163"/>
            <a:ext cx="8402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accent6"/>
                </a:solidFill>
                <a:latin typeface="Helvetica" pitchFamily="34" charset="0"/>
                <a:cs typeface="Helvetica" pitchFamily="34" charset="0"/>
              </a:rPr>
              <a:t>Identifying Foundations</a:t>
            </a:r>
            <a:endParaRPr lang="en-US" sz="3200" b="1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r>
              <a:rPr lang="en-US" sz="3200" b="1" dirty="0">
                <a:solidFill>
                  <a:schemeClr val="accent6"/>
                </a:solidFill>
                <a:latin typeface="Helvetica" pitchFamily="34" charset="0"/>
                <a:cs typeface="Helvetica" pitchFamily="34" charset="0"/>
              </a:rPr>
              <a:t>Finding the Right Match </a:t>
            </a:r>
          </a:p>
          <a:p>
            <a:pPr>
              <a:defRPr/>
            </a:pPr>
            <a:endParaRPr lang="en-US" sz="2400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</a:rPr>
              <a:t>Peer Research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/>
              <a:t> Senior Centers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/>
              <a:t> Community Centers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/>
              <a:t> Hospice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/>
              <a:t> Food Banks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/>
              <a:t> Hospitals</a:t>
            </a:r>
          </a:p>
          <a:p>
            <a:pPr marL="0" lvl="1">
              <a:defRPr/>
            </a:pPr>
            <a:endParaRPr lang="en-US" sz="1600" b="1" dirty="0">
              <a:solidFill>
                <a:schemeClr val="tx2"/>
              </a:solidFill>
            </a:endParaRPr>
          </a:p>
          <a:p>
            <a:pPr marL="0" lvl="1">
              <a:defRPr/>
            </a:pPr>
            <a:r>
              <a:rPr lang="en-US" sz="2400" b="1" dirty="0">
                <a:solidFill>
                  <a:schemeClr val="tx2"/>
                </a:solidFill>
              </a:rPr>
              <a:t>Foundation website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/>
              <a:t> Grant Guidelines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/>
              <a:t> Annual report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/>
              <a:t> IRS Form 990</a:t>
            </a:r>
          </a:p>
          <a:p>
            <a:pPr lvl="1">
              <a:defRPr/>
            </a:pPr>
            <a:r>
              <a:rPr lang="en-US" sz="2400" dirty="0"/>
              <a:t>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pic>
        <p:nvPicPr>
          <p:cNvPr id="50184" name="Picture 7"/>
          <p:cNvPicPr>
            <a:picLocks noChangeAspect="1" noChangeArrowheads="1"/>
          </p:cNvPicPr>
          <p:nvPr/>
        </p:nvPicPr>
        <p:blipFill>
          <a:blip r:embed="rId5"/>
          <a:srcRect t="17458" r="57471" b="38362"/>
          <a:stretch>
            <a:fillRect/>
          </a:stretch>
        </p:blipFill>
        <p:spPr bwMode="auto">
          <a:xfrm>
            <a:off x="4965700" y="3389313"/>
            <a:ext cx="3532188" cy="148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5337175" y="2563813"/>
            <a:ext cx="706438" cy="944562"/>
          </a:xfrm>
          <a:custGeom>
            <a:avLst/>
            <a:gdLst>
              <a:gd name="connsiteX0" fmla="*/ 0 w 796463"/>
              <a:gd name="connsiteY0" fmla="*/ 0 h 944880"/>
              <a:gd name="connsiteX1" fmla="*/ 796463 w 796463"/>
              <a:gd name="connsiteY1" fmla="*/ 0 h 944880"/>
              <a:gd name="connsiteX2" fmla="*/ 796463 w 796463"/>
              <a:gd name="connsiteY2" fmla="*/ 944880 h 944880"/>
              <a:gd name="connsiteX3" fmla="*/ 0 w 796463"/>
              <a:gd name="connsiteY3" fmla="*/ 944880 h 944880"/>
              <a:gd name="connsiteX4" fmla="*/ 0 w 796463"/>
              <a:gd name="connsiteY4" fmla="*/ 0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463" h="944880">
                <a:moveTo>
                  <a:pt x="0" y="0"/>
                </a:moveTo>
                <a:lnTo>
                  <a:pt x="796463" y="0"/>
                </a:lnTo>
                <a:lnTo>
                  <a:pt x="796463" y="944880"/>
                </a:lnTo>
                <a:lnTo>
                  <a:pt x="0" y="944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en-US" sz="1200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n-US" sz="3600" b="1" dirty="0">
              <a:solidFill>
                <a:srgbClr val="254F9F"/>
              </a:solidFill>
              <a:latin typeface="Helvetica" pitchFamily="34" charset="0"/>
              <a:ea typeface="+mj-ea"/>
              <a:cs typeface="Aharoni" pitchFamily="2" charset="-79"/>
            </a:endParaRPr>
          </a:p>
        </p:txBody>
      </p:sp>
      <p:sp>
        <p:nvSpPr>
          <p:cNvPr id="52227" name="Content Placeholder 6"/>
          <p:cNvSpPr txBox="1">
            <a:spLocks/>
          </p:cNvSpPr>
          <p:nvPr/>
        </p:nvSpPr>
        <p:spPr bwMode="auto">
          <a:xfrm>
            <a:off x="668338" y="1944688"/>
            <a:ext cx="8054975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360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" y="1403350"/>
            <a:ext cx="4119563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727575" y="568325"/>
            <a:ext cx="4164013" cy="5721350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accent6"/>
                </a:solidFill>
                <a:latin typeface="Helvetica" pitchFamily="34" charset="0"/>
                <a:ea typeface="+mj-ea"/>
                <a:cs typeface="Helvetica" pitchFamily="34" charset="0"/>
              </a:rPr>
              <a:t>Seniors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D5DA08"/>
                </a:solidFill>
                <a:latin typeface="Helvetica" pitchFamily="34" charset="0"/>
                <a:ea typeface="+mj-ea"/>
                <a:cs typeface="Helvetica" pitchFamily="34" charset="0"/>
              </a:rPr>
              <a:t>Health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accent6"/>
                </a:solidFill>
                <a:latin typeface="Helvetica" pitchFamily="34" charset="0"/>
                <a:ea typeface="+mj-ea"/>
                <a:cs typeface="Helvetica" pitchFamily="34" charset="0"/>
              </a:rPr>
              <a:t>Vulnerable Populations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D5DA08"/>
                </a:solidFill>
                <a:latin typeface="Helvetica" pitchFamily="34" charset="0"/>
                <a:ea typeface="+mj-ea"/>
                <a:cs typeface="Helvetica" pitchFamily="34" charset="0"/>
              </a:rPr>
              <a:t>Food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accent6"/>
                </a:solidFill>
                <a:latin typeface="Helvetica" pitchFamily="34" charset="0"/>
                <a:ea typeface="+mj-ea"/>
                <a:cs typeface="Helvetica" pitchFamily="34" charset="0"/>
              </a:rPr>
              <a:t>Quality of Life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D5DA08"/>
                </a:solidFill>
                <a:latin typeface="Helvetica" pitchFamily="34" charset="0"/>
                <a:ea typeface="+mj-ea"/>
                <a:cs typeface="Helvetica" pitchFamily="34" charset="0"/>
              </a:rPr>
              <a:t>Civic Engagement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accent6"/>
                </a:solidFill>
                <a:latin typeface="Helvetica" pitchFamily="34" charset="0"/>
                <a:ea typeface="+mj-ea"/>
                <a:cs typeface="Helvetica" pitchFamily="34" charset="0"/>
              </a:rPr>
              <a:t>Nutrition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D5DA08"/>
                </a:solidFill>
                <a:latin typeface="Helvetica" pitchFamily="34" charset="0"/>
                <a:ea typeface="+mj-ea"/>
                <a:cs typeface="Helvetica" pitchFamily="34" charset="0"/>
              </a:rPr>
              <a:t>Self sufficiency</a:t>
            </a:r>
            <a:endParaRPr lang="en-US" sz="4800" b="1" dirty="0">
              <a:solidFill>
                <a:srgbClr val="D5DA08"/>
              </a:solidFill>
              <a:latin typeface="Helvetica" pitchFamily="34" charset="0"/>
              <a:ea typeface="+mj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6"/>
          <p:cNvSpPr>
            <a:spLocks noGrp="1"/>
          </p:cNvSpPr>
          <p:nvPr>
            <p:ph idx="1"/>
          </p:nvPr>
        </p:nvSpPr>
        <p:spPr>
          <a:xfrm>
            <a:off x="0" y="2424113"/>
            <a:ext cx="3962400" cy="3963987"/>
          </a:xfrm>
        </p:spPr>
        <p:txBody>
          <a:bodyPr/>
          <a:lstStyle/>
          <a:p>
            <a:pPr lvl="1">
              <a:buFont typeface="Arial" charset="0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220663" y="1292225"/>
            <a:ext cx="8734425" cy="5203825"/>
          </a:xfrm>
          <a:prstGeom prst="rect">
            <a:avLst/>
          </a:prstGeom>
          <a:solidFill>
            <a:schemeClr val="tx2"/>
          </a:solidFill>
          <a:ln w="76200">
            <a:solidFill>
              <a:schemeClr val="accent6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sz="88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endParaRPr lang="en-US" sz="88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endParaRPr lang="en-US" sz="88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88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06400" y="536575"/>
            <a:ext cx="8461375" cy="57070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700" b="1" dirty="0">
                <a:solidFill>
                  <a:srgbClr val="D5DA08"/>
                </a:solidFill>
                <a:latin typeface="Arial" pitchFamily="34" charset="0"/>
                <a:cs typeface="Arial" pitchFamily="34" charset="0"/>
              </a:rPr>
              <a:t>Session at a Glance</a:t>
            </a:r>
          </a:p>
          <a:p>
            <a:pPr marL="34290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Foundation Overview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Current Trends in Grantmaking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Grantmaking Process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Funder Compatibility - Finding the Right Match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Foundations Look For When Making an Investment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Approaching a Foundation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Maintaining a Foundation Relationship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25" y="425450"/>
            <a:ext cx="81819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Content Placeholder 6"/>
          <p:cNvSpPr>
            <a:spLocks noGrp="1"/>
          </p:cNvSpPr>
          <p:nvPr>
            <p:ph idx="1"/>
          </p:nvPr>
        </p:nvSpPr>
        <p:spPr>
          <a:xfrm>
            <a:off x="520700" y="914400"/>
            <a:ext cx="8181975" cy="4918075"/>
          </a:xfrm>
        </p:spPr>
        <p:txBody>
          <a:bodyPr/>
          <a:lstStyle/>
          <a:p>
            <a:pPr lvl="1" algn="ctr">
              <a:buFont typeface="Arial" charset="0"/>
              <a:buNone/>
            </a:pPr>
            <a:r>
              <a:rPr lang="en-US" sz="3600" b="1" smtClean="0">
                <a:solidFill>
                  <a:schemeClr val="bg1"/>
                </a:solidFill>
                <a:latin typeface="Kristen ITC" pitchFamily="66" charset="0"/>
                <a:cs typeface="Helvetica" pitchFamily="34" charset="0"/>
              </a:rPr>
              <a:t>Homework</a:t>
            </a:r>
          </a:p>
          <a:p>
            <a:pPr lvl="1">
              <a:buFont typeface="Arial" charset="0"/>
              <a:buNone/>
            </a:pPr>
            <a:endParaRPr lang="en-US" sz="2400" b="1" smtClean="0">
              <a:solidFill>
                <a:schemeClr val="bg1"/>
              </a:solidFill>
              <a:latin typeface="Kristen ITC" pitchFamily="66" charset="0"/>
              <a:cs typeface="Helvetica" pitchFamily="34" charset="0"/>
            </a:endParaRPr>
          </a:p>
          <a:p>
            <a:pPr lvl="1">
              <a:buFont typeface="Arial" charset="0"/>
              <a:buNone/>
            </a:pPr>
            <a:r>
              <a:rPr lang="en-US" b="1" smtClean="0">
                <a:solidFill>
                  <a:schemeClr val="bg1"/>
                </a:solidFill>
                <a:latin typeface="Kristen ITC" pitchFamily="66" charset="0"/>
                <a:cs typeface="Helvetica" pitchFamily="34" charset="0"/>
              </a:rPr>
              <a:t>Interest areas</a:t>
            </a:r>
          </a:p>
          <a:p>
            <a:pPr lvl="1">
              <a:buFont typeface="Arial" charset="0"/>
              <a:buNone/>
            </a:pPr>
            <a:r>
              <a:rPr lang="en-US" b="1" smtClean="0">
                <a:solidFill>
                  <a:schemeClr val="bg1"/>
                </a:solidFill>
                <a:latin typeface="Kristen ITC" pitchFamily="66" charset="0"/>
                <a:cs typeface="Helvetica" pitchFamily="34" charset="0"/>
              </a:rPr>
              <a:t>Geographic area served </a:t>
            </a:r>
          </a:p>
          <a:p>
            <a:pPr lvl="1">
              <a:buFont typeface="Arial" charset="0"/>
              <a:buNone/>
            </a:pPr>
            <a:r>
              <a:rPr lang="en-US" b="1" smtClean="0">
                <a:solidFill>
                  <a:schemeClr val="bg1"/>
                </a:solidFill>
                <a:latin typeface="Kristen ITC" pitchFamily="66" charset="0"/>
                <a:cs typeface="Helvetica" pitchFamily="34" charset="0"/>
              </a:rPr>
              <a:t>Types of Organizations</a:t>
            </a:r>
          </a:p>
          <a:p>
            <a:pPr lvl="1">
              <a:buFont typeface="Arial" charset="0"/>
              <a:buNone/>
            </a:pPr>
            <a:r>
              <a:rPr lang="en-US" b="1" smtClean="0">
                <a:solidFill>
                  <a:schemeClr val="bg1"/>
                </a:solidFill>
                <a:latin typeface="Kristen ITC" pitchFamily="66" charset="0"/>
                <a:cs typeface="Helvetica" pitchFamily="34" charset="0"/>
              </a:rPr>
              <a:t>Award ranges</a:t>
            </a:r>
          </a:p>
          <a:p>
            <a:pPr lvl="1">
              <a:buFont typeface="Arial" charset="0"/>
              <a:buNone/>
            </a:pPr>
            <a:r>
              <a:rPr lang="en-US" b="1" smtClean="0">
                <a:solidFill>
                  <a:schemeClr val="bg1"/>
                </a:solidFill>
                <a:latin typeface="Kristen ITC" pitchFamily="66" charset="0"/>
                <a:cs typeface="Helvetica" pitchFamily="34" charset="0"/>
              </a:rPr>
              <a:t>Operating, program, capital support</a:t>
            </a:r>
          </a:p>
          <a:p>
            <a:pPr lvl="1">
              <a:buFont typeface="Arial" charset="0"/>
              <a:buNone/>
            </a:pPr>
            <a:r>
              <a:rPr lang="en-US" b="1" smtClean="0">
                <a:solidFill>
                  <a:schemeClr val="bg1"/>
                </a:solidFill>
                <a:latin typeface="Kristen ITC" pitchFamily="66" charset="0"/>
                <a:cs typeface="Helvetica" pitchFamily="34" charset="0"/>
              </a:rPr>
              <a:t>Primary foundation contact  </a:t>
            </a:r>
          </a:p>
          <a:p>
            <a:endParaRPr lang="en-US" b="1" smtClean="0">
              <a:latin typeface="Helvetica" pitchFamily="34" charset="0"/>
              <a:cs typeface="Helvetica" pitchFamily="34" charset="0"/>
            </a:endParaRPr>
          </a:p>
          <a:p>
            <a:endParaRPr lang="en-US" b="1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384175" y="482600"/>
            <a:ext cx="8459788" cy="685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6"/>
                </a:solidFill>
                <a:latin typeface="Helvetica" pitchFamily="34" charset="0"/>
                <a:cs typeface="Helvetica" pitchFamily="34" charset="0"/>
              </a:rPr>
              <a:t>Questions Foundation Staff Ask </a:t>
            </a:r>
            <a:br>
              <a:rPr lang="en-US" sz="2800" b="1" dirty="0" smtClean="0">
                <a:solidFill>
                  <a:schemeClr val="accent6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sz="2800" b="1" dirty="0" smtClean="0">
                <a:solidFill>
                  <a:schemeClr val="accent6"/>
                </a:solidFill>
                <a:latin typeface="Helvetica" pitchFamily="34" charset="0"/>
                <a:cs typeface="Helvetica" pitchFamily="34" charset="0"/>
              </a:rPr>
              <a:t>When Reviewing Requests 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>
          <a:xfrm>
            <a:off x="284163" y="1246188"/>
            <a:ext cx="8859837" cy="54070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latin typeface="Helvetica" pitchFamily="34" charset="0"/>
                <a:cs typeface="Helvetica" pitchFamily="34" charset="0"/>
              </a:rPr>
              <a:t>  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How are they </a:t>
            </a:r>
            <a:r>
              <a:rPr lang="en-US" sz="2400" b="1" dirty="0" smtClean="0">
                <a:solidFill>
                  <a:schemeClr val="accent5"/>
                </a:solidFill>
                <a:latin typeface="Helvetica" pitchFamily="34" charset="0"/>
                <a:cs typeface="Helvetica" pitchFamily="34" charset="0"/>
              </a:rPr>
              <a:t>different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than….?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  Are they making an </a:t>
            </a:r>
            <a:r>
              <a:rPr lang="en-US" sz="2400" b="1" dirty="0" smtClean="0">
                <a:solidFill>
                  <a:schemeClr val="accent5"/>
                </a:solidFill>
                <a:latin typeface="Helvetica" pitchFamily="34" charset="0"/>
                <a:cs typeface="Helvetica" pitchFamily="34" charset="0"/>
              </a:rPr>
              <a:t>impact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?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  Will a grant really make a </a:t>
            </a:r>
            <a:r>
              <a:rPr lang="en-US" sz="2400" b="1" dirty="0" smtClean="0">
                <a:solidFill>
                  <a:schemeClr val="accent5"/>
                </a:solidFill>
                <a:latin typeface="Helvetica" pitchFamily="34" charset="0"/>
                <a:cs typeface="Helvetica" pitchFamily="34" charset="0"/>
              </a:rPr>
              <a:t>difference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?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  How effective is there </a:t>
            </a:r>
            <a:r>
              <a:rPr lang="en-US" sz="2400" b="1" dirty="0" smtClean="0">
                <a:solidFill>
                  <a:schemeClr val="accent5"/>
                </a:solidFill>
                <a:latin typeface="Helvetica" pitchFamily="34" charset="0"/>
                <a:cs typeface="Helvetica" pitchFamily="34" charset="0"/>
              </a:rPr>
              <a:t>leadership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?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  Do they have the </a:t>
            </a:r>
            <a:r>
              <a:rPr lang="en-US" sz="2400" b="1" dirty="0" smtClean="0">
                <a:solidFill>
                  <a:schemeClr val="accent5"/>
                </a:solidFill>
                <a:latin typeface="Helvetica" pitchFamily="34" charset="0"/>
                <a:cs typeface="Helvetica" pitchFamily="34" charset="0"/>
              </a:rPr>
              <a:t>capacity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to implement?  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  How will this request be </a:t>
            </a:r>
            <a:r>
              <a:rPr lang="en-US" sz="2400" b="1" dirty="0" smtClean="0">
                <a:solidFill>
                  <a:schemeClr val="accent5"/>
                </a:solidFill>
                <a:latin typeface="Helvetica" pitchFamily="34" charset="0"/>
                <a:cs typeface="Helvetica" pitchFamily="34" charset="0"/>
              </a:rPr>
              <a:t>sustainable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?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  Who else is </a:t>
            </a:r>
            <a:r>
              <a:rPr lang="en-US" sz="2400" b="1" dirty="0" smtClean="0">
                <a:solidFill>
                  <a:schemeClr val="accent5"/>
                </a:solidFill>
                <a:latin typeface="Helvetica" pitchFamily="34" charset="0"/>
                <a:cs typeface="Helvetica" pitchFamily="34" charset="0"/>
              </a:rPr>
              <a:t>supporting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them?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  Is the organization a good </a:t>
            </a:r>
            <a:r>
              <a:rPr lang="en-US" sz="2400" b="1" dirty="0" smtClean="0">
                <a:solidFill>
                  <a:schemeClr val="accent5"/>
                </a:solidFill>
                <a:latin typeface="Helvetica" pitchFamily="34" charset="0"/>
                <a:cs typeface="Helvetica" pitchFamily="34" charset="0"/>
              </a:rPr>
              <a:t>community partner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?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  What is the </a:t>
            </a:r>
            <a:r>
              <a:rPr lang="en-US" sz="2400" b="1" dirty="0" smtClean="0">
                <a:solidFill>
                  <a:schemeClr val="accent5"/>
                </a:solidFill>
                <a:latin typeface="Helvetica" pitchFamily="34" charset="0"/>
                <a:cs typeface="Helvetica" pitchFamily="34" charset="0"/>
              </a:rPr>
              <a:t>track record 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of success?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 Is this a high </a:t>
            </a:r>
            <a:r>
              <a:rPr lang="en-US" sz="2400" b="1" dirty="0" smtClean="0">
                <a:solidFill>
                  <a:schemeClr val="accent5"/>
                </a:solidFill>
                <a:latin typeface="Helvetica" pitchFamily="34" charset="0"/>
                <a:cs typeface="Helvetica" pitchFamily="34" charset="0"/>
              </a:rPr>
              <a:t>quality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program?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  is the organization meeting a </a:t>
            </a:r>
            <a:r>
              <a:rPr lang="en-US" sz="2400" b="1" dirty="0" smtClean="0">
                <a:solidFill>
                  <a:schemeClr val="accent5"/>
                </a:solidFill>
                <a:latin typeface="Helvetica" pitchFamily="34" charset="0"/>
                <a:cs typeface="Helvetica" pitchFamily="34" charset="0"/>
              </a:rPr>
              <a:t>community need</a:t>
            </a:r>
            <a:r>
              <a:rPr lang="en-US" sz="2400" dirty="0" smtClean="0">
                <a:latin typeface="Helvetica" pitchFamily="34" charset="0"/>
                <a:cs typeface="Helvetica" pitchFamily="34" charset="0"/>
              </a:rPr>
              <a:t>?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7825" y="222250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685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0000" b="1" dirty="0" smtClean="0">
                <a:solidFill>
                  <a:srgbClr val="254F9F"/>
                </a:solidFill>
                <a:latin typeface="Helvetica" pitchFamily="34" charset="0"/>
                <a:cs typeface="Helvetica" pitchFamily="34" charset="0"/>
              </a:rPr>
              <a:t>The Challenge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>
          <a:xfrm>
            <a:off x="0" y="3973513"/>
            <a:ext cx="9144000" cy="2884487"/>
          </a:xfrm>
          <a:solidFill>
            <a:schemeClr val="accent3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 smtClean="0">
              <a:latin typeface="Helvetica" pitchFamily="34" charset="0"/>
              <a:cs typeface="Helvetica" pitchFamily="34" charset="0"/>
            </a:endParaRPr>
          </a:p>
          <a:p>
            <a:pPr algn="r" fontAlgn="auto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Helping a Foundation Understand the Purpose of Your Organization and the Need for Its Existence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67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0418" name="TextBox 9"/>
          <p:cNvSpPr txBox="1">
            <a:spLocks noChangeArrowheads="1"/>
          </p:cNvSpPr>
          <p:nvPr/>
        </p:nvSpPr>
        <p:spPr bwMode="auto">
          <a:xfrm>
            <a:off x="441325" y="5006975"/>
            <a:ext cx="8178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D5DA08"/>
                </a:solidFill>
                <a:latin typeface="Helvetica" pitchFamily="34" charset="0"/>
                <a:ea typeface="SimSun"/>
                <a:cs typeface="Helvetica" pitchFamily="34" charset="0"/>
              </a:rPr>
              <a:t>Approaching</a:t>
            </a:r>
            <a:r>
              <a:rPr lang="en-US" sz="4400">
                <a:solidFill>
                  <a:schemeClr val="bg1"/>
                </a:solidFill>
                <a:latin typeface="Helvetica" pitchFamily="34" charset="0"/>
                <a:ea typeface="SimSun"/>
                <a:cs typeface="Helvetica" pitchFamily="34" charset="0"/>
              </a:rPr>
              <a:t> a Foundation.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8913" y="1387475"/>
            <a:ext cx="63611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TextBox 6"/>
          <p:cNvSpPr txBox="1">
            <a:spLocks noChangeArrowheads="1"/>
          </p:cNvSpPr>
          <p:nvPr/>
        </p:nvSpPr>
        <p:spPr bwMode="auto">
          <a:xfrm>
            <a:off x="1939925" y="3105150"/>
            <a:ext cx="526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latin typeface="Bradley Hand ITC" pitchFamily="66" charset="0"/>
                <a:cs typeface="Helvetica" pitchFamily="34" charset="0"/>
              </a:rPr>
              <a:t>Meals On Wheels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5337175" y="2563813"/>
            <a:ext cx="706438" cy="944562"/>
          </a:xfrm>
          <a:custGeom>
            <a:avLst/>
            <a:gdLst>
              <a:gd name="connsiteX0" fmla="*/ 0 w 796463"/>
              <a:gd name="connsiteY0" fmla="*/ 0 h 944880"/>
              <a:gd name="connsiteX1" fmla="*/ 796463 w 796463"/>
              <a:gd name="connsiteY1" fmla="*/ 0 h 944880"/>
              <a:gd name="connsiteX2" fmla="*/ 796463 w 796463"/>
              <a:gd name="connsiteY2" fmla="*/ 944880 h 944880"/>
              <a:gd name="connsiteX3" fmla="*/ 0 w 796463"/>
              <a:gd name="connsiteY3" fmla="*/ 944880 h 944880"/>
              <a:gd name="connsiteX4" fmla="*/ 0 w 796463"/>
              <a:gd name="connsiteY4" fmla="*/ 0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463" h="944880">
                <a:moveTo>
                  <a:pt x="0" y="0"/>
                </a:moveTo>
                <a:lnTo>
                  <a:pt x="796463" y="0"/>
                </a:lnTo>
                <a:lnTo>
                  <a:pt x="796463" y="944880"/>
                </a:lnTo>
                <a:lnTo>
                  <a:pt x="0" y="944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en-US" sz="1200" dirty="0"/>
          </a:p>
        </p:txBody>
      </p:sp>
      <p:sp>
        <p:nvSpPr>
          <p:cNvPr id="64514" name="Content Placeholder 6"/>
          <p:cNvSpPr txBox="1">
            <a:spLocks/>
          </p:cNvSpPr>
          <p:nvPr/>
        </p:nvSpPr>
        <p:spPr bwMode="auto">
          <a:xfrm>
            <a:off x="473075" y="4997450"/>
            <a:ext cx="8434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  Email             </a:t>
            </a:r>
          </a:p>
          <a:p>
            <a:pPr algn="ctr"/>
            <a:r>
              <a:rPr lang="en-US" sz="2400" b="1">
                <a:solidFill>
                  <a:schemeClr val="tx2"/>
                </a:solidFill>
              </a:rPr>
              <a:t>Phone Call           </a:t>
            </a:r>
          </a:p>
          <a:p>
            <a:pPr algn="ctr"/>
            <a:r>
              <a:rPr lang="en-US" sz="2400" b="1">
                <a:solidFill>
                  <a:schemeClr val="tx2"/>
                </a:solidFill>
              </a:rPr>
              <a:t>Facilitated introduction</a:t>
            </a:r>
          </a:p>
          <a:p>
            <a:pPr algn="ctr"/>
            <a:endParaRPr lang="en-US" sz="2400" b="1">
              <a:solidFill>
                <a:schemeClr val="tx2"/>
              </a:solidFill>
            </a:endParaRPr>
          </a:p>
          <a:p>
            <a:pPr algn="ctr"/>
            <a:endParaRPr lang="en-US" sz="2400" b="1">
              <a:solidFill>
                <a:schemeClr val="tx2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64" y="647700"/>
            <a:ext cx="7705761" cy="40517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Content Placeholder 6"/>
          <p:cNvSpPr txBox="1">
            <a:spLocks/>
          </p:cNvSpPr>
          <p:nvPr/>
        </p:nvSpPr>
        <p:spPr bwMode="auto">
          <a:xfrm>
            <a:off x="4918075" y="2884488"/>
            <a:ext cx="422592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3">
            <a:lum bright="2000"/>
          </a:blip>
          <a:srcRect/>
          <a:stretch>
            <a:fillRect/>
          </a:stretch>
        </p:blipFill>
        <p:spPr bwMode="auto">
          <a:xfrm>
            <a:off x="425450" y="1844675"/>
            <a:ext cx="3043238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5337175" y="2563813"/>
            <a:ext cx="706438" cy="944562"/>
          </a:xfrm>
          <a:custGeom>
            <a:avLst/>
            <a:gdLst>
              <a:gd name="connsiteX0" fmla="*/ 0 w 796463"/>
              <a:gd name="connsiteY0" fmla="*/ 0 h 944880"/>
              <a:gd name="connsiteX1" fmla="*/ 796463 w 796463"/>
              <a:gd name="connsiteY1" fmla="*/ 0 h 944880"/>
              <a:gd name="connsiteX2" fmla="*/ 796463 w 796463"/>
              <a:gd name="connsiteY2" fmla="*/ 944880 h 944880"/>
              <a:gd name="connsiteX3" fmla="*/ 0 w 796463"/>
              <a:gd name="connsiteY3" fmla="*/ 944880 h 944880"/>
              <a:gd name="connsiteX4" fmla="*/ 0 w 796463"/>
              <a:gd name="connsiteY4" fmla="*/ 0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463" h="944880">
                <a:moveTo>
                  <a:pt x="0" y="0"/>
                </a:moveTo>
                <a:lnTo>
                  <a:pt x="796463" y="0"/>
                </a:lnTo>
                <a:lnTo>
                  <a:pt x="796463" y="944880"/>
                </a:lnTo>
                <a:lnTo>
                  <a:pt x="0" y="944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en-US" sz="1200" dirty="0"/>
          </a:p>
        </p:txBody>
      </p:sp>
      <p:sp>
        <p:nvSpPr>
          <p:cNvPr id="66563" name="TextBox 7"/>
          <p:cNvSpPr txBox="1">
            <a:spLocks noChangeArrowheads="1"/>
          </p:cNvSpPr>
          <p:nvPr/>
        </p:nvSpPr>
        <p:spPr bwMode="auto">
          <a:xfrm>
            <a:off x="3846513" y="1323975"/>
            <a:ext cx="49355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00B050"/>
                </a:solidFill>
                <a:cs typeface="Arial" charset="0"/>
              </a:rPr>
              <a:t>1</a:t>
            </a:r>
            <a:r>
              <a:rPr lang="en-US" sz="2000" b="1">
                <a:cs typeface="Arial" charset="0"/>
              </a:rPr>
              <a:t>  Introduce yourself, organization</a:t>
            </a:r>
          </a:p>
          <a:p>
            <a:r>
              <a:rPr lang="en-US" sz="2000" b="1">
                <a:cs typeface="Arial" charset="0"/>
              </a:rPr>
              <a:t>        and project </a:t>
            </a:r>
          </a:p>
        </p:txBody>
      </p:sp>
      <p:sp>
        <p:nvSpPr>
          <p:cNvPr id="66564" name="TextBox 8"/>
          <p:cNvSpPr txBox="1">
            <a:spLocks noChangeArrowheads="1"/>
          </p:cNvSpPr>
          <p:nvPr/>
        </p:nvSpPr>
        <p:spPr bwMode="auto">
          <a:xfrm>
            <a:off x="3910013" y="2674938"/>
            <a:ext cx="5233987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00B050"/>
                </a:solidFill>
              </a:rPr>
              <a:t>2</a:t>
            </a:r>
            <a:r>
              <a:rPr lang="en-US" sz="2000" b="1"/>
              <a:t>  Explore fit with interests and</a:t>
            </a:r>
          </a:p>
          <a:p>
            <a:r>
              <a:rPr lang="en-US" sz="2000" b="1"/>
              <a:t>        get a reaction of funding probability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78263" y="3978275"/>
            <a:ext cx="5045075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</a:rPr>
              <a:t>3</a:t>
            </a:r>
            <a:r>
              <a:rPr lang="en-US" sz="2000" b="1" dirty="0"/>
              <a:t>  To identify next steps: </a:t>
            </a:r>
          </a:p>
          <a:p>
            <a:pPr marL="630238">
              <a:buFont typeface="Arial" pitchFamily="34" charset="0"/>
              <a:buChar char="•"/>
              <a:defRPr/>
            </a:pPr>
            <a:r>
              <a:rPr lang="en-US" sz="2000" b="1" dirty="0"/>
              <a:t>    Meeting</a:t>
            </a:r>
          </a:p>
          <a:p>
            <a:pPr marL="630238">
              <a:buFont typeface="Arial" pitchFamily="34" charset="0"/>
              <a:buChar char="•"/>
              <a:defRPr/>
            </a:pPr>
            <a:r>
              <a:rPr lang="en-US" sz="2000" b="1" dirty="0"/>
              <a:t>    Site visit</a:t>
            </a:r>
          </a:p>
          <a:p>
            <a:pPr marL="630238">
              <a:buFont typeface="Arial" pitchFamily="34" charset="0"/>
              <a:buChar char="•"/>
              <a:defRPr/>
            </a:pPr>
            <a:r>
              <a:rPr lang="en-US" sz="2000" b="1" dirty="0"/>
              <a:t>    Invitation to apply   </a:t>
            </a:r>
            <a:endParaRPr lang="en-US" sz="2000" b="1" dirty="0"/>
          </a:p>
        </p:txBody>
      </p:sp>
      <p:sp>
        <p:nvSpPr>
          <p:cNvPr id="66566" name="TextBox 11"/>
          <p:cNvSpPr txBox="1">
            <a:spLocks noChangeArrowheads="1"/>
          </p:cNvSpPr>
          <p:nvPr/>
        </p:nvSpPr>
        <p:spPr bwMode="auto">
          <a:xfrm>
            <a:off x="330200" y="5988050"/>
            <a:ext cx="84867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*Reminder: </a:t>
            </a:r>
            <a:r>
              <a:rPr lang="en-US">
                <a:solidFill>
                  <a:schemeClr val="tx2"/>
                </a:solidFill>
              </a:rPr>
              <a:t>Be sure to allow plenty of time. The average foundation process</a:t>
            </a:r>
          </a:p>
          <a:p>
            <a:r>
              <a:rPr lang="en-US">
                <a:solidFill>
                  <a:schemeClr val="tx2"/>
                </a:solidFill>
              </a:rPr>
              <a:t>  from introduction to funding can take 6-12 months.  </a:t>
            </a:r>
          </a:p>
        </p:txBody>
      </p:sp>
      <p:sp>
        <p:nvSpPr>
          <p:cNvPr id="66567" name="TextBox 12"/>
          <p:cNvSpPr txBox="1">
            <a:spLocks noChangeArrowheads="1"/>
          </p:cNvSpPr>
          <p:nvPr/>
        </p:nvSpPr>
        <p:spPr bwMode="auto">
          <a:xfrm>
            <a:off x="866775" y="325438"/>
            <a:ext cx="7993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accent1"/>
                </a:solidFill>
                <a:cs typeface="Arial" charset="0"/>
              </a:rPr>
              <a:t>Goals</a:t>
            </a:r>
            <a:r>
              <a:rPr lang="en-US" sz="4000" b="1">
                <a:cs typeface="Arial" charset="0"/>
              </a:rPr>
              <a:t> </a:t>
            </a:r>
            <a:r>
              <a:rPr lang="en-US" sz="4000" b="1">
                <a:solidFill>
                  <a:srgbClr val="00B050"/>
                </a:solidFill>
                <a:cs typeface="Arial" charset="0"/>
              </a:rPr>
              <a:t>|</a:t>
            </a:r>
            <a:r>
              <a:rPr lang="en-US" sz="4000" b="1">
                <a:cs typeface="Arial" charset="0"/>
              </a:rPr>
              <a:t> </a:t>
            </a:r>
            <a:r>
              <a:rPr lang="en-US" sz="4000" b="1">
                <a:solidFill>
                  <a:schemeClr val="accent1"/>
                </a:solidFill>
                <a:cs typeface="Arial" charset="0"/>
              </a:rPr>
              <a:t>Personal connection </a:t>
            </a:r>
            <a:endParaRPr lang="en-US" sz="2000" b="1">
              <a:solidFill>
                <a:schemeClr val="accent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5337175" y="2563813"/>
            <a:ext cx="706438" cy="944562"/>
          </a:xfrm>
          <a:custGeom>
            <a:avLst/>
            <a:gdLst>
              <a:gd name="connsiteX0" fmla="*/ 0 w 796463"/>
              <a:gd name="connsiteY0" fmla="*/ 0 h 944880"/>
              <a:gd name="connsiteX1" fmla="*/ 796463 w 796463"/>
              <a:gd name="connsiteY1" fmla="*/ 0 h 944880"/>
              <a:gd name="connsiteX2" fmla="*/ 796463 w 796463"/>
              <a:gd name="connsiteY2" fmla="*/ 944880 h 944880"/>
              <a:gd name="connsiteX3" fmla="*/ 0 w 796463"/>
              <a:gd name="connsiteY3" fmla="*/ 944880 h 944880"/>
              <a:gd name="connsiteX4" fmla="*/ 0 w 796463"/>
              <a:gd name="connsiteY4" fmla="*/ 0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463" h="944880">
                <a:moveTo>
                  <a:pt x="0" y="0"/>
                </a:moveTo>
                <a:lnTo>
                  <a:pt x="796463" y="0"/>
                </a:lnTo>
                <a:lnTo>
                  <a:pt x="796463" y="944880"/>
                </a:lnTo>
                <a:lnTo>
                  <a:pt x="0" y="944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en-US" sz="1200" dirty="0"/>
          </a:p>
        </p:txBody>
      </p:sp>
      <p:sp>
        <p:nvSpPr>
          <p:cNvPr id="68610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/>
          </a:p>
        </p:txBody>
      </p:sp>
      <p:sp>
        <p:nvSpPr>
          <p:cNvPr id="68611" name="Content Placeholder 6"/>
          <p:cNvSpPr txBox="1">
            <a:spLocks/>
          </p:cNvSpPr>
          <p:nvPr/>
        </p:nvSpPr>
        <p:spPr bwMode="auto">
          <a:xfrm>
            <a:off x="550863" y="1538288"/>
            <a:ext cx="8099425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1"/>
          <p:cNvSpPr>
            <a:spLocks noChangeArrowheads="1"/>
          </p:cNvSpPr>
          <p:nvPr/>
        </p:nvSpPr>
        <p:spPr bwMode="auto">
          <a:xfrm>
            <a:off x="1103313" y="1301750"/>
            <a:ext cx="7094537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b="1">
                <a:cs typeface="Times New Roman" pitchFamily="18" charset="0"/>
              </a:rPr>
              <a:t>“My name is Joanna Nixon and I’m calling on behalf of Meals on Wheels of Jackson County. </a:t>
            </a:r>
          </a:p>
          <a:p>
            <a:pPr eaLnBrk="0" hangingPunct="0"/>
            <a:endParaRPr lang="en-US" sz="1400">
              <a:cs typeface="Times New Roman" pitchFamily="18" charset="0"/>
            </a:endParaRPr>
          </a:p>
          <a:p>
            <a:pPr eaLnBrk="0" hangingPunct="0"/>
            <a:r>
              <a:rPr lang="en-US" b="1"/>
              <a:t>I have reviewed your grantmaking guidelines </a:t>
            </a:r>
            <a:r>
              <a:rPr lang="en-US">
                <a:cs typeface="Times New Roman" pitchFamily="18" charset="0"/>
              </a:rPr>
              <a:t>and see your foundation has an interest in </a:t>
            </a:r>
            <a:r>
              <a:rPr lang="en-US" b="1">
                <a:cs typeface="Times New Roman" pitchFamily="18" charset="0"/>
              </a:rPr>
              <a:t>nutrition, seniors and self-sufficiency.  </a:t>
            </a:r>
          </a:p>
          <a:p>
            <a:pPr eaLnBrk="0" hangingPunct="0"/>
            <a:endParaRPr lang="en-US" sz="1400">
              <a:cs typeface="Times New Roman" pitchFamily="18" charset="0"/>
            </a:endParaRPr>
          </a:p>
          <a:p>
            <a:pPr eaLnBrk="0" hangingPunct="0"/>
            <a:r>
              <a:rPr lang="en-US" b="1">
                <a:cs typeface="Times New Roman" pitchFamily="18" charset="0"/>
              </a:rPr>
              <a:t>Our mission is</a:t>
            </a:r>
            <a:r>
              <a:rPr lang="en-US">
                <a:cs typeface="Times New Roman" pitchFamily="18" charset="0"/>
              </a:rPr>
              <a:t> to x and </a:t>
            </a:r>
            <a:r>
              <a:rPr lang="en-US" b="1">
                <a:cs typeface="Times New Roman" pitchFamily="18" charset="0"/>
              </a:rPr>
              <a:t>we provide 2 meals a day to over 75 low-income seniors a week in rural Jackson County</a:t>
            </a:r>
            <a:r>
              <a:rPr lang="en-US">
                <a:cs typeface="Times New Roman" pitchFamily="18" charset="0"/>
              </a:rPr>
              <a:t>.  I think our x program might be of interest to the foundation, </a:t>
            </a:r>
            <a:r>
              <a:rPr lang="en-US" b="1">
                <a:cs typeface="Times New Roman" pitchFamily="18" charset="0"/>
              </a:rPr>
              <a:t>I was wondering if I  could schedule a time to meet</a:t>
            </a:r>
            <a:r>
              <a:rPr lang="en-US">
                <a:cs typeface="Times New Roman" pitchFamily="18" charset="0"/>
              </a:rPr>
              <a:t> with you and tell you more about the impact we are making in the lives of low-income seniors.”</a:t>
            </a:r>
            <a:endParaRPr lang="en-US">
              <a:cs typeface="Arial" charset="0"/>
            </a:endParaRPr>
          </a:p>
          <a:p>
            <a:pPr eaLnBrk="0" hangingPunct="0"/>
            <a:endParaRPr lang="en-US" sz="1400">
              <a:cs typeface="Arial" charset="0"/>
            </a:endParaRPr>
          </a:p>
        </p:txBody>
      </p:sp>
      <p:sp>
        <p:nvSpPr>
          <p:cNvPr id="68614" name="TextBox 8"/>
          <p:cNvSpPr txBox="1">
            <a:spLocks noChangeArrowheads="1"/>
          </p:cNvSpPr>
          <p:nvPr/>
        </p:nvSpPr>
        <p:spPr bwMode="auto">
          <a:xfrm>
            <a:off x="2381250" y="646113"/>
            <a:ext cx="3956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cs typeface="Times New Roman" pitchFamily="18" charset="0"/>
              </a:rPr>
              <a:t>What do I say?</a:t>
            </a:r>
            <a:endParaRPr lang="en-US" sz="2800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5337175" y="2563813"/>
            <a:ext cx="706438" cy="944562"/>
          </a:xfrm>
          <a:custGeom>
            <a:avLst/>
            <a:gdLst>
              <a:gd name="connsiteX0" fmla="*/ 0 w 796463"/>
              <a:gd name="connsiteY0" fmla="*/ 0 h 944880"/>
              <a:gd name="connsiteX1" fmla="*/ 796463 w 796463"/>
              <a:gd name="connsiteY1" fmla="*/ 0 h 944880"/>
              <a:gd name="connsiteX2" fmla="*/ 796463 w 796463"/>
              <a:gd name="connsiteY2" fmla="*/ 944880 h 944880"/>
              <a:gd name="connsiteX3" fmla="*/ 0 w 796463"/>
              <a:gd name="connsiteY3" fmla="*/ 944880 h 944880"/>
              <a:gd name="connsiteX4" fmla="*/ 0 w 796463"/>
              <a:gd name="connsiteY4" fmla="*/ 0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463" h="944880">
                <a:moveTo>
                  <a:pt x="0" y="0"/>
                </a:moveTo>
                <a:lnTo>
                  <a:pt x="796463" y="0"/>
                </a:lnTo>
                <a:lnTo>
                  <a:pt x="796463" y="944880"/>
                </a:lnTo>
                <a:lnTo>
                  <a:pt x="0" y="944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en-US" sz="1200" dirty="0"/>
          </a:p>
        </p:txBody>
      </p:sp>
      <p:sp>
        <p:nvSpPr>
          <p:cNvPr id="70658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438150" y="2800350"/>
            <a:ext cx="4076700" cy="3821113"/>
          </a:xfrm>
          <a:prstGeom prst="rect">
            <a:avLst/>
          </a:prstGeom>
          <a:solidFill>
            <a:srgbClr val="D5DA08"/>
          </a:solidFill>
          <a:ln w="76200">
            <a:solidFill>
              <a:schemeClr val="accent6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US" b="1" dirty="0"/>
          </a:p>
          <a:p>
            <a:pPr algn="ctr">
              <a:defRPr/>
            </a:pPr>
            <a:r>
              <a:rPr lang="en-US" b="1" dirty="0"/>
              <a:t>Set-up a meeting</a:t>
            </a:r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r>
              <a:rPr lang="en-US" b="1" dirty="0"/>
              <a:t>Set-up a site visit </a:t>
            </a:r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r>
              <a:rPr lang="en-US" b="1" dirty="0"/>
              <a:t>Submit more information</a:t>
            </a:r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r>
              <a:rPr lang="en-US" b="1" dirty="0"/>
              <a:t>Submit a letter of inquiry</a:t>
            </a:r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r>
              <a:rPr lang="en-US" b="1" dirty="0"/>
              <a:t>Submit  a application or proposal</a:t>
            </a:r>
          </a:p>
          <a:p>
            <a:pPr algn="ctr">
              <a:defRPr/>
            </a:pPr>
            <a:endParaRPr lang="en-US" b="1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1988" y="108585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076325"/>
            <a:ext cx="1423988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89750" y="1271588"/>
            <a:ext cx="314325" cy="4159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1050" dirty="0"/>
          </a:p>
          <a:p>
            <a:pPr>
              <a:defRPr/>
            </a:pPr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6877050" y="1885950"/>
            <a:ext cx="312738" cy="4159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1050" dirty="0"/>
          </a:p>
          <a:p>
            <a:pPr>
              <a:defRPr/>
            </a:pPr>
            <a:endParaRPr lang="en-US" sz="1050" dirty="0"/>
          </a:p>
        </p:txBody>
      </p:sp>
      <p:sp>
        <p:nvSpPr>
          <p:cNvPr id="12" name="Content Placeholder 6"/>
          <p:cNvSpPr txBox="1">
            <a:spLocks/>
          </p:cNvSpPr>
          <p:nvPr/>
        </p:nvSpPr>
        <p:spPr bwMode="auto">
          <a:xfrm>
            <a:off x="4857750" y="2755900"/>
            <a:ext cx="4057650" cy="3881438"/>
          </a:xfrm>
          <a:prstGeom prst="rect">
            <a:avLst/>
          </a:prstGeom>
          <a:solidFill>
            <a:srgbClr val="D5DA08"/>
          </a:solidFill>
          <a:ln w="76200">
            <a:solidFill>
              <a:schemeClr val="accent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  <a:p>
            <a:r>
              <a:rPr lang="en-US" b="1"/>
              <a:t>No response to email or phone call</a:t>
            </a:r>
          </a:p>
          <a:p>
            <a:endParaRPr lang="en-US" b="1"/>
          </a:p>
          <a:p>
            <a:r>
              <a:rPr lang="en-US" b="1"/>
              <a:t>“Not of interest at this time.”</a:t>
            </a:r>
          </a:p>
          <a:p>
            <a:endParaRPr lang="en-US" b="1"/>
          </a:p>
          <a:p>
            <a:pPr>
              <a:buFont typeface="Arial" charset="0"/>
              <a:buChar char="•"/>
            </a:pPr>
            <a:r>
              <a:rPr lang="en-US"/>
              <a:t>   Find out why</a:t>
            </a:r>
          </a:p>
          <a:p>
            <a:pPr>
              <a:buFont typeface="Arial" charset="0"/>
              <a:buChar char="•"/>
            </a:pPr>
            <a:r>
              <a:rPr lang="en-US"/>
              <a:t>   Explore the possibility of future</a:t>
            </a:r>
          </a:p>
          <a:p>
            <a:r>
              <a:rPr lang="en-US"/>
              <a:t>    funding </a:t>
            </a:r>
          </a:p>
          <a:p>
            <a:pPr>
              <a:buFont typeface="Arial" charset="0"/>
              <a:buChar char="•"/>
            </a:pPr>
            <a:r>
              <a:rPr lang="en-US"/>
              <a:t>   Keep the funder informed of your </a:t>
            </a:r>
          </a:p>
          <a:p>
            <a:r>
              <a:rPr lang="en-US"/>
              <a:t>    work </a:t>
            </a:r>
          </a:p>
          <a:p>
            <a:endParaRPr lang="en-US" b="1"/>
          </a:p>
          <a:p>
            <a:pPr algn="ctr"/>
            <a:r>
              <a:rPr lang="en-US" b="1"/>
              <a:t>No usually means </a:t>
            </a:r>
          </a:p>
          <a:p>
            <a:pPr algn="ctr"/>
            <a:r>
              <a:rPr lang="en-US" b="1"/>
              <a:t> “not now” “not ever”</a:t>
            </a:r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/>
          </a:p>
          <a:p>
            <a:endParaRPr lang="en-US"/>
          </a:p>
        </p:txBody>
      </p:sp>
      <p:sp>
        <p:nvSpPr>
          <p:cNvPr id="70665" name="TextBox 12"/>
          <p:cNvSpPr txBox="1">
            <a:spLocks noChangeArrowheads="1"/>
          </p:cNvSpPr>
          <p:nvPr/>
        </p:nvSpPr>
        <p:spPr bwMode="auto">
          <a:xfrm>
            <a:off x="1704975" y="188913"/>
            <a:ext cx="5942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Possible Responses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ontent Placeholder 6"/>
          <p:cNvSpPr>
            <a:spLocks noGrp="1"/>
          </p:cNvSpPr>
          <p:nvPr>
            <p:ph idx="1"/>
          </p:nvPr>
        </p:nvSpPr>
        <p:spPr>
          <a:xfrm>
            <a:off x="0" y="2424113"/>
            <a:ext cx="3962400" cy="3963987"/>
          </a:xfrm>
        </p:spPr>
        <p:txBody>
          <a:bodyPr/>
          <a:lstStyle/>
          <a:p>
            <a:pPr lvl="1"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503238" y="3121025"/>
            <a:ext cx="80264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400" b="1">
                <a:solidFill>
                  <a:srgbClr val="D5DA08"/>
                </a:solidFill>
              </a:rPr>
              <a:t>1</a:t>
            </a:r>
            <a:r>
              <a:rPr lang="en-US" sz="4400" b="1">
                <a:solidFill>
                  <a:srgbClr val="F79646"/>
                </a:solidFill>
              </a:rPr>
              <a:t> </a:t>
            </a:r>
            <a:r>
              <a:rPr lang="en-US" sz="2000" b="1">
                <a:solidFill>
                  <a:schemeClr val="tx2"/>
                </a:solidFill>
              </a:rPr>
              <a:t>Find out in advance what a foundation staff person wants to</a:t>
            </a:r>
          </a:p>
          <a:p>
            <a:r>
              <a:rPr lang="en-US" sz="2000" b="1">
                <a:solidFill>
                  <a:schemeClr val="tx2"/>
                </a:solidFill>
              </a:rPr>
              <a:t>       see or learn </a:t>
            </a:r>
            <a:endParaRPr lang="en-US" sz="2000">
              <a:solidFill>
                <a:schemeClr val="tx2"/>
              </a:solidFill>
            </a:endParaRPr>
          </a:p>
          <a:p>
            <a:r>
              <a:rPr lang="en-US" sz="4400" b="1">
                <a:solidFill>
                  <a:srgbClr val="D5DA08"/>
                </a:solidFill>
              </a:rPr>
              <a:t>2</a:t>
            </a:r>
            <a:r>
              <a:rPr lang="en-US" sz="2800">
                <a:solidFill>
                  <a:schemeClr val="tx2"/>
                </a:solidFill>
              </a:rPr>
              <a:t>  </a:t>
            </a:r>
            <a:r>
              <a:rPr lang="en-US" sz="2000" b="1">
                <a:solidFill>
                  <a:schemeClr val="tx2"/>
                </a:solidFill>
              </a:rPr>
              <a:t>Differentiate your organization</a:t>
            </a:r>
          </a:p>
          <a:p>
            <a:endParaRPr lang="en-US" sz="1200">
              <a:solidFill>
                <a:schemeClr val="tx2"/>
              </a:solidFill>
            </a:endParaRPr>
          </a:p>
          <a:p>
            <a:r>
              <a:rPr lang="en-US" sz="4400" b="1">
                <a:solidFill>
                  <a:srgbClr val="D5DA08"/>
                </a:solidFill>
                <a:cs typeface="Arial" charset="0"/>
              </a:rPr>
              <a:t>3</a:t>
            </a:r>
            <a:r>
              <a:rPr lang="en-US" sz="2000">
                <a:solidFill>
                  <a:srgbClr val="F79646"/>
                </a:solidFill>
                <a:cs typeface="Arial" charset="0"/>
              </a:rPr>
              <a:t>   </a:t>
            </a:r>
            <a:r>
              <a:rPr lang="en-US" sz="2000" b="1">
                <a:solidFill>
                  <a:schemeClr val="tx2"/>
                </a:solidFill>
              </a:rPr>
              <a:t>Involve your Board, a volunteer or program participants</a:t>
            </a:r>
          </a:p>
          <a:p>
            <a:endParaRPr lang="en-US" sz="2000" b="1">
              <a:solidFill>
                <a:schemeClr val="tx2"/>
              </a:solidFill>
            </a:endParaRPr>
          </a:p>
          <a:p>
            <a:r>
              <a:rPr lang="en-US" sz="4400" b="1">
                <a:solidFill>
                  <a:srgbClr val="D5DA08"/>
                </a:solidFill>
              </a:rPr>
              <a:t>4</a:t>
            </a:r>
            <a:r>
              <a:rPr lang="en-US" sz="4400" b="1">
                <a:solidFill>
                  <a:srgbClr val="F79646"/>
                </a:solidFill>
              </a:rPr>
              <a:t> </a:t>
            </a:r>
            <a:r>
              <a:rPr lang="en-US" sz="2000" b="1">
                <a:solidFill>
                  <a:schemeClr val="tx2"/>
                </a:solidFill>
              </a:rPr>
              <a:t> Ask Advice   </a:t>
            </a:r>
          </a:p>
          <a:p>
            <a:endParaRPr lang="en-US" sz="1100">
              <a:solidFill>
                <a:schemeClr val="tx2"/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238" y="1970088"/>
            <a:ext cx="763111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A foundation is looking to </a:t>
            </a:r>
            <a:r>
              <a:rPr lang="en-US" b="1" dirty="0">
                <a:solidFill>
                  <a:schemeClr val="accent6"/>
                </a:solidFill>
              </a:rPr>
              <a:t>build knowledge </a:t>
            </a:r>
            <a:r>
              <a:rPr lang="en-US" dirty="0">
                <a:solidFill>
                  <a:schemeClr val="accent6"/>
                </a:solidFill>
              </a:rPr>
              <a:t>of your organization, </a:t>
            </a:r>
            <a:r>
              <a:rPr lang="en-US" b="1" dirty="0">
                <a:solidFill>
                  <a:schemeClr val="accent6"/>
                </a:solidFill>
              </a:rPr>
              <a:t>see evidence of the strength of your program </a:t>
            </a:r>
            <a:r>
              <a:rPr lang="en-US" dirty="0">
                <a:solidFill>
                  <a:schemeClr val="accent6"/>
                </a:solidFill>
              </a:rPr>
              <a:t>and </a:t>
            </a:r>
            <a:r>
              <a:rPr lang="en-US" b="1" dirty="0">
                <a:solidFill>
                  <a:schemeClr val="accent6"/>
                </a:solidFill>
              </a:rPr>
              <a:t>meet the leadership </a:t>
            </a:r>
          </a:p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of your organization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727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7788" y="217488"/>
            <a:ext cx="28003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930275" y="200025"/>
            <a:ext cx="41783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800" dirty="0">
                <a:solidFill>
                  <a:srgbClr val="D5DA08"/>
                </a:solidFill>
              </a:rPr>
              <a:t>Meeting</a:t>
            </a:r>
            <a:r>
              <a:rPr lang="en-US" sz="8800" dirty="0">
                <a:solidFill>
                  <a:schemeClr val="accent6"/>
                </a:solidFill>
              </a:rPr>
              <a:t> </a:t>
            </a:r>
            <a:endParaRPr lang="en-US" sz="8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67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9458" name="TextBox 9"/>
          <p:cNvSpPr txBox="1">
            <a:spLocks noChangeArrowheads="1"/>
          </p:cNvSpPr>
          <p:nvPr/>
        </p:nvSpPr>
        <p:spPr bwMode="auto">
          <a:xfrm>
            <a:off x="598488" y="4722813"/>
            <a:ext cx="8178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Helvetica" pitchFamily="34" charset="0"/>
                <a:ea typeface="SimSun"/>
                <a:cs typeface="Helvetica" pitchFamily="34" charset="0"/>
              </a:rPr>
              <a:t>Foundation </a:t>
            </a:r>
            <a:r>
              <a:rPr lang="en-US" sz="4400" b="1">
                <a:solidFill>
                  <a:srgbClr val="D5DA08"/>
                </a:solidFill>
                <a:latin typeface="Helvetica" pitchFamily="34" charset="0"/>
                <a:ea typeface="SimSun"/>
                <a:cs typeface="Helvetica" pitchFamily="34" charset="0"/>
              </a:rPr>
              <a:t>Overview</a:t>
            </a:r>
            <a:r>
              <a:rPr lang="en-US" sz="4400" b="1">
                <a:solidFill>
                  <a:schemeClr val="bg1"/>
                </a:solidFill>
                <a:latin typeface="Helvetica" pitchFamily="34" charset="0"/>
                <a:ea typeface="SimSun"/>
                <a:cs typeface="Helvetica" pitchFamily="34" charset="0"/>
              </a:rPr>
              <a:t>.</a:t>
            </a:r>
            <a:endParaRPr lang="en-US" sz="4400">
              <a:solidFill>
                <a:schemeClr val="bg1"/>
              </a:solidFill>
              <a:latin typeface="Helvetica" pitchFamily="34" charset="0"/>
              <a:ea typeface="SimSun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4038600" y="152400"/>
            <a:ext cx="4953000" cy="501808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5181600" cy="289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81400" y="0"/>
            <a:ext cx="55626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475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4648200" cy="685800"/>
          </a:xfrm>
        </p:spPr>
        <p:txBody>
          <a:bodyPr/>
          <a:lstStyle/>
          <a:p>
            <a:r>
              <a:rPr lang="en-US" sz="2400" b="0" smtClean="0">
                <a:latin typeface="Century Gothic" pitchFamily="34" charset="0"/>
              </a:rPr>
              <a:t>By the Numbers</a:t>
            </a:r>
          </a:p>
        </p:txBody>
      </p:sp>
      <p:sp>
        <p:nvSpPr>
          <p:cNvPr id="74757" name="TextBox 14"/>
          <p:cNvSpPr txBox="1">
            <a:spLocks noChangeArrowheads="1"/>
          </p:cNvSpPr>
          <p:nvPr/>
        </p:nvSpPr>
        <p:spPr bwMode="auto">
          <a:xfrm>
            <a:off x="4191000" y="914400"/>
            <a:ext cx="2286000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Board of Directors </a:t>
            </a:r>
          </a:p>
          <a:p>
            <a:endParaRPr lang="en-US" sz="500">
              <a:latin typeface="Century Gothic" pitchFamily="34" charset="0"/>
            </a:endParaRPr>
          </a:p>
          <a:p>
            <a:pPr algn="ctr"/>
            <a:endParaRPr lang="en-US" sz="50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en-US" sz="1200" b="1">
                <a:latin typeface="Century Gothic" pitchFamily="34" charset="0"/>
              </a:rPr>
              <a:t>Board member name</a:t>
            </a:r>
            <a:r>
              <a:rPr lang="en-US" sz="1200">
                <a:latin typeface="Century Gothic" pitchFamily="34" charset="0"/>
              </a:rPr>
              <a:t/>
            </a:r>
            <a:br>
              <a:rPr lang="en-US" sz="1200">
                <a:latin typeface="Century Gothic" pitchFamily="34" charset="0"/>
              </a:rPr>
            </a:br>
            <a:r>
              <a:rPr lang="en-US" sz="1200">
                <a:latin typeface="Century Gothic" pitchFamily="34" charset="0"/>
              </a:rPr>
              <a:t>Affiliation </a:t>
            </a:r>
          </a:p>
          <a:p>
            <a:pPr>
              <a:spcBef>
                <a:spcPts val="225"/>
              </a:spcBef>
              <a:spcAft>
                <a:spcPts val="225"/>
              </a:spcAft>
            </a:pPr>
            <a:endParaRPr lang="en-US" sz="900">
              <a:latin typeface="Century Gothic" pitchFamily="34" charset="0"/>
            </a:endParaRPr>
          </a:p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en-US" sz="1200" b="1">
                <a:latin typeface="Century Gothic" pitchFamily="34" charset="0"/>
              </a:rPr>
              <a:t>Board member name</a:t>
            </a:r>
            <a:r>
              <a:rPr lang="en-US" sz="1200">
                <a:latin typeface="Century Gothic" pitchFamily="34" charset="0"/>
              </a:rPr>
              <a:t/>
            </a:r>
            <a:br>
              <a:rPr lang="en-US" sz="1200">
                <a:latin typeface="Century Gothic" pitchFamily="34" charset="0"/>
              </a:rPr>
            </a:br>
            <a:r>
              <a:rPr lang="en-US" sz="1200">
                <a:latin typeface="Century Gothic" pitchFamily="34" charset="0"/>
              </a:rPr>
              <a:t>Affiliation </a:t>
            </a:r>
          </a:p>
          <a:p>
            <a:pPr>
              <a:spcBef>
                <a:spcPts val="225"/>
              </a:spcBef>
              <a:spcAft>
                <a:spcPts val="225"/>
              </a:spcAft>
            </a:pPr>
            <a:endParaRPr lang="en-US" sz="900" b="1">
              <a:latin typeface="Century Gothic" pitchFamily="34" charset="0"/>
            </a:endParaRPr>
          </a:p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en-US" sz="1200" b="1">
                <a:latin typeface="Century Gothic" pitchFamily="34" charset="0"/>
              </a:rPr>
              <a:t>Board member name</a:t>
            </a:r>
            <a:r>
              <a:rPr lang="en-US" sz="1200">
                <a:latin typeface="Century Gothic" pitchFamily="34" charset="0"/>
              </a:rPr>
              <a:t/>
            </a:r>
            <a:br>
              <a:rPr lang="en-US" sz="1200">
                <a:latin typeface="Century Gothic" pitchFamily="34" charset="0"/>
              </a:rPr>
            </a:br>
            <a:r>
              <a:rPr lang="en-US" sz="1200">
                <a:latin typeface="Century Gothic" pitchFamily="34" charset="0"/>
              </a:rPr>
              <a:t>Affiliation </a:t>
            </a:r>
          </a:p>
          <a:p>
            <a:pPr>
              <a:spcBef>
                <a:spcPts val="225"/>
              </a:spcBef>
              <a:spcAft>
                <a:spcPts val="225"/>
              </a:spcAft>
            </a:pPr>
            <a:endParaRPr lang="en-US" sz="900" b="1">
              <a:latin typeface="Century Gothic" pitchFamily="34" charset="0"/>
            </a:endParaRPr>
          </a:p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en-US" sz="1200" b="1">
                <a:latin typeface="Century Gothic" pitchFamily="34" charset="0"/>
              </a:rPr>
              <a:t>Board member name</a:t>
            </a:r>
            <a:r>
              <a:rPr lang="en-US" sz="1200">
                <a:latin typeface="Century Gothic" pitchFamily="34" charset="0"/>
              </a:rPr>
              <a:t/>
            </a:r>
            <a:br>
              <a:rPr lang="en-US" sz="1200">
                <a:latin typeface="Century Gothic" pitchFamily="34" charset="0"/>
              </a:rPr>
            </a:br>
            <a:r>
              <a:rPr lang="en-US" sz="1200">
                <a:latin typeface="Century Gothic" pitchFamily="34" charset="0"/>
              </a:rPr>
              <a:t>Affiliation </a:t>
            </a:r>
          </a:p>
          <a:p>
            <a:pPr>
              <a:spcBef>
                <a:spcPts val="225"/>
              </a:spcBef>
              <a:spcAft>
                <a:spcPts val="225"/>
              </a:spcAft>
            </a:pPr>
            <a:endParaRPr lang="en-US" sz="900" b="1">
              <a:latin typeface="Century Gothic" pitchFamily="34" charset="0"/>
            </a:endParaRPr>
          </a:p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en-US" sz="1200" b="1">
                <a:latin typeface="Century Gothic" pitchFamily="34" charset="0"/>
              </a:rPr>
              <a:t>Board member name</a:t>
            </a:r>
            <a:r>
              <a:rPr lang="en-US" sz="1200">
                <a:latin typeface="Century Gothic" pitchFamily="34" charset="0"/>
              </a:rPr>
              <a:t/>
            </a:r>
            <a:br>
              <a:rPr lang="en-US" sz="1200">
                <a:latin typeface="Century Gothic" pitchFamily="34" charset="0"/>
              </a:rPr>
            </a:br>
            <a:r>
              <a:rPr lang="en-US" sz="1200">
                <a:latin typeface="Century Gothic" pitchFamily="34" charset="0"/>
              </a:rPr>
              <a:t>Affiliation </a:t>
            </a:r>
          </a:p>
          <a:p>
            <a:pPr>
              <a:spcBef>
                <a:spcPts val="225"/>
              </a:spcBef>
              <a:spcAft>
                <a:spcPts val="225"/>
              </a:spcAft>
            </a:pPr>
            <a:endParaRPr lang="en-US" sz="900" b="1">
              <a:latin typeface="Century Gothic" pitchFamily="34" charset="0"/>
            </a:endParaRPr>
          </a:p>
          <a:p>
            <a:pPr>
              <a:spcBef>
                <a:spcPts val="225"/>
              </a:spcBef>
              <a:spcAft>
                <a:spcPts val="225"/>
              </a:spcAft>
            </a:pPr>
            <a:r>
              <a:rPr lang="en-US" sz="1200" b="1">
                <a:latin typeface="Century Gothic" pitchFamily="34" charset="0"/>
              </a:rPr>
              <a:t>Board member name</a:t>
            </a:r>
            <a:r>
              <a:rPr lang="en-US" sz="1200">
                <a:latin typeface="Century Gothic" pitchFamily="34" charset="0"/>
              </a:rPr>
              <a:t/>
            </a:r>
            <a:br>
              <a:rPr lang="en-US" sz="1200">
                <a:latin typeface="Century Gothic" pitchFamily="34" charset="0"/>
              </a:rPr>
            </a:br>
            <a:r>
              <a:rPr lang="en-US" sz="1200">
                <a:latin typeface="Century Gothic" pitchFamily="34" charset="0"/>
              </a:rPr>
              <a:t>Affiliation </a:t>
            </a:r>
          </a:p>
          <a:p>
            <a:pPr>
              <a:spcBef>
                <a:spcPts val="225"/>
              </a:spcBef>
              <a:spcAft>
                <a:spcPts val="225"/>
              </a:spcAft>
            </a:pPr>
            <a:endParaRPr lang="en-US" sz="1200" b="1">
              <a:latin typeface="Century Gothic" pitchFamily="34" charset="0"/>
            </a:endParaRPr>
          </a:p>
          <a:p>
            <a:pPr>
              <a:spcBef>
                <a:spcPts val="225"/>
              </a:spcBef>
              <a:spcAft>
                <a:spcPts val="225"/>
              </a:spcAft>
            </a:pPr>
            <a:endParaRPr lang="en-US" sz="1200">
              <a:latin typeface="Century Gothic" pitchFamily="34" charset="0"/>
            </a:endParaRPr>
          </a:p>
          <a:p>
            <a:pPr>
              <a:spcBef>
                <a:spcPts val="225"/>
              </a:spcBef>
              <a:spcAft>
                <a:spcPts val="225"/>
              </a:spcAft>
            </a:pPr>
            <a:endParaRPr lang="en-US" sz="1000">
              <a:latin typeface="Century Gothic" pitchFamily="34" charset="0"/>
            </a:endParaRPr>
          </a:p>
          <a:p>
            <a:endParaRPr lang="en-US" sz="100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sz="110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sz="160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sz="160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160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74758" name="TextBox 24"/>
          <p:cNvSpPr txBox="1">
            <a:spLocks noChangeArrowheads="1"/>
          </p:cNvSpPr>
          <p:nvPr/>
        </p:nvSpPr>
        <p:spPr bwMode="auto">
          <a:xfrm>
            <a:off x="228600" y="990600"/>
            <a:ext cx="3581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olidFill>
                  <a:srgbClr val="7F7F7F"/>
                </a:solidFill>
                <a:latin typeface="Century Gothic" pitchFamily="34" charset="0"/>
              </a:rPr>
              <a:t>Established in </a:t>
            </a:r>
            <a:r>
              <a:rPr lang="en-US" sz="1600" b="1">
                <a:solidFill>
                  <a:schemeClr val="tx2"/>
                </a:solidFill>
                <a:latin typeface="Century Gothic" pitchFamily="34" charset="0"/>
              </a:rPr>
              <a:t>1990</a:t>
            </a:r>
          </a:p>
          <a:p>
            <a:pPr algn="r"/>
            <a:endParaRPr lang="en-US" sz="1000" b="1">
              <a:solidFill>
                <a:schemeClr val="tx2"/>
              </a:solidFill>
              <a:latin typeface="Century Gothic" pitchFamily="34" charset="0"/>
            </a:endParaRPr>
          </a:p>
          <a:p>
            <a:pPr algn="r"/>
            <a:r>
              <a:rPr lang="en-US" sz="1600" b="1">
                <a:solidFill>
                  <a:schemeClr val="tx2"/>
                </a:solidFill>
                <a:latin typeface="Century Gothic" pitchFamily="34" charset="0"/>
              </a:rPr>
              <a:t>4</a:t>
            </a:r>
            <a:r>
              <a:rPr lang="en-US" sz="1600" b="1">
                <a:latin typeface="Century Gothic" pitchFamily="34" charset="0"/>
              </a:rPr>
              <a:t> </a:t>
            </a:r>
            <a:r>
              <a:rPr lang="en-US" sz="1600">
                <a:solidFill>
                  <a:srgbClr val="7F7F7F"/>
                </a:solidFill>
                <a:latin typeface="Century Gothic" pitchFamily="34" charset="0"/>
              </a:rPr>
              <a:t>Full-time staff</a:t>
            </a:r>
            <a:r>
              <a:rPr lang="en-US" sz="1600">
                <a:latin typeface="Century Gothic" pitchFamily="34" charset="0"/>
              </a:rPr>
              <a:t> </a:t>
            </a:r>
            <a:r>
              <a:rPr lang="en-US" sz="1600" b="1">
                <a:solidFill>
                  <a:schemeClr val="tx2"/>
                </a:solidFill>
                <a:latin typeface="Century Gothic" pitchFamily="34" charset="0"/>
              </a:rPr>
              <a:t>2</a:t>
            </a:r>
            <a:r>
              <a:rPr lang="en-US" sz="1600">
                <a:latin typeface="Century Gothic" pitchFamily="34" charset="0"/>
              </a:rPr>
              <a:t> </a:t>
            </a:r>
            <a:r>
              <a:rPr lang="en-US" sz="1600">
                <a:solidFill>
                  <a:srgbClr val="7F7F7F"/>
                </a:solidFill>
                <a:latin typeface="Century Gothic" pitchFamily="34" charset="0"/>
              </a:rPr>
              <a:t>part-time staff</a:t>
            </a:r>
          </a:p>
          <a:p>
            <a:pPr algn="r"/>
            <a:endParaRPr lang="en-US" sz="1000">
              <a:latin typeface="Century Gothic" pitchFamily="34" charset="0"/>
            </a:endParaRPr>
          </a:p>
          <a:p>
            <a:pPr algn="r"/>
            <a:r>
              <a:rPr lang="en-US" sz="1600" b="1">
                <a:solidFill>
                  <a:schemeClr val="tx2"/>
                </a:solidFill>
                <a:latin typeface="Century Gothic" pitchFamily="34" charset="0"/>
              </a:rPr>
              <a:t>1,500+</a:t>
            </a:r>
            <a:r>
              <a:rPr lang="en-US" sz="1600" b="1">
                <a:latin typeface="Century Gothic" pitchFamily="34" charset="0"/>
              </a:rPr>
              <a:t> </a:t>
            </a:r>
            <a:r>
              <a:rPr lang="en-US" sz="1600">
                <a:solidFill>
                  <a:srgbClr val="7F7F7F"/>
                </a:solidFill>
                <a:latin typeface="Century Gothic" pitchFamily="34" charset="0"/>
              </a:rPr>
              <a:t>seniors served each year</a:t>
            </a:r>
          </a:p>
          <a:p>
            <a:pPr algn="r"/>
            <a:endParaRPr lang="en-US" sz="1000">
              <a:latin typeface="Century Gothic" pitchFamily="34" charset="0"/>
            </a:endParaRPr>
          </a:p>
          <a:p>
            <a:pPr algn="r"/>
            <a:r>
              <a:rPr lang="en-US" sz="1600" b="1">
                <a:solidFill>
                  <a:schemeClr val="tx2"/>
                </a:solidFill>
                <a:latin typeface="Century Gothic" pitchFamily="34" charset="0"/>
              </a:rPr>
              <a:t>7</a:t>
            </a:r>
            <a:r>
              <a:rPr lang="en-US" sz="1600">
                <a:latin typeface="Century Gothic" pitchFamily="34" charset="0"/>
              </a:rPr>
              <a:t> </a:t>
            </a:r>
            <a:r>
              <a:rPr lang="en-US" sz="1600">
                <a:solidFill>
                  <a:srgbClr val="7F7F7F"/>
                </a:solidFill>
                <a:latin typeface="Century Gothic" pitchFamily="34" charset="0"/>
              </a:rPr>
              <a:t>Pennsylvania counties served</a:t>
            </a:r>
          </a:p>
          <a:p>
            <a:pPr algn="r"/>
            <a:endParaRPr lang="en-US" sz="1000">
              <a:latin typeface="Century Gothic" pitchFamily="34" charset="0"/>
            </a:endParaRPr>
          </a:p>
          <a:p>
            <a:pPr algn="r"/>
            <a:r>
              <a:rPr lang="en-US" sz="1600" b="1">
                <a:solidFill>
                  <a:schemeClr val="tx2"/>
                </a:solidFill>
                <a:latin typeface="Century Gothic" pitchFamily="34" charset="0"/>
              </a:rPr>
              <a:t>$500,000 </a:t>
            </a:r>
            <a:r>
              <a:rPr lang="en-US" sz="1600">
                <a:solidFill>
                  <a:srgbClr val="7F7F7F"/>
                </a:solidFill>
                <a:latin typeface="Century Gothic" pitchFamily="34" charset="0"/>
              </a:rPr>
              <a:t>annual budget</a:t>
            </a:r>
          </a:p>
          <a:p>
            <a:pPr algn="r"/>
            <a:r>
              <a:rPr lang="en-US" sz="1600">
                <a:latin typeface="Century Gothic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3200" dirty="0">
                <a:solidFill>
                  <a:schemeClr val="bg1"/>
                </a:solidFill>
              </a:rPr>
              <a:t>Meals on Wheels At A Glance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4760" name="Rectangle 2"/>
          <p:cNvSpPr>
            <a:spLocks noChangeArrowheads="1"/>
          </p:cNvSpPr>
          <p:nvPr/>
        </p:nvSpPr>
        <p:spPr bwMode="auto">
          <a:xfrm>
            <a:off x="6480175" y="887413"/>
            <a:ext cx="2463800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Partners</a:t>
            </a:r>
          </a:p>
          <a:p>
            <a:endParaRPr lang="en-US" sz="1200" b="1">
              <a:latin typeface="Century Gothic" pitchFamily="34" charset="0"/>
            </a:endParaRPr>
          </a:p>
          <a:p>
            <a:r>
              <a:rPr lang="en-US" sz="1200" b="1">
                <a:latin typeface="Century Gothic" pitchFamily="34" charset="0"/>
              </a:rPr>
              <a:t>Jackson County Hospital</a:t>
            </a:r>
          </a:p>
          <a:p>
            <a:endParaRPr lang="en-US" sz="1200" b="1">
              <a:latin typeface="Century Gothic" pitchFamily="34" charset="0"/>
            </a:endParaRPr>
          </a:p>
          <a:p>
            <a:r>
              <a:rPr lang="en-US" sz="1200" b="1">
                <a:latin typeface="Century Gothic" pitchFamily="34" charset="0"/>
              </a:rPr>
              <a:t>Jackson Senior Center</a:t>
            </a:r>
          </a:p>
          <a:p>
            <a:endParaRPr lang="en-US" sz="1200" b="1">
              <a:latin typeface="Century Gothic" pitchFamily="34" charset="0"/>
            </a:endParaRPr>
          </a:p>
          <a:p>
            <a:r>
              <a:rPr lang="en-US" sz="1200" b="1">
                <a:latin typeface="Century Gothic" pitchFamily="34" charset="0"/>
              </a:rPr>
              <a:t>Riverview Hospital </a:t>
            </a:r>
          </a:p>
          <a:p>
            <a:endParaRPr lang="en-US" sz="1200" b="1">
              <a:latin typeface="Century Gothic" pitchFamily="34" charset="0"/>
            </a:endParaRPr>
          </a:p>
          <a:p>
            <a:r>
              <a:rPr lang="en-US" sz="1200" b="1">
                <a:latin typeface="Century Gothic" pitchFamily="34" charset="0"/>
              </a:rPr>
              <a:t>Tri-County Community Center</a:t>
            </a:r>
          </a:p>
          <a:p>
            <a:endParaRPr lang="en-US" sz="1200" b="1">
              <a:latin typeface="Century Gothic" pitchFamily="34" charset="0"/>
            </a:endParaRPr>
          </a:p>
          <a:p>
            <a:r>
              <a:rPr lang="en-US" sz="1200" b="1">
                <a:latin typeface="Century Gothic" pitchFamily="34" charset="0"/>
              </a:rPr>
              <a:t>Alexander Mental Health</a:t>
            </a:r>
          </a:p>
          <a:p>
            <a:endParaRPr lang="en-US" sz="1200" b="1">
              <a:latin typeface="Century Gothic" pitchFamily="34" charset="0"/>
            </a:endParaRPr>
          </a:p>
          <a:p>
            <a:endParaRPr lang="en-US" sz="1200" b="1">
              <a:latin typeface="Century Gothic" pitchFamily="34" charset="0"/>
            </a:endParaRPr>
          </a:p>
          <a:p>
            <a:endParaRPr lang="en-US" sz="1200" b="1">
              <a:latin typeface="Century Gothic" pitchFamily="34" charset="0"/>
            </a:endParaRPr>
          </a:p>
          <a:p>
            <a:endParaRPr lang="en-US" sz="1200" b="1">
              <a:latin typeface="Century Gothic" pitchFamily="34" charset="0"/>
            </a:endParaRPr>
          </a:p>
          <a:p>
            <a:endParaRPr lang="en-US" sz="1200" b="1">
              <a:latin typeface="Century Gothic" pitchFamily="34" charset="0"/>
            </a:endParaRPr>
          </a:p>
          <a:p>
            <a:endParaRPr lang="en-US" sz="1200" b="1">
              <a:latin typeface="Century Gothic" pitchFamily="34" charset="0"/>
            </a:endParaRPr>
          </a:p>
          <a:p>
            <a:endParaRPr lang="en-US" sz="1200">
              <a:latin typeface="Century Gothic" pitchFamily="34" charset="0"/>
            </a:endParaRPr>
          </a:p>
          <a:p>
            <a:endParaRPr lang="en-US">
              <a:latin typeface="Century Gothic" pitchFamily="34" charset="0"/>
            </a:endParaRPr>
          </a:p>
          <a:p>
            <a:endParaRPr lang="en-US">
              <a:latin typeface="Century Gothic" pitchFamily="34" charset="0"/>
            </a:endParaRPr>
          </a:p>
          <a:p>
            <a:endParaRPr lang="en-US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913" y="3354388"/>
            <a:ext cx="30575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4"/>
                </a:solidFill>
                <a:latin typeface="Century Gothic"/>
                <a:cs typeface="Century Gothic"/>
              </a:rPr>
              <a:t>Revenue Sources</a:t>
            </a:r>
            <a:endParaRPr lang="en-US" sz="2000" b="1" dirty="0">
              <a:solidFill>
                <a:schemeClr val="accent4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-1752600" y="3800475"/>
          <a:ext cx="5819775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47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5265738"/>
            <a:ext cx="11779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4" name="TextBox 13"/>
          <p:cNvSpPr txBox="1">
            <a:spLocks noChangeArrowheads="1"/>
          </p:cNvSpPr>
          <p:nvPr/>
        </p:nvSpPr>
        <p:spPr bwMode="auto">
          <a:xfrm>
            <a:off x="4556125" y="5375275"/>
            <a:ext cx="2870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tx2"/>
                </a:solidFill>
              </a:rPr>
              <a:t>Meals on Wheels of Jackson County</a:t>
            </a:r>
          </a:p>
          <a:p>
            <a:r>
              <a:rPr lang="en-US" sz="1200"/>
              <a:t>25 S. Illinois Ave. </a:t>
            </a:r>
          </a:p>
          <a:p>
            <a:r>
              <a:rPr lang="en-US" sz="1200"/>
              <a:t>Alexandra, PA  69870</a:t>
            </a:r>
          </a:p>
          <a:p>
            <a:r>
              <a:rPr lang="en-US" sz="1200"/>
              <a:t>(xxx) xxx-xxxx</a:t>
            </a:r>
          </a:p>
          <a:p>
            <a:r>
              <a:rPr lang="en-US" sz="1200"/>
              <a:t>www.mealsonwheelsjackson.org</a:t>
            </a:r>
          </a:p>
          <a:p>
            <a:endParaRPr lang="en-US" sz="1200" b="1"/>
          </a:p>
          <a:p>
            <a:r>
              <a:rPr lang="en-US" sz="1200" b="1"/>
              <a:t>Executive Director: Sarah Cook</a:t>
            </a:r>
          </a:p>
          <a:p>
            <a:endParaRPr lang="en-US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4513" y="0"/>
            <a:ext cx="7329487" cy="10572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284163" y="0"/>
            <a:ext cx="6823075" cy="1143000"/>
          </a:xfrm>
        </p:spPr>
        <p:txBody>
          <a:bodyPr/>
          <a:lstStyle/>
          <a:p>
            <a:r>
              <a:rPr lang="en-US" sz="4000" b="1" smtClean="0">
                <a:solidFill>
                  <a:srgbClr val="254F9F"/>
                </a:solidFill>
                <a:latin typeface="Arial" charset="0"/>
                <a:cs typeface="Arial" charset="0"/>
              </a:rPr>
              <a:t>Meals on Wheels Overview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03225" y="1184275"/>
            <a:ext cx="3071813" cy="4451350"/>
          </a:xfrm>
          <a:prstGeom prst="roundRect">
            <a:avLst/>
          </a:prstGeom>
          <a:ln w="57150" cmpd="sng">
            <a:solidFill>
              <a:srgbClr val="9D137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76804" name="TextBox 8"/>
          <p:cNvSpPr txBox="1">
            <a:spLocks noChangeArrowheads="1"/>
          </p:cNvSpPr>
          <p:nvPr/>
        </p:nvSpPr>
        <p:spPr bwMode="auto">
          <a:xfrm>
            <a:off x="503238" y="1468438"/>
            <a:ext cx="2830512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What We Do </a:t>
            </a:r>
          </a:p>
          <a:p>
            <a:endParaRPr lang="en-US" sz="1600" b="1">
              <a:latin typeface="Calibri" pitchFamily="34" charset="0"/>
            </a:endParaRPr>
          </a:p>
          <a:p>
            <a:r>
              <a:rPr lang="en-US" sz="1400" b="1">
                <a:latin typeface="Calibri" pitchFamily="34" charset="0"/>
              </a:rPr>
              <a:t>Home Delivered Meals</a:t>
            </a:r>
            <a:r>
              <a:rPr lang="en-US" sz="1400">
                <a:latin typeface="Calibri" pitchFamily="34" charset="0"/>
              </a:rPr>
              <a:t>: 2 meals per day seven days a week</a:t>
            </a:r>
          </a:p>
          <a:p>
            <a:endParaRPr lang="en-US" sz="1400">
              <a:latin typeface="Calibri" pitchFamily="34" charset="0"/>
            </a:endParaRPr>
          </a:p>
          <a:p>
            <a:r>
              <a:rPr lang="en-US" sz="1400" b="1">
                <a:latin typeface="Calibri" pitchFamily="34" charset="0"/>
              </a:rPr>
              <a:t>Nutrition Counseling</a:t>
            </a:r>
            <a:endParaRPr lang="en-US" sz="1400">
              <a:latin typeface="Calibri" pitchFamily="34" charset="0"/>
            </a:endParaRPr>
          </a:p>
          <a:p>
            <a:endParaRPr lang="en-US" sz="1400" b="1">
              <a:latin typeface="Calibri" pitchFamily="34" charset="0"/>
            </a:endParaRPr>
          </a:p>
          <a:p>
            <a:r>
              <a:rPr lang="en-US" sz="1400" b="1">
                <a:latin typeface="Calibri" pitchFamily="34" charset="0"/>
              </a:rPr>
              <a:t>Social Work</a:t>
            </a:r>
            <a:r>
              <a:rPr lang="en-US" sz="1400">
                <a:latin typeface="Calibri" pitchFamily="34" charset="0"/>
              </a:rPr>
              <a:t> </a:t>
            </a:r>
            <a:r>
              <a:rPr lang="en-US" sz="1400" b="1">
                <a:latin typeface="Calibri" pitchFamily="34" charset="0"/>
              </a:rPr>
              <a:t>assessments and referrals</a:t>
            </a:r>
          </a:p>
          <a:p>
            <a:endParaRPr lang="en-US" sz="1400">
              <a:latin typeface="Calibri" pitchFamily="34" charset="0"/>
            </a:endParaRPr>
          </a:p>
          <a:p>
            <a:r>
              <a:rPr lang="en-US" sz="1400" b="1">
                <a:latin typeface="Calibri" pitchFamily="34" charset="0"/>
              </a:rPr>
              <a:t>Intensive Case Management</a:t>
            </a:r>
            <a:r>
              <a:rPr lang="en-US" sz="1400">
                <a:latin typeface="Calibri" pitchFamily="34" charset="0"/>
              </a:rPr>
              <a:t>  for over 300 clients per year</a:t>
            </a:r>
          </a:p>
          <a:p>
            <a:endParaRPr lang="en-US" sz="1400">
              <a:latin typeface="Calibri" pitchFamily="34" charset="0"/>
            </a:endParaRPr>
          </a:p>
          <a:p>
            <a:r>
              <a:rPr lang="en-US" sz="1400" b="1">
                <a:latin typeface="Calibri" pitchFamily="34" charset="0"/>
              </a:rPr>
              <a:t>Preventative Home Safety Services</a:t>
            </a:r>
            <a:r>
              <a:rPr lang="en-US" sz="1400">
                <a:latin typeface="Calibri" pitchFamily="34" charset="0"/>
              </a:rPr>
              <a:t> including  grab bars, railings and smoke detectors</a:t>
            </a:r>
          </a:p>
          <a:p>
            <a:endParaRPr lang="en-US" sz="1000"/>
          </a:p>
        </p:txBody>
      </p:sp>
      <p:sp>
        <p:nvSpPr>
          <p:cNvPr id="17" name="Rounded Rectangle 16"/>
          <p:cNvSpPr/>
          <p:nvPr/>
        </p:nvSpPr>
        <p:spPr>
          <a:xfrm>
            <a:off x="3930650" y="1273175"/>
            <a:ext cx="3146425" cy="2401888"/>
          </a:xfrm>
          <a:prstGeom prst="roundRect">
            <a:avLst/>
          </a:prstGeom>
          <a:solidFill>
            <a:schemeClr val="bg1">
              <a:lumMod val="75000"/>
              <a:alpha val="1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16375" y="1524000"/>
            <a:ext cx="2989263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254F9F"/>
                </a:solidFill>
                <a:latin typeface="Calibri" pitchFamily="34" charset="0"/>
                <a:cs typeface="Arial"/>
              </a:rPr>
              <a:t>Who We Serve </a:t>
            </a:r>
          </a:p>
          <a:p>
            <a:pPr>
              <a:defRPr/>
            </a:pPr>
            <a:endParaRPr lang="en-US" sz="1000" dirty="0">
              <a:solidFill>
                <a:srgbClr val="9D1373"/>
              </a:solidFill>
              <a:latin typeface="Arial"/>
              <a:cs typeface="Arial"/>
            </a:endParaRPr>
          </a:p>
          <a:p>
            <a:pPr marL="285750" indent="-285750"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cs typeface="Arial"/>
              </a:rPr>
              <a:t>59%</a:t>
            </a:r>
            <a:r>
              <a:rPr lang="en-US" dirty="0">
                <a:solidFill>
                  <a:srgbClr val="000000"/>
                </a:solidFill>
                <a:latin typeface="+mj-lt"/>
                <a:cs typeface="Arial"/>
              </a:rPr>
              <a:t> are age 75+</a:t>
            </a:r>
          </a:p>
          <a:p>
            <a:pPr marL="285750" indent="-285750"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cs typeface="Arial"/>
              </a:rPr>
              <a:t>96%</a:t>
            </a:r>
            <a:r>
              <a:rPr lang="en-US" dirty="0">
                <a:solidFill>
                  <a:srgbClr val="000000"/>
                </a:solidFill>
                <a:latin typeface="+mj-lt"/>
                <a:cs typeface="Arial"/>
              </a:rPr>
              <a:t> are low-income </a:t>
            </a:r>
          </a:p>
          <a:p>
            <a:pPr marL="285750" indent="-285750"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cs typeface="Arial"/>
              </a:rPr>
              <a:t>79%</a:t>
            </a:r>
            <a:r>
              <a:rPr lang="en-US" dirty="0">
                <a:solidFill>
                  <a:srgbClr val="000000"/>
                </a:solidFill>
                <a:latin typeface="+mj-lt"/>
                <a:cs typeface="Arial"/>
              </a:rPr>
              <a:t> have dietary restrictions</a:t>
            </a:r>
          </a:p>
          <a:p>
            <a:pPr marL="285750" indent="-285750"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cs typeface="Arial"/>
              </a:rPr>
              <a:t>67%</a:t>
            </a:r>
            <a:r>
              <a:rPr lang="en-US" dirty="0">
                <a:solidFill>
                  <a:srgbClr val="000000"/>
                </a:solidFill>
                <a:latin typeface="+mj-lt"/>
                <a:cs typeface="Arial"/>
              </a:rPr>
              <a:t> live alone</a:t>
            </a:r>
          </a:p>
          <a:p>
            <a:pPr marL="285750" indent="-285750"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cs typeface="Arial"/>
              </a:rPr>
              <a:t>37%</a:t>
            </a:r>
            <a:r>
              <a:rPr lang="en-US" dirty="0">
                <a:solidFill>
                  <a:srgbClr val="000000"/>
                </a:solidFill>
                <a:latin typeface="+mj-lt"/>
                <a:cs typeface="Arial"/>
              </a:rPr>
              <a:t> have a disability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48550" y="1277938"/>
            <a:ext cx="1466850" cy="52530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491413" y="1693863"/>
            <a:ext cx="1652587" cy="49863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sz="1600" b="1" dirty="0">
              <a:solidFill>
                <a:srgbClr val="254F9F"/>
              </a:solidFill>
              <a:latin typeface="+mn-lt"/>
              <a:cs typeface="Arial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8C388C"/>
                </a:solidFill>
                <a:latin typeface="+mn-lt"/>
                <a:cs typeface="Arial"/>
              </a:rPr>
              <a:t>2010 By the Numbers</a:t>
            </a:r>
          </a:p>
          <a:p>
            <a:pPr algn="ctr">
              <a:defRPr/>
            </a:pPr>
            <a:endParaRPr lang="en-US" sz="1000" dirty="0">
              <a:solidFill>
                <a:srgbClr val="254F9F"/>
              </a:solidFill>
              <a:latin typeface="+mn-lt"/>
              <a:cs typeface="Arial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254F9F"/>
                </a:solidFill>
                <a:latin typeface="+mn-lt"/>
                <a:cs typeface="Arial"/>
              </a:rPr>
              <a:t>375</a:t>
            </a:r>
          </a:p>
          <a:p>
            <a:pPr algn="ctr">
              <a:defRPr/>
            </a:pPr>
            <a:r>
              <a:rPr lang="en-US" sz="2000" dirty="0">
                <a:solidFill>
                  <a:srgbClr val="254F9F"/>
                </a:solidFill>
                <a:latin typeface="+mn-lt"/>
                <a:cs typeface="Arial"/>
              </a:rPr>
              <a:t>Volunteers </a:t>
            </a:r>
            <a:endParaRPr lang="en-US" sz="2000" dirty="0">
              <a:solidFill>
                <a:srgbClr val="254F9F"/>
              </a:solidFill>
              <a:latin typeface="+mn-lt"/>
            </a:endParaRPr>
          </a:p>
          <a:p>
            <a:pPr algn="ctr">
              <a:defRPr/>
            </a:pPr>
            <a:endParaRPr lang="en-US" sz="1000" dirty="0">
              <a:solidFill>
                <a:srgbClr val="254F9F"/>
              </a:solidFill>
              <a:latin typeface="+mn-lt"/>
              <a:cs typeface="Arial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254F9F"/>
                </a:solidFill>
                <a:latin typeface="+mn-lt"/>
                <a:cs typeface="Arial"/>
              </a:rPr>
              <a:t>12,000</a:t>
            </a:r>
          </a:p>
          <a:p>
            <a:pPr algn="ctr">
              <a:defRPr/>
            </a:pPr>
            <a:r>
              <a:rPr lang="en-US" sz="2000" dirty="0">
                <a:solidFill>
                  <a:srgbClr val="254F9F"/>
                </a:solidFill>
                <a:latin typeface="+mn-lt"/>
                <a:cs typeface="Arial"/>
              </a:rPr>
              <a:t>Meals Delivered</a:t>
            </a:r>
          </a:p>
          <a:p>
            <a:pPr algn="ctr">
              <a:defRPr/>
            </a:pPr>
            <a:endParaRPr lang="en-US" sz="1100" dirty="0">
              <a:solidFill>
                <a:srgbClr val="254F9F"/>
              </a:solidFill>
              <a:latin typeface="+mn-lt"/>
              <a:cs typeface="Arial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254F9F"/>
                </a:solidFill>
                <a:latin typeface="+mn-lt"/>
                <a:cs typeface="Arial"/>
              </a:rPr>
              <a:t>1,800</a:t>
            </a:r>
            <a:r>
              <a:rPr lang="en-US" sz="3600" dirty="0">
                <a:solidFill>
                  <a:srgbClr val="254F9F"/>
                </a:solidFill>
                <a:latin typeface="+mn-lt"/>
                <a:cs typeface="Arial"/>
              </a:rPr>
              <a:t> </a:t>
            </a:r>
          </a:p>
          <a:p>
            <a:pPr algn="ctr">
              <a:defRPr/>
            </a:pPr>
            <a:r>
              <a:rPr lang="en-US" sz="2000" dirty="0">
                <a:solidFill>
                  <a:srgbClr val="254F9F"/>
                </a:solidFill>
                <a:latin typeface="+mn-lt"/>
                <a:cs typeface="Arial"/>
              </a:rPr>
              <a:t>Home Bound Seniors Served</a:t>
            </a:r>
          </a:p>
          <a:p>
            <a:pPr algn="ctr">
              <a:defRPr/>
            </a:pPr>
            <a:endParaRPr lang="en-US" sz="110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218" y="5951096"/>
            <a:ext cx="704239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9D1373"/>
                </a:solidFill>
                <a:latin typeface="Arial"/>
                <a:cs typeface="Arial"/>
              </a:rPr>
              <a:t>7,800+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latin typeface="Arial"/>
                <a:cs typeface="Arial"/>
              </a:rPr>
              <a:t>Seniors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dirty="0">
                <a:solidFill>
                  <a:srgbClr val="9D1373"/>
                </a:solidFill>
                <a:latin typeface="Arial"/>
                <a:cs typeface="Arial"/>
              </a:rPr>
              <a:t>served since 1990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292" y="3990291"/>
            <a:ext cx="1680259" cy="14967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0" y="188913"/>
            <a:ext cx="11779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9208" y="3957518"/>
            <a:ext cx="1743302" cy="159493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ontent Placeholder 6"/>
          <p:cNvSpPr>
            <a:spLocks noGrp="1"/>
          </p:cNvSpPr>
          <p:nvPr>
            <p:ph idx="1"/>
          </p:nvPr>
        </p:nvSpPr>
        <p:spPr>
          <a:xfrm>
            <a:off x="0" y="2424113"/>
            <a:ext cx="3962400" cy="3963987"/>
          </a:xfrm>
        </p:spPr>
        <p:txBody>
          <a:bodyPr/>
          <a:lstStyle/>
          <a:p>
            <a:pPr lvl="1">
              <a:buFont typeface="Arial" charset="0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566738" y="1871663"/>
            <a:ext cx="7989887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sz="1100" dirty="0"/>
          </a:p>
          <a:p>
            <a:pPr algn="r">
              <a:defRPr/>
            </a:pPr>
            <a:endParaRPr lang="en-US" sz="2000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595313" y="2046288"/>
            <a:ext cx="7989887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sz="2000" dirty="0"/>
          </a:p>
          <a:p>
            <a:pPr algn="r">
              <a:defRPr/>
            </a:pPr>
            <a:endParaRPr lang="en-US" sz="2000" dirty="0"/>
          </a:p>
          <a:p>
            <a:pPr algn="r">
              <a:defRPr/>
            </a:pPr>
            <a:r>
              <a:rPr lang="en-US" sz="2000" dirty="0"/>
              <a:t> </a:t>
            </a:r>
          </a:p>
          <a:p>
            <a:pPr algn="r">
              <a:defRPr/>
            </a:pPr>
            <a:endParaRPr lang="en-US" sz="2000" dirty="0"/>
          </a:p>
          <a:p>
            <a:pPr algn="r">
              <a:defRPr/>
            </a:pPr>
            <a:endParaRPr lang="en-US" sz="1100" dirty="0"/>
          </a:p>
          <a:p>
            <a:pPr algn="r">
              <a:defRPr/>
            </a:pPr>
            <a:endParaRPr lang="en-US" sz="2000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78852" name="Rectangle 1"/>
          <p:cNvSpPr>
            <a:spLocks noChangeArrowheads="1"/>
          </p:cNvSpPr>
          <p:nvPr/>
        </p:nvSpPr>
        <p:spPr bwMode="auto">
          <a:xfrm>
            <a:off x="346075" y="2112963"/>
            <a:ext cx="8593138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1 </a:t>
            </a:r>
            <a:r>
              <a:rPr lang="en-US" sz="2000">
                <a:ea typeface="Calibri" pitchFamily="34" charset="0"/>
                <a:cs typeface="Arial" charset="0"/>
              </a:rPr>
              <a:t> Submit the request that was discussed and for the amount provided</a:t>
            </a:r>
          </a:p>
          <a:p>
            <a:pPr eaLnBrk="0" hangingPunct="0"/>
            <a:endParaRPr lang="en-US" sz="11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4000" b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2 </a:t>
            </a:r>
            <a:r>
              <a:rPr lang="en-US" sz="2000" b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 </a:t>
            </a:r>
            <a:r>
              <a:rPr lang="en-US" sz="2000">
                <a:ea typeface="Calibri" pitchFamily="34" charset="0"/>
                <a:cs typeface="Arial" charset="0"/>
              </a:rPr>
              <a:t>Meet</a:t>
            </a:r>
            <a:r>
              <a:rPr lang="en-US" sz="2000" b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 </a:t>
            </a:r>
            <a:r>
              <a:rPr lang="en-US" sz="2000">
                <a:ea typeface="Calibri" pitchFamily="34" charset="0"/>
                <a:cs typeface="Arial" charset="0"/>
              </a:rPr>
              <a:t>Deadlines</a:t>
            </a:r>
          </a:p>
          <a:p>
            <a:pPr eaLnBrk="0" hangingPunct="0"/>
            <a:endParaRPr lang="en-US" sz="11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4000" b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3 </a:t>
            </a:r>
            <a:r>
              <a:rPr lang="en-US" sz="2000">
                <a:ea typeface="Calibri" pitchFamily="34" charset="0"/>
                <a:cs typeface="Arial" charset="0"/>
              </a:rPr>
              <a:t> Follow instructions (page limits, presentation)</a:t>
            </a:r>
          </a:p>
          <a:p>
            <a:pPr eaLnBrk="0" hangingPunct="0"/>
            <a:endParaRPr lang="en-US" sz="20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4000" b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4</a:t>
            </a:r>
            <a:r>
              <a:rPr lang="en-US" sz="2000" b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   </a:t>
            </a:r>
            <a:r>
              <a:rPr lang="en-US" sz="2000">
                <a:ea typeface="Calibri" pitchFamily="34" charset="0"/>
                <a:cs typeface="Arial" charset="0"/>
              </a:rPr>
              <a:t>Review for typos and make sure budgets add up correctly </a:t>
            </a:r>
          </a:p>
          <a:p>
            <a:pPr eaLnBrk="0" hangingPunct="0"/>
            <a:endParaRPr lang="en-US" sz="20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n-US" sz="4000" b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5 </a:t>
            </a:r>
            <a:r>
              <a:rPr lang="en-US" sz="2000" b="1">
                <a:solidFill>
                  <a:schemeClr val="accent2"/>
                </a:solidFill>
                <a:ea typeface="Calibri" pitchFamily="34" charset="0"/>
                <a:cs typeface="Arial" charset="0"/>
              </a:rPr>
              <a:t> </a:t>
            </a:r>
            <a:r>
              <a:rPr lang="en-US" sz="2000">
                <a:ea typeface="Calibri" pitchFamily="34" charset="0"/>
                <a:cs typeface="Arial" charset="0"/>
              </a:rPr>
              <a:t>Be honest and accurate about partnerships, supporters and costs</a:t>
            </a:r>
          </a:p>
          <a:p>
            <a:pPr eaLnBrk="0" hangingPunct="0"/>
            <a:endParaRPr lang="en-US" sz="2000">
              <a:ea typeface="Calibri" pitchFamily="34" charset="0"/>
              <a:cs typeface="Arial" charset="0"/>
            </a:endParaRPr>
          </a:p>
        </p:txBody>
      </p:sp>
      <p:pic>
        <p:nvPicPr>
          <p:cNvPr id="78853" name="Picture 2"/>
          <p:cNvPicPr>
            <a:picLocks noChangeAspect="1" noChangeArrowheads="1"/>
          </p:cNvPicPr>
          <p:nvPr/>
        </p:nvPicPr>
        <p:blipFill>
          <a:blip r:embed="rId3"/>
          <a:srcRect t="10165" b="24370"/>
          <a:stretch>
            <a:fillRect/>
          </a:stretch>
        </p:blipFill>
        <p:spPr bwMode="auto">
          <a:xfrm>
            <a:off x="381000" y="252413"/>
            <a:ext cx="179070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TextBox 13"/>
          <p:cNvSpPr txBox="1">
            <a:spLocks noChangeArrowheads="1"/>
          </p:cNvSpPr>
          <p:nvPr/>
        </p:nvSpPr>
        <p:spPr bwMode="auto">
          <a:xfrm>
            <a:off x="2397125" y="425450"/>
            <a:ext cx="65103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Avoid Common Mistakes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67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0898" name="TextBox 9"/>
          <p:cNvSpPr txBox="1">
            <a:spLocks noChangeArrowheads="1"/>
          </p:cNvSpPr>
          <p:nvPr/>
        </p:nvSpPr>
        <p:spPr bwMode="auto">
          <a:xfrm>
            <a:off x="598488" y="4722813"/>
            <a:ext cx="8178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Helvetica" pitchFamily="34" charset="0"/>
                <a:ea typeface="SimSun"/>
                <a:cs typeface="Helvetica" pitchFamily="34" charset="0"/>
              </a:rPr>
              <a:t>Maintaining a </a:t>
            </a:r>
            <a:r>
              <a:rPr lang="en-US" sz="4400" b="1">
                <a:solidFill>
                  <a:srgbClr val="D5DA08"/>
                </a:solidFill>
                <a:latin typeface="Helvetica" pitchFamily="34" charset="0"/>
                <a:ea typeface="SimSun"/>
                <a:cs typeface="Helvetica" pitchFamily="34" charset="0"/>
              </a:rPr>
              <a:t>Relationship</a:t>
            </a:r>
            <a:r>
              <a:rPr lang="en-US" sz="4400" b="1">
                <a:solidFill>
                  <a:schemeClr val="bg1"/>
                </a:solidFill>
                <a:latin typeface="Helvetica" pitchFamily="34" charset="0"/>
                <a:ea typeface="SimSun"/>
                <a:cs typeface="Helvetica" pitchFamily="34" charset="0"/>
              </a:rPr>
              <a:t>.</a:t>
            </a:r>
            <a:endParaRPr lang="en-US" sz="4400">
              <a:solidFill>
                <a:schemeClr val="bg1"/>
              </a:solidFill>
              <a:latin typeface="Helvetica" pitchFamily="34" charset="0"/>
              <a:ea typeface="SimSun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425450" y="0"/>
            <a:ext cx="82296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rgbClr val="254F9F"/>
                </a:solidFill>
                <a:latin typeface="Helvetica" pitchFamily="34" charset="0"/>
                <a:ea typeface="Aharoni"/>
                <a:cs typeface="Aharoni"/>
              </a:rPr>
              <a:t>Maintaining a Relationship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19550" y="1427163"/>
            <a:ext cx="4903788" cy="50053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700" b="1" smtClean="0">
                <a:solidFill>
                  <a:srgbClr val="F79646"/>
                </a:solidFill>
                <a:latin typeface="Helvetica" pitchFamily="34" charset="0"/>
                <a:cs typeface="Helvetica" pitchFamily="34" charset="0"/>
              </a:rPr>
              <a:t>1</a:t>
            </a:r>
            <a:r>
              <a:rPr lang="en-US" sz="1700" smtClean="0">
                <a:latin typeface="Helvetica" pitchFamily="34" charset="0"/>
                <a:cs typeface="Helvetica" pitchFamily="34" charset="0"/>
              </a:rPr>
              <a:t>    Send thank you notes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900" smtClean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700" b="1" smtClean="0">
                <a:solidFill>
                  <a:srgbClr val="F79646"/>
                </a:solidFill>
                <a:latin typeface="Helvetica" pitchFamily="34" charset="0"/>
                <a:cs typeface="Helvetica" pitchFamily="34" charset="0"/>
              </a:rPr>
              <a:t>2</a:t>
            </a:r>
            <a:r>
              <a:rPr lang="en-US" sz="1700" smtClean="0">
                <a:latin typeface="Helvetica" pitchFamily="34" charset="0"/>
                <a:cs typeface="Helvetica" pitchFamily="34" charset="0"/>
              </a:rPr>
              <a:t>    Avoid gifts of appreciation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200" smtClean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700" b="1" smtClean="0">
                <a:solidFill>
                  <a:srgbClr val="F79646"/>
                </a:solidFill>
                <a:latin typeface="Helvetica" pitchFamily="34" charset="0"/>
                <a:cs typeface="Helvetica" pitchFamily="34" charset="0"/>
              </a:rPr>
              <a:t>3 </a:t>
            </a:r>
            <a:r>
              <a:rPr lang="en-US" sz="1700" smtClean="0">
                <a:latin typeface="Helvetica" pitchFamily="34" charset="0"/>
                <a:cs typeface="Helvetica" pitchFamily="34" charset="0"/>
              </a:rPr>
              <a:t>  Provide periodic personalized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700" smtClean="0">
                <a:latin typeface="Helvetica" pitchFamily="34" charset="0"/>
                <a:cs typeface="Helvetica" pitchFamily="34" charset="0"/>
              </a:rPr>
              <a:t>       organization updates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200" smtClean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600" b="1" smtClean="0">
                <a:solidFill>
                  <a:srgbClr val="F79646"/>
                </a:solidFill>
                <a:latin typeface="Helvetica" pitchFamily="34" charset="0"/>
                <a:cs typeface="Helvetica" pitchFamily="34" charset="0"/>
              </a:rPr>
              <a:t>4</a:t>
            </a:r>
            <a:r>
              <a:rPr lang="en-US" sz="1700" smtClean="0">
                <a:latin typeface="Helvetica" pitchFamily="34" charset="0"/>
                <a:cs typeface="Helvetica" pitchFamily="34" charset="0"/>
              </a:rPr>
              <a:t>    Extend a personal invitation for a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700" smtClean="0">
                <a:latin typeface="Helvetica" pitchFamily="34" charset="0"/>
                <a:cs typeface="Helvetica" pitchFamily="34" charset="0"/>
              </a:rPr>
              <a:t>       follow-up site visit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200" smtClean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 b="1" smtClean="0">
                <a:solidFill>
                  <a:srgbClr val="F79646"/>
                </a:solidFill>
                <a:latin typeface="Helvetica" pitchFamily="34" charset="0"/>
                <a:cs typeface="Helvetica" pitchFamily="34" charset="0"/>
              </a:rPr>
              <a:t>5 </a:t>
            </a:r>
            <a:r>
              <a:rPr lang="en-US" sz="1700" smtClean="0">
                <a:latin typeface="Helvetica" pitchFamily="34" charset="0"/>
                <a:cs typeface="Helvetica" pitchFamily="34" charset="0"/>
              </a:rPr>
              <a:t>  Report back on your progress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200" smtClean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3000" b="1" smtClean="0">
                <a:solidFill>
                  <a:srgbClr val="F79646"/>
                </a:solidFill>
                <a:latin typeface="Helvetica" pitchFamily="34" charset="0"/>
                <a:cs typeface="Helvetica" pitchFamily="34" charset="0"/>
              </a:rPr>
              <a:t>6</a:t>
            </a:r>
            <a:r>
              <a:rPr lang="en-US" sz="1700" smtClean="0">
                <a:latin typeface="Helvetica" pitchFamily="34" charset="0"/>
                <a:cs typeface="Helvetica" pitchFamily="34" charset="0"/>
              </a:rPr>
              <a:t>    Add foundations to your mailing list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700" smtClean="0">
              <a:latin typeface="Helvetica" pitchFamily="34" charset="0"/>
              <a:cs typeface="Helvetica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b="1" smtClean="0">
                <a:solidFill>
                  <a:srgbClr val="F79646"/>
                </a:solidFill>
                <a:latin typeface="Helvetica" pitchFamily="34" charset="0"/>
                <a:cs typeface="Helvetica" pitchFamily="34" charset="0"/>
              </a:rPr>
              <a:t>7</a:t>
            </a:r>
            <a:r>
              <a:rPr lang="en-US" sz="1700" smtClean="0">
                <a:latin typeface="Helvetica" pitchFamily="34" charset="0"/>
                <a:cs typeface="Helvetica" pitchFamily="34" charset="0"/>
              </a:rPr>
              <a:t>    Be proactive when something goes wrong </a:t>
            </a:r>
          </a:p>
          <a:p>
            <a:pPr>
              <a:lnSpc>
                <a:spcPct val="80000"/>
              </a:lnSpc>
            </a:pPr>
            <a:endParaRPr lang="en-US" sz="170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829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46288"/>
            <a:ext cx="376555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TextBox 14"/>
          <p:cNvSpPr txBox="1">
            <a:spLocks noChangeArrowheads="1"/>
          </p:cNvSpPr>
          <p:nvPr/>
        </p:nvSpPr>
        <p:spPr bwMode="auto">
          <a:xfrm>
            <a:off x="377825" y="4476750"/>
            <a:ext cx="31384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D5DA08"/>
                </a:solidFill>
              </a:rPr>
              <a:t>Stay in Touch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smtClean="0">
                <a:solidFill>
                  <a:srgbClr val="254F9F"/>
                </a:solidFill>
                <a:latin typeface="Helvetica" pitchFamily="34" charset="0"/>
                <a:ea typeface="Aharoni"/>
                <a:cs typeface="Aharoni"/>
              </a:rPr>
              <a:t>Questions? </a:t>
            </a:r>
          </a:p>
        </p:txBody>
      </p:sp>
      <p:sp>
        <p:nvSpPr>
          <p:cNvPr id="8499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Font typeface="Arial" charset="0"/>
              <a:buNone/>
            </a:pPr>
            <a:r>
              <a:rPr lang="en-US" sz="2000" smtClean="0">
                <a:latin typeface="Arial" charset="0"/>
                <a:cs typeface="Arial" charset="0"/>
              </a:rPr>
              <a:t> </a:t>
            </a:r>
          </a:p>
          <a:p>
            <a:endParaRPr lang="en-US" sz="2000" smtClean="0">
              <a:latin typeface="Arial" charset="0"/>
              <a:cs typeface="Arial" charset="0"/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25" y="5080000"/>
            <a:ext cx="208915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6"/>
          <p:cNvSpPr txBox="1">
            <a:spLocks/>
          </p:cNvSpPr>
          <p:nvPr/>
        </p:nvSpPr>
        <p:spPr bwMode="auto">
          <a:xfrm>
            <a:off x="609600" y="2033588"/>
            <a:ext cx="82296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Joanna Nixon, Strategy Consultant</a:t>
            </a:r>
          </a:p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jnixon@achieveguidance.com</a:t>
            </a:r>
          </a:p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www.achieveguidance.com </a:t>
            </a:r>
          </a:p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317.637.3000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6"/>
          <p:cNvSpPr>
            <a:spLocks noGrp="1"/>
          </p:cNvSpPr>
          <p:nvPr>
            <p:ph idx="1"/>
          </p:nvPr>
        </p:nvSpPr>
        <p:spPr>
          <a:xfrm>
            <a:off x="0" y="2424113"/>
            <a:ext cx="3962400" cy="3963987"/>
          </a:xfrm>
        </p:spPr>
        <p:txBody>
          <a:bodyPr/>
          <a:lstStyle/>
          <a:p>
            <a:pPr lvl="1">
              <a:buFont typeface="Arial" charset="0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220663" y="261938"/>
            <a:ext cx="8734425" cy="62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88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endParaRPr lang="en-US" sz="88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endParaRPr lang="en-US" sz="88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88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06400" y="536575"/>
            <a:ext cx="8461375" cy="5707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9"/>
          <p:cNvSpPr txBox="1">
            <a:spLocks noChangeArrowheads="1"/>
          </p:cNvSpPr>
          <p:nvPr/>
        </p:nvSpPr>
        <p:spPr bwMode="auto">
          <a:xfrm rot="-800259">
            <a:off x="1014413" y="1952625"/>
            <a:ext cx="19081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One foundation is one foundation </a:t>
            </a:r>
          </a:p>
        </p:txBody>
      </p: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4130675" y="1916113"/>
            <a:ext cx="1908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You are not the only nonprofit foundations are working with </a:t>
            </a:r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 rot="-481290">
            <a:off x="2297113" y="4984750"/>
            <a:ext cx="1906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Not long term support </a:t>
            </a:r>
          </a:p>
        </p:txBody>
      </p:sp>
      <p:sp>
        <p:nvSpPr>
          <p:cNvPr id="21512" name="TextBox 12"/>
          <p:cNvSpPr txBox="1">
            <a:spLocks noChangeArrowheads="1"/>
          </p:cNvSpPr>
          <p:nvPr/>
        </p:nvSpPr>
        <p:spPr bwMode="auto">
          <a:xfrm>
            <a:off x="5365750" y="4948238"/>
            <a:ext cx="19065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Foundations invest in the Future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5337175" y="2563813"/>
            <a:ext cx="706438" cy="944562"/>
          </a:xfrm>
          <a:custGeom>
            <a:avLst/>
            <a:gdLst>
              <a:gd name="connsiteX0" fmla="*/ 0 w 796463"/>
              <a:gd name="connsiteY0" fmla="*/ 0 h 944880"/>
              <a:gd name="connsiteX1" fmla="*/ 796463 w 796463"/>
              <a:gd name="connsiteY1" fmla="*/ 0 h 944880"/>
              <a:gd name="connsiteX2" fmla="*/ 796463 w 796463"/>
              <a:gd name="connsiteY2" fmla="*/ 944880 h 944880"/>
              <a:gd name="connsiteX3" fmla="*/ 0 w 796463"/>
              <a:gd name="connsiteY3" fmla="*/ 944880 h 944880"/>
              <a:gd name="connsiteX4" fmla="*/ 0 w 796463"/>
              <a:gd name="connsiteY4" fmla="*/ 0 h 9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463" h="944880">
                <a:moveTo>
                  <a:pt x="0" y="0"/>
                </a:moveTo>
                <a:lnTo>
                  <a:pt x="796463" y="0"/>
                </a:lnTo>
                <a:lnTo>
                  <a:pt x="796463" y="944880"/>
                </a:lnTo>
                <a:lnTo>
                  <a:pt x="0" y="944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85344" bIns="85344" spcCol="1270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endParaRPr lang="en-US" sz="1200" dirty="0"/>
          </a:p>
        </p:txBody>
      </p:sp>
      <p:sp>
        <p:nvSpPr>
          <p:cNvPr id="23554" name="Content Placeholder 6"/>
          <p:cNvSpPr txBox="1">
            <a:spLocks/>
          </p:cNvSpPr>
          <p:nvPr/>
        </p:nvSpPr>
        <p:spPr bwMode="auto">
          <a:xfrm>
            <a:off x="330200" y="-457200"/>
            <a:ext cx="848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3600">
              <a:latin typeface="Helvetica" pitchFamily="34" charset="0"/>
              <a:cs typeface="Helvetica" pitchFamily="34" charset="0"/>
            </a:endParaRPr>
          </a:p>
          <a:p>
            <a:r>
              <a:rPr lang="en-US" sz="3600">
                <a:latin typeface="Helvetica" pitchFamily="34" charset="0"/>
                <a:cs typeface="Helvetica" pitchFamily="34" charset="0"/>
              </a:rPr>
              <a:t>In 2010 over </a:t>
            </a:r>
            <a:r>
              <a:rPr lang="en-US" sz="5400" b="1">
                <a:solidFill>
                  <a:srgbClr val="D5DA08"/>
                </a:solidFill>
                <a:latin typeface="Helvetica" pitchFamily="34" charset="0"/>
                <a:cs typeface="Helvetica" pitchFamily="34" charset="0"/>
              </a:rPr>
              <a:t>$290 </a:t>
            </a:r>
            <a:r>
              <a:rPr lang="en-US" sz="4800" b="1">
                <a:solidFill>
                  <a:srgbClr val="D5DA08"/>
                </a:solidFill>
                <a:latin typeface="Helvetica" pitchFamily="34" charset="0"/>
                <a:cs typeface="Helvetica" pitchFamily="34" charset="0"/>
              </a:rPr>
              <a:t>Billion</a:t>
            </a:r>
            <a:r>
              <a:rPr lang="en-US" sz="3600">
                <a:solidFill>
                  <a:srgbClr val="D5DA08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3600">
                <a:latin typeface="Helvetica" pitchFamily="34" charset="0"/>
                <a:cs typeface="Helvetica" pitchFamily="34" charset="0"/>
              </a:rPr>
              <a:t>was given to non-profits in the United States</a:t>
            </a:r>
          </a:p>
          <a:p>
            <a:pPr algn="r"/>
            <a:endParaRPr lang="en-US" sz="3600">
              <a:latin typeface="Helvetica" pitchFamily="34" charset="0"/>
              <a:cs typeface="Helvetica" pitchFamily="34" charset="0"/>
            </a:endParaRPr>
          </a:p>
          <a:p>
            <a:pPr algn="r"/>
            <a:endParaRPr lang="en-US" sz="3600">
              <a:latin typeface="Helvetica" pitchFamily="34" charset="0"/>
              <a:cs typeface="Helvetica" pitchFamily="34" charset="0"/>
            </a:endParaRPr>
          </a:p>
          <a:p>
            <a:pPr algn="r"/>
            <a:endParaRPr lang="en-US" sz="1400">
              <a:latin typeface="Helvetica" pitchFamily="34" charset="0"/>
              <a:cs typeface="Helvetica" pitchFamily="34" charset="0"/>
            </a:endParaRPr>
          </a:p>
          <a:p>
            <a:pPr algn="r"/>
            <a:endParaRPr lang="en-US" sz="1400">
              <a:latin typeface="Helvetica" pitchFamily="34" charset="0"/>
              <a:cs typeface="Helvetica" pitchFamily="34" charset="0"/>
            </a:endParaRPr>
          </a:p>
          <a:p>
            <a:pPr algn="r"/>
            <a:endParaRPr lang="en-US" sz="1400">
              <a:latin typeface="Helvetica" pitchFamily="34" charset="0"/>
              <a:cs typeface="Helvetica" pitchFamily="34" charset="0"/>
            </a:endParaRPr>
          </a:p>
          <a:p>
            <a:pPr algn="r"/>
            <a:endParaRPr lang="en-US" sz="1400">
              <a:latin typeface="Helvetica" pitchFamily="34" charset="0"/>
              <a:cs typeface="Helvetica" pitchFamily="34" charset="0"/>
            </a:endParaRPr>
          </a:p>
          <a:p>
            <a:pPr algn="r"/>
            <a:endParaRPr lang="en-US" sz="1400">
              <a:latin typeface="Helvetica" pitchFamily="34" charset="0"/>
              <a:cs typeface="Helvetica" pitchFamily="34" charset="0"/>
            </a:endParaRPr>
          </a:p>
          <a:p>
            <a:pPr algn="r"/>
            <a:endParaRPr lang="en-US" sz="1400">
              <a:latin typeface="Helvetica" pitchFamily="34" charset="0"/>
              <a:cs typeface="Helvetica" pitchFamily="34" charset="0"/>
            </a:endParaRPr>
          </a:p>
          <a:p>
            <a:pPr algn="r"/>
            <a:endParaRPr lang="en-US" sz="1400">
              <a:latin typeface="Helvetica" pitchFamily="34" charset="0"/>
              <a:cs typeface="Helvetica" pitchFamily="34" charset="0"/>
            </a:endParaRPr>
          </a:p>
          <a:p>
            <a:pPr algn="r"/>
            <a:endParaRPr lang="en-US" sz="1400">
              <a:latin typeface="Helvetica" pitchFamily="34" charset="0"/>
              <a:cs typeface="Helvetica" pitchFamily="34" charset="0"/>
            </a:endParaRPr>
          </a:p>
          <a:p>
            <a:pPr algn="r"/>
            <a:endParaRPr lang="en-US" sz="1400">
              <a:latin typeface="Helvetica" pitchFamily="34" charset="0"/>
              <a:cs typeface="Helvetica" pitchFamily="34" charset="0"/>
            </a:endParaRPr>
          </a:p>
          <a:p>
            <a:pPr algn="r"/>
            <a:endParaRPr lang="en-US" sz="1400">
              <a:latin typeface="Helvetica" pitchFamily="34" charset="0"/>
              <a:cs typeface="Helvetica" pitchFamily="34" charset="0"/>
            </a:endParaRPr>
          </a:p>
          <a:p>
            <a:pPr algn="r"/>
            <a:endParaRPr lang="en-US" sz="1400">
              <a:latin typeface="Helvetica" pitchFamily="34" charset="0"/>
              <a:cs typeface="Helvetica" pitchFamily="34" charset="0"/>
            </a:endParaRPr>
          </a:p>
          <a:p>
            <a:pPr algn="r"/>
            <a:endParaRPr lang="en-US" sz="1400">
              <a:latin typeface="Helvetica" pitchFamily="34" charset="0"/>
              <a:cs typeface="Helvetica" pitchFamily="34" charset="0"/>
            </a:endParaRPr>
          </a:p>
          <a:p>
            <a:pPr algn="r"/>
            <a:r>
              <a:rPr lang="en-US" sz="14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Source: Giving USA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lum bright="-22000"/>
          </a:blip>
          <a:srcRect/>
          <a:stretch>
            <a:fillRect/>
          </a:stretch>
        </p:blipFill>
        <p:spPr bwMode="auto">
          <a:xfrm>
            <a:off x="0" y="1954213"/>
            <a:ext cx="9144000" cy="490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488950" y="2474913"/>
            <a:ext cx="7866063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chemeClr val="bg1"/>
                </a:solidFill>
              </a:rPr>
              <a:t>73%   Individuals</a:t>
            </a:r>
          </a:p>
          <a:p>
            <a:r>
              <a:rPr lang="en-US" sz="6000">
                <a:solidFill>
                  <a:schemeClr val="bg1"/>
                </a:solidFill>
              </a:rPr>
              <a:t>14%   Foundations</a:t>
            </a:r>
          </a:p>
          <a:p>
            <a:r>
              <a:rPr lang="en-US" sz="6000">
                <a:solidFill>
                  <a:schemeClr val="bg1"/>
                </a:solidFill>
              </a:rPr>
              <a:t>8%     Bequests </a:t>
            </a:r>
          </a:p>
          <a:p>
            <a:r>
              <a:rPr lang="en-US" sz="6000">
                <a:solidFill>
                  <a:schemeClr val="bg1"/>
                </a:solidFill>
              </a:rPr>
              <a:t>5%     Corporations</a:t>
            </a:r>
          </a:p>
          <a:p>
            <a:endParaRPr lang="en-US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338138" y="5715000"/>
            <a:ext cx="8229600" cy="1143000"/>
          </a:xfrm>
        </p:spPr>
        <p:txBody>
          <a:bodyPr/>
          <a:lstStyle/>
          <a:p>
            <a:pPr algn="l"/>
            <a:r>
              <a:rPr lang="en-US" sz="3600" b="1" smtClean="0">
                <a:solidFill>
                  <a:schemeClr val="bg1"/>
                </a:solidFill>
                <a:latin typeface="Helvetica" pitchFamily="34" charset="0"/>
                <a:ea typeface="Aharoni"/>
                <a:cs typeface="Aharoni"/>
              </a:rPr>
              <a:t>Types of Foundations </a:t>
            </a:r>
          </a:p>
        </p:txBody>
      </p:sp>
      <p:sp>
        <p:nvSpPr>
          <p:cNvPr id="25602" name="Content Placeholder 6"/>
          <p:cNvSpPr>
            <a:spLocks noGrp="1"/>
          </p:cNvSpPr>
          <p:nvPr>
            <p:ph idx="1"/>
          </p:nvPr>
        </p:nvSpPr>
        <p:spPr>
          <a:xfrm>
            <a:off x="0" y="2424113"/>
            <a:ext cx="3962400" cy="3963987"/>
          </a:xfrm>
        </p:spPr>
        <p:txBody>
          <a:bodyPr/>
          <a:lstStyle/>
          <a:p>
            <a:pPr lvl="1">
              <a:buFont typeface="Arial" charset="0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3279775" y="1217613"/>
            <a:ext cx="518636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Family Foundation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  </a:t>
            </a:r>
            <a:r>
              <a:rPr lang="en-US" sz="1400" dirty="0">
                <a:latin typeface="Helvetica" pitchFamily="34" charset="0"/>
                <a:cs typeface="Helvetica" pitchFamily="34" charset="0"/>
              </a:rPr>
              <a:t>Family members play a significant role in decision making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latin typeface="Helvetica" pitchFamily="34" charset="0"/>
                <a:cs typeface="Helvetica" pitchFamily="34" charset="0"/>
              </a:rPr>
              <a:t>  Giving is aligned with values and interests of family </a:t>
            </a:r>
          </a:p>
          <a:p>
            <a:pPr>
              <a:defRPr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endParaRPr lang="en-US" sz="2400" b="1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endParaRPr lang="en-US" sz="2400" b="1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endParaRPr lang="en-US" sz="1400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endParaRPr lang="en-US" sz="2400" b="1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25604" name="TextBox 17"/>
          <p:cNvSpPr txBox="1">
            <a:spLocks noChangeArrowheads="1"/>
          </p:cNvSpPr>
          <p:nvPr/>
        </p:nvSpPr>
        <p:spPr bwMode="auto">
          <a:xfrm>
            <a:off x="1103313" y="268288"/>
            <a:ext cx="77565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>
                <a:solidFill>
                  <a:srgbClr val="D5DA08"/>
                </a:solidFill>
                <a:latin typeface="Helvetica" pitchFamily="34" charset="0"/>
                <a:cs typeface="Helvetica" pitchFamily="34" charset="0"/>
              </a:rPr>
              <a:t>Types of Foundations 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496690">
            <a:off x="545307" y="470693"/>
            <a:ext cx="23114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 rot="20696690">
            <a:off x="772779" y="1337410"/>
            <a:ext cx="1878207" cy="13850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5" y="4056063"/>
            <a:ext cx="2513013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ommunity pho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399" y="4540470"/>
            <a:ext cx="1545021" cy="1560785"/>
          </a:xfrm>
          <a:prstGeom prst="ellipse">
            <a:avLst/>
          </a:prstGeom>
        </p:spPr>
      </p:pic>
      <p:sp>
        <p:nvSpPr>
          <p:cNvPr id="25609" name="TextBox 19"/>
          <p:cNvSpPr txBox="1">
            <a:spLocks noChangeArrowheads="1"/>
          </p:cNvSpPr>
          <p:nvPr/>
        </p:nvSpPr>
        <p:spPr bwMode="auto">
          <a:xfrm>
            <a:off x="3074988" y="5249863"/>
            <a:ext cx="56276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Community Foundation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Helvetica" pitchFamily="34" charset="0"/>
                <a:cs typeface="Helvetica" pitchFamily="34" charset="0"/>
              </a:rPr>
              <a:t> Supports organizations and programs in a specific  </a:t>
            </a:r>
          </a:p>
          <a:p>
            <a:r>
              <a:rPr lang="en-US" sz="1400">
                <a:latin typeface="Helvetica" pitchFamily="34" charset="0"/>
                <a:cs typeface="Helvetica" pitchFamily="34" charset="0"/>
              </a:rPr>
              <a:t>   geographic location 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Helvetica" pitchFamily="34" charset="0"/>
                <a:cs typeface="Helvetica" pitchFamily="34" charset="0"/>
              </a:rPr>
              <a:t> Focus is on local and regional needs  </a:t>
            </a:r>
          </a:p>
        </p:txBody>
      </p:sp>
      <p:pic>
        <p:nvPicPr>
          <p:cNvPr id="2561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14872">
            <a:off x="3378200" y="2767013"/>
            <a:ext cx="22288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614872">
            <a:off x="3581400" y="3082925"/>
            <a:ext cx="1763713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TextBox 20"/>
          <p:cNvSpPr txBox="1">
            <a:spLocks noChangeArrowheads="1"/>
          </p:cNvSpPr>
          <p:nvPr/>
        </p:nvSpPr>
        <p:spPr bwMode="auto">
          <a:xfrm>
            <a:off x="5707063" y="3305175"/>
            <a:ext cx="56276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Corporate Foundation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Helvetica" pitchFamily="34" charset="0"/>
                <a:cs typeface="Helvetica" pitchFamily="34" charset="0"/>
              </a:rPr>
              <a:t>  Geographic connection </a:t>
            </a:r>
          </a:p>
          <a:p>
            <a:pPr>
              <a:buFont typeface="Arial" charset="0"/>
              <a:buChar char="•"/>
            </a:pPr>
            <a:r>
              <a:rPr lang="en-US" sz="1400">
                <a:latin typeface="Helvetica" pitchFamily="34" charset="0"/>
                <a:cs typeface="Helvetica" pitchFamily="34" charset="0"/>
              </a:rPr>
              <a:t>  Aligned with corporate citizenship </a:t>
            </a:r>
          </a:p>
          <a:p>
            <a:r>
              <a:rPr lang="en-US" sz="1400">
                <a:latin typeface="Helvetica" pitchFamily="34" charset="0"/>
                <a:cs typeface="Helvetica" pitchFamily="34" charset="0"/>
              </a:rPr>
              <a:t>   goals and values </a:t>
            </a:r>
          </a:p>
          <a:p>
            <a:r>
              <a:rPr lang="en-US" sz="1400">
                <a:latin typeface="Helvetica" pitchFamily="34" charset="0"/>
                <a:cs typeface="Helvetica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0167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7650" name="TextBox 9"/>
          <p:cNvSpPr txBox="1">
            <a:spLocks noChangeArrowheads="1"/>
          </p:cNvSpPr>
          <p:nvPr/>
        </p:nvSpPr>
        <p:spPr bwMode="auto">
          <a:xfrm>
            <a:off x="598488" y="4722813"/>
            <a:ext cx="8178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Helvetica" pitchFamily="34" charset="0"/>
                <a:ea typeface="SimSun"/>
                <a:cs typeface="Helvetica" pitchFamily="34" charset="0"/>
              </a:rPr>
              <a:t>Current </a:t>
            </a:r>
            <a:r>
              <a:rPr lang="en-US" sz="4400">
                <a:solidFill>
                  <a:srgbClr val="D5DA08"/>
                </a:solidFill>
                <a:latin typeface="Helvetica" pitchFamily="34" charset="0"/>
                <a:ea typeface="SimSun"/>
                <a:cs typeface="Helvetica" pitchFamily="34" charset="0"/>
              </a:rPr>
              <a:t>Trends</a:t>
            </a:r>
            <a:r>
              <a:rPr lang="en-US" sz="4400">
                <a:solidFill>
                  <a:schemeClr val="bg1"/>
                </a:solidFill>
                <a:latin typeface="Helvetica" pitchFamily="34" charset="0"/>
                <a:ea typeface="SimSun"/>
                <a:cs typeface="Helvetica" pitchFamily="34" charset="0"/>
              </a:rPr>
              <a:t> in Foundations.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14425" y="436563"/>
            <a:ext cx="7239000" cy="685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b="1" dirty="0" smtClean="0">
                <a:latin typeface="Helvetica" pitchFamily="34" charset="0"/>
                <a:cs typeface="Helvetica" pitchFamily="34" charset="0"/>
              </a:rPr>
              <a:t>The </a:t>
            </a:r>
            <a:r>
              <a:rPr lang="en-US" b="1" dirty="0" smtClean="0">
                <a:solidFill>
                  <a:srgbClr val="D5DA08"/>
                </a:solidFill>
                <a:latin typeface="Helvetica" pitchFamily="34" charset="0"/>
                <a:cs typeface="Helvetica" pitchFamily="34" charset="0"/>
              </a:rPr>
              <a:t>Economy</a:t>
            </a:r>
            <a:r>
              <a:rPr lang="en-US" b="1" dirty="0" smtClean="0">
                <a:latin typeface="Helvetica" pitchFamily="34" charset="0"/>
                <a:cs typeface="Helvetica" pitchFamily="34" charset="0"/>
              </a:rPr>
              <a:t> and Effect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4126" y="2063127"/>
          <a:ext cx="8404123" cy="377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52450" y="2244725"/>
            <a:ext cx="2206625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D5DA08"/>
                </a:solidFill>
                <a:latin typeface="Helvetica" pitchFamily="34" charset="0"/>
                <a:cs typeface="Aharoni" pitchFamily="2" charset="-79"/>
              </a:rPr>
              <a:t>The Economic Impact </a:t>
            </a:r>
            <a:br>
              <a:rPr lang="en-US" sz="3600" b="1" dirty="0" smtClean="0">
                <a:solidFill>
                  <a:srgbClr val="D5DA08"/>
                </a:solidFill>
                <a:latin typeface="Helvetica" pitchFamily="34" charset="0"/>
                <a:cs typeface="Aharoni" pitchFamily="2" charset="-79"/>
              </a:rPr>
            </a:br>
            <a:endParaRPr lang="en-US" sz="3600" b="1" dirty="0" smtClean="0">
              <a:solidFill>
                <a:srgbClr val="D5DA08"/>
              </a:solidFill>
              <a:latin typeface="Helvetica" pitchFamily="34" charset="0"/>
              <a:cs typeface="Aharoni" pitchFamily="2" charset="-79"/>
            </a:endParaRPr>
          </a:p>
        </p:txBody>
      </p:sp>
      <p:pic>
        <p:nvPicPr>
          <p:cNvPr id="3174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4525" y="280988"/>
            <a:ext cx="59594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30638" y="1706563"/>
            <a:ext cx="4935537" cy="3841750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dirty="0" smtClean="0">
                <a:latin typeface="Helvetica" pitchFamily="34" charset="0"/>
                <a:cs typeface="Helvetica" pitchFamily="34" charset="0"/>
              </a:rPr>
              <a:t>Decrease in </a:t>
            </a:r>
            <a:r>
              <a:rPr lang="en-US" sz="1700" b="1" dirty="0" smtClean="0">
                <a:latin typeface="Helvetica" pitchFamily="34" charset="0"/>
                <a:cs typeface="Helvetica" pitchFamily="34" charset="0"/>
              </a:rPr>
              <a:t>Number of Grants </a:t>
            </a:r>
            <a:r>
              <a:rPr lang="en-US" sz="1700" dirty="0" smtClean="0">
                <a:latin typeface="Helvetica" pitchFamily="34" charset="0"/>
                <a:cs typeface="Helvetica" pitchFamily="34" charset="0"/>
              </a:rPr>
              <a:t>Awarded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dirty="0" smtClean="0">
                <a:latin typeface="Helvetica" pitchFamily="34" charset="0"/>
                <a:cs typeface="Helvetica" pitchFamily="34" charset="0"/>
              </a:rPr>
              <a:t>Decrease in </a:t>
            </a:r>
            <a:r>
              <a:rPr lang="en-US" sz="1700" b="1" dirty="0" smtClean="0">
                <a:latin typeface="Helvetica" pitchFamily="34" charset="0"/>
                <a:cs typeface="Helvetica" pitchFamily="34" charset="0"/>
              </a:rPr>
              <a:t>Size of Grant </a:t>
            </a:r>
            <a:r>
              <a:rPr lang="en-US" sz="1700" dirty="0" smtClean="0">
                <a:latin typeface="Helvetica" pitchFamily="34" charset="0"/>
                <a:cs typeface="Helvetica" pitchFamily="34" charset="0"/>
              </a:rPr>
              <a:t>Amounts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dirty="0" smtClean="0">
                <a:latin typeface="Helvetica" pitchFamily="34" charset="0"/>
                <a:cs typeface="Helvetica" pitchFamily="34" charset="0"/>
              </a:rPr>
              <a:t>Decrease in the </a:t>
            </a:r>
            <a:r>
              <a:rPr lang="en-US" sz="1700" b="1" dirty="0" smtClean="0">
                <a:latin typeface="Helvetica" pitchFamily="34" charset="0"/>
                <a:cs typeface="Helvetica" pitchFamily="34" charset="0"/>
              </a:rPr>
              <a:t>Number of New Grantees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dirty="0" smtClean="0">
                <a:latin typeface="Helvetica" pitchFamily="34" charset="0"/>
                <a:cs typeface="Helvetica" pitchFamily="34" charset="0"/>
              </a:rPr>
              <a:t>Decrease in the </a:t>
            </a:r>
            <a:r>
              <a:rPr lang="en-US" sz="1700" b="1" dirty="0" smtClean="0">
                <a:latin typeface="Helvetica" pitchFamily="34" charset="0"/>
                <a:cs typeface="Helvetica" pitchFamily="34" charset="0"/>
              </a:rPr>
              <a:t>Number of Multi-Year Grants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dirty="0" smtClean="0">
                <a:latin typeface="Helvetica" pitchFamily="34" charset="0"/>
                <a:cs typeface="Helvetica" pitchFamily="34" charset="0"/>
              </a:rPr>
              <a:t>Decrease in </a:t>
            </a:r>
            <a:r>
              <a:rPr lang="en-US" sz="1700" b="1" dirty="0" smtClean="0">
                <a:latin typeface="Helvetica" pitchFamily="34" charset="0"/>
                <a:cs typeface="Helvetica" pitchFamily="34" charset="0"/>
              </a:rPr>
              <a:t>Capital Grants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b="1" dirty="0" smtClean="0">
                <a:latin typeface="Helvetica" pitchFamily="34" charset="0"/>
                <a:cs typeface="Helvetica" pitchFamily="34" charset="0"/>
              </a:rPr>
              <a:t>Invitation only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b="1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b="1" dirty="0" smtClean="0">
                <a:latin typeface="Helvetica" pitchFamily="34" charset="0"/>
                <a:cs typeface="Helvetica" pitchFamily="34" charset="0"/>
              </a:rPr>
              <a:t>Reassessment of priorities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latin typeface="Helvetica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b="1" dirty="0" smtClean="0">
                <a:latin typeface="Helvetica" pitchFamily="34" charset="0"/>
                <a:cs typeface="Helvetica" pitchFamily="34" charset="0"/>
              </a:rPr>
              <a:t>Accountability emphasis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latin typeface="Bradley Hand ITC" pitchFamily="66" charset="0"/>
              <a:cs typeface="Arial" pitchFamily="34" charset="0"/>
            </a:endParaRPr>
          </a:p>
        </p:txBody>
      </p:sp>
      <p:sp>
        <p:nvSpPr>
          <p:cNvPr id="31748" name="TextBox 8"/>
          <p:cNvSpPr txBox="1">
            <a:spLocks noChangeArrowheads="1"/>
          </p:cNvSpPr>
          <p:nvPr/>
        </p:nvSpPr>
        <p:spPr bwMode="auto">
          <a:xfrm>
            <a:off x="5281613" y="5697538"/>
            <a:ext cx="3436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Foundation Center </a:t>
            </a:r>
          </a:p>
          <a:p>
            <a:r>
              <a:rPr lang="en-US" sz="1200" i="1"/>
              <a:t>2010 Foundation Growth and Giving Estimates </a:t>
            </a:r>
          </a:p>
          <a:p>
            <a:r>
              <a:rPr lang="en-US" sz="1200"/>
              <a:t>1,300 Foundation Respondents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12476</TotalTime>
  <Words>1014</Words>
  <Application>Microsoft Office PowerPoint</Application>
  <PresentationFormat>On-screen Show (4:3)</PresentationFormat>
  <Paragraphs>587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Calibri</vt:lpstr>
      <vt:lpstr>Helvetica</vt:lpstr>
      <vt:lpstr>SimSun</vt:lpstr>
      <vt:lpstr>Aharoni</vt:lpstr>
      <vt:lpstr>Bradley Hand ITC</vt:lpstr>
      <vt:lpstr>Kristen ITC</vt:lpstr>
      <vt:lpstr>Times New Roman</vt:lpstr>
      <vt:lpstr>Century Gothic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Types of Foundations </vt:lpstr>
      <vt:lpstr>Slide 7</vt:lpstr>
      <vt:lpstr>The Economy and Effect</vt:lpstr>
      <vt:lpstr>The Economic Impact  </vt:lpstr>
      <vt:lpstr>Slide 10</vt:lpstr>
      <vt:lpstr>Slide 11</vt:lpstr>
      <vt:lpstr>Slide 12</vt:lpstr>
      <vt:lpstr>Slide 13</vt:lpstr>
      <vt:lpstr>The  Right Fit.</vt:lpstr>
      <vt:lpstr>Slide 15</vt:lpstr>
      <vt:lpstr>Type</vt:lpstr>
      <vt:lpstr>Type</vt:lpstr>
      <vt:lpstr>Slide 18</vt:lpstr>
      <vt:lpstr>Slide 19</vt:lpstr>
      <vt:lpstr>Slide 20</vt:lpstr>
      <vt:lpstr>Questions Foundation Staff Ask  When Reviewing Requests </vt:lpstr>
      <vt:lpstr>The Challenge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By the Numbers</vt:lpstr>
      <vt:lpstr>Meals on Wheels Overview</vt:lpstr>
      <vt:lpstr>Slide 32</vt:lpstr>
      <vt:lpstr>Slide 33</vt:lpstr>
      <vt:lpstr>Maintaining a Relationship </vt:lpstr>
      <vt:lpstr>Questions? </vt:lpstr>
    </vt:vector>
  </TitlesOfParts>
  <Company>Imageous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Vernon Dunning</dc:creator>
  <cp:lastModifiedBy>Magda Hageman</cp:lastModifiedBy>
  <cp:revision>467</cp:revision>
  <dcterms:created xsi:type="dcterms:W3CDTF">2004-08-29T16:44:52Z</dcterms:created>
  <dcterms:modified xsi:type="dcterms:W3CDTF">2011-08-22T13:48:30Z</dcterms:modified>
</cp:coreProperties>
</file>