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5"/>
  </p:notesMasterIdLst>
  <p:handoutMasterIdLst>
    <p:handoutMasterId r:id="rId86"/>
  </p:handoutMasterIdLst>
  <p:sldIdLst>
    <p:sldId id="256" r:id="rId2"/>
    <p:sldId id="338" r:id="rId3"/>
    <p:sldId id="438" r:id="rId4"/>
    <p:sldId id="437" r:id="rId5"/>
    <p:sldId id="439" r:id="rId6"/>
    <p:sldId id="385" r:id="rId7"/>
    <p:sldId id="442" r:id="rId8"/>
    <p:sldId id="463" r:id="rId9"/>
    <p:sldId id="277" r:id="rId10"/>
    <p:sldId id="443" r:id="rId11"/>
    <p:sldId id="467" r:id="rId12"/>
    <p:sldId id="468" r:id="rId13"/>
    <p:sldId id="469" r:id="rId14"/>
    <p:sldId id="268" r:id="rId15"/>
    <p:sldId id="465" r:id="rId16"/>
    <p:sldId id="296" r:id="rId17"/>
    <p:sldId id="464" r:id="rId18"/>
    <p:sldId id="476" r:id="rId19"/>
    <p:sldId id="267" r:id="rId20"/>
    <p:sldId id="370" r:id="rId21"/>
    <p:sldId id="287" r:id="rId22"/>
    <p:sldId id="472" r:id="rId23"/>
    <p:sldId id="342" r:id="rId24"/>
    <p:sldId id="460" r:id="rId25"/>
    <p:sldId id="343" r:id="rId26"/>
    <p:sldId id="471" r:id="rId27"/>
    <p:sldId id="429" r:id="rId28"/>
    <p:sldId id="344" r:id="rId29"/>
    <p:sldId id="481" r:id="rId30"/>
    <p:sldId id="351" r:id="rId31"/>
    <p:sldId id="345" r:id="rId32"/>
    <p:sldId id="346" r:id="rId33"/>
    <p:sldId id="407" r:id="rId34"/>
    <p:sldId id="408" r:id="rId35"/>
    <p:sldId id="347" r:id="rId36"/>
    <p:sldId id="348" r:id="rId37"/>
    <p:sldId id="473" r:id="rId38"/>
    <p:sldId id="352" r:id="rId39"/>
    <p:sldId id="350" r:id="rId40"/>
    <p:sldId id="289" r:id="rId41"/>
    <p:sldId id="474" r:id="rId42"/>
    <p:sldId id="353" r:id="rId43"/>
    <p:sldId id="261" r:id="rId44"/>
    <p:sldId id="354" r:id="rId45"/>
    <p:sldId id="477" r:id="rId46"/>
    <p:sldId id="480" r:id="rId47"/>
    <p:sldId id="262" r:id="rId48"/>
    <p:sldId id="290" r:id="rId49"/>
    <p:sldId id="478" r:id="rId50"/>
    <p:sldId id="291" r:id="rId51"/>
    <p:sldId id="263" r:id="rId52"/>
    <p:sldId id="292" r:id="rId53"/>
    <p:sldId id="479" r:id="rId54"/>
    <p:sldId id="482" r:id="rId55"/>
    <p:sldId id="264" r:id="rId56"/>
    <p:sldId id="307" r:id="rId57"/>
    <p:sldId id="447" r:id="rId58"/>
    <p:sldId id="308" r:id="rId59"/>
    <p:sldId id="450" r:id="rId60"/>
    <p:sldId id="483" r:id="rId61"/>
    <p:sldId id="389" r:id="rId62"/>
    <p:sldId id="484" r:id="rId63"/>
    <p:sldId id="485" r:id="rId64"/>
    <p:sldId id="486" r:id="rId65"/>
    <p:sldId id="487" r:id="rId66"/>
    <p:sldId id="488" r:id="rId67"/>
    <p:sldId id="489" r:id="rId68"/>
    <p:sldId id="391" r:id="rId69"/>
    <p:sldId id="462" r:id="rId70"/>
    <p:sldId id="490" r:id="rId71"/>
    <p:sldId id="451" r:id="rId72"/>
    <p:sldId id="413" r:id="rId73"/>
    <p:sldId id="414" r:id="rId74"/>
    <p:sldId id="446" r:id="rId75"/>
    <p:sldId id="293" r:id="rId76"/>
    <p:sldId id="457" r:id="rId77"/>
    <p:sldId id="458" r:id="rId78"/>
    <p:sldId id="459" r:id="rId79"/>
    <p:sldId id="282" r:id="rId80"/>
    <p:sldId id="426" r:id="rId81"/>
    <p:sldId id="492" r:id="rId82"/>
    <p:sldId id="491" r:id="rId83"/>
    <p:sldId id="428" r:id="rId84"/>
  </p:sldIdLst>
  <p:sldSz cx="9144000" cy="6858000" type="screen4x3"/>
  <p:notesSz cx="7315200" cy="9601200"/>
  <p:defaultTextStyle>
    <a:defPPr>
      <a:defRPr lang="en-US"/>
    </a:defPPr>
    <a:lvl1pPr algn="l" rtl="0" eaLnBrk="0" fontAlgn="base" hangingPunct="0">
      <a:spcBef>
        <a:spcPct val="0"/>
      </a:spcBef>
      <a:spcAft>
        <a:spcPct val="0"/>
      </a:spcAft>
      <a:defRPr sz="2800" kern="1200">
        <a:solidFill>
          <a:schemeClr val="tx1"/>
        </a:solidFill>
        <a:latin typeface="Tahoma" charset="0"/>
        <a:ea typeface="ＭＳ Ｐゴシック" pitchFamily="-111" charset="-128"/>
        <a:cs typeface="+mn-cs"/>
      </a:defRPr>
    </a:lvl1pPr>
    <a:lvl2pPr marL="457200" algn="l" rtl="0" eaLnBrk="0" fontAlgn="base" hangingPunct="0">
      <a:spcBef>
        <a:spcPct val="0"/>
      </a:spcBef>
      <a:spcAft>
        <a:spcPct val="0"/>
      </a:spcAft>
      <a:defRPr sz="2800" kern="1200">
        <a:solidFill>
          <a:schemeClr val="tx1"/>
        </a:solidFill>
        <a:latin typeface="Tahoma" charset="0"/>
        <a:ea typeface="ＭＳ Ｐゴシック" pitchFamily="-111" charset="-128"/>
        <a:cs typeface="+mn-cs"/>
      </a:defRPr>
    </a:lvl2pPr>
    <a:lvl3pPr marL="914400" algn="l" rtl="0" eaLnBrk="0" fontAlgn="base" hangingPunct="0">
      <a:spcBef>
        <a:spcPct val="0"/>
      </a:spcBef>
      <a:spcAft>
        <a:spcPct val="0"/>
      </a:spcAft>
      <a:defRPr sz="2800" kern="1200">
        <a:solidFill>
          <a:schemeClr val="tx1"/>
        </a:solidFill>
        <a:latin typeface="Tahoma" charset="0"/>
        <a:ea typeface="ＭＳ Ｐゴシック" pitchFamily="-111" charset="-128"/>
        <a:cs typeface="+mn-cs"/>
      </a:defRPr>
    </a:lvl3pPr>
    <a:lvl4pPr marL="1371600" algn="l" rtl="0" eaLnBrk="0" fontAlgn="base" hangingPunct="0">
      <a:spcBef>
        <a:spcPct val="0"/>
      </a:spcBef>
      <a:spcAft>
        <a:spcPct val="0"/>
      </a:spcAft>
      <a:defRPr sz="2800" kern="1200">
        <a:solidFill>
          <a:schemeClr val="tx1"/>
        </a:solidFill>
        <a:latin typeface="Tahoma" charset="0"/>
        <a:ea typeface="ＭＳ Ｐゴシック" pitchFamily="-111" charset="-128"/>
        <a:cs typeface="+mn-cs"/>
      </a:defRPr>
    </a:lvl4pPr>
    <a:lvl5pPr marL="1828800" algn="l" rtl="0" eaLnBrk="0" fontAlgn="base" hangingPunct="0">
      <a:spcBef>
        <a:spcPct val="0"/>
      </a:spcBef>
      <a:spcAft>
        <a:spcPct val="0"/>
      </a:spcAft>
      <a:defRPr sz="2800" kern="1200">
        <a:solidFill>
          <a:schemeClr val="tx1"/>
        </a:solidFill>
        <a:latin typeface="Tahoma" charset="0"/>
        <a:ea typeface="ＭＳ Ｐゴシック" pitchFamily="-111" charset="-128"/>
        <a:cs typeface="+mn-cs"/>
      </a:defRPr>
    </a:lvl5pPr>
    <a:lvl6pPr marL="2286000" algn="l" defTabSz="914400" rtl="0" eaLnBrk="1" latinLnBrk="0" hangingPunct="1">
      <a:defRPr sz="2800" kern="1200">
        <a:solidFill>
          <a:schemeClr val="tx1"/>
        </a:solidFill>
        <a:latin typeface="Tahoma" charset="0"/>
        <a:ea typeface="ＭＳ Ｐゴシック" pitchFamily="-111" charset="-128"/>
        <a:cs typeface="+mn-cs"/>
      </a:defRPr>
    </a:lvl6pPr>
    <a:lvl7pPr marL="2743200" algn="l" defTabSz="914400" rtl="0" eaLnBrk="1" latinLnBrk="0" hangingPunct="1">
      <a:defRPr sz="2800" kern="1200">
        <a:solidFill>
          <a:schemeClr val="tx1"/>
        </a:solidFill>
        <a:latin typeface="Tahoma" charset="0"/>
        <a:ea typeface="ＭＳ Ｐゴシック" pitchFamily="-111" charset="-128"/>
        <a:cs typeface="+mn-cs"/>
      </a:defRPr>
    </a:lvl7pPr>
    <a:lvl8pPr marL="3200400" algn="l" defTabSz="914400" rtl="0" eaLnBrk="1" latinLnBrk="0" hangingPunct="1">
      <a:defRPr sz="2800" kern="1200">
        <a:solidFill>
          <a:schemeClr val="tx1"/>
        </a:solidFill>
        <a:latin typeface="Tahoma" charset="0"/>
        <a:ea typeface="ＭＳ Ｐゴシック" pitchFamily="-111" charset="-128"/>
        <a:cs typeface="+mn-cs"/>
      </a:defRPr>
    </a:lvl8pPr>
    <a:lvl9pPr marL="3657600" algn="l" defTabSz="914400" rtl="0" eaLnBrk="1" latinLnBrk="0" hangingPunct="1">
      <a:defRPr sz="2800" kern="1200">
        <a:solidFill>
          <a:schemeClr val="tx1"/>
        </a:solidFill>
        <a:latin typeface="Tahoma" charset="0"/>
        <a:ea typeface="ＭＳ Ｐゴシック" pitchFamily="-11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70C0"/>
    <a:srgbClr val="0075CC"/>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37" autoAdjust="0"/>
  </p:normalViewPr>
  <p:slideViewPr>
    <p:cSldViewPr>
      <p:cViewPr>
        <p:scale>
          <a:sx n="66" d="100"/>
          <a:sy n="66" d="100"/>
        </p:scale>
        <p:origin x="-1128" y="-6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00"/>
    </p:cViewPr>
  </p:sorterViewPr>
  <p:notesViewPr>
    <p:cSldViewPr>
      <p:cViewPr varScale="1">
        <p:scale>
          <a:sx n="69" d="100"/>
          <a:sy n="69" d="100"/>
        </p:scale>
        <p:origin x="-2088"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60C2AC-8968-4D67-8CD5-35E2B285EBC0}" type="doc">
      <dgm:prSet loTypeId="urn:microsoft.com/office/officeart/2005/8/layout/vList2" loCatId="list" qsTypeId="urn:microsoft.com/office/officeart/2005/8/quickstyle/simple1" qsCatId="simple" csTypeId="urn:microsoft.com/office/officeart/2005/8/colors/colorful1#1" csCatId="colorful" phldr="1"/>
      <dgm:spPr/>
      <dgm:t>
        <a:bodyPr/>
        <a:lstStyle/>
        <a:p>
          <a:endParaRPr lang="en-US"/>
        </a:p>
      </dgm:t>
    </dgm:pt>
    <dgm:pt modelId="{0379688D-B86E-4107-A597-C7811091757B}">
      <dgm:prSet phldrT="[Text]"/>
      <dgm:spPr/>
      <dgm:t>
        <a:bodyPr/>
        <a:lstStyle/>
        <a:p>
          <a:r>
            <a:rPr lang="en-US" dirty="0" smtClean="0"/>
            <a:t>Control total caloric intake</a:t>
          </a:r>
          <a:endParaRPr lang="en-US" dirty="0"/>
        </a:p>
      </dgm:t>
    </dgm:pt>
    <dgm:pt modelId="{DF2D1F46-3712-45DD-9D88-6F299C28CA15}" type="parTrans" cxnId="{8485260B-087D-4A34-94F2-D2A9E0E00D05}">
      <dgm:prSet/>
      <dgm:spPr/>
      <dgm:t>
        <a:bodyPr/>
        <a:lstStyle/>
        <a:p>
          <a:endParaRPr lang="en-US"/>
        </a:p>
      </dgm:t>
    </dgm:pt>
    <dgm:pt modelId="{0398FA36-D09D-49C8-AD0A-7674F56F97D9}" type="sibTrans" cxnId="{8485260B-087D-4A34-94F2-D2A9E0E00D05}">
      <dgm:prSet/>
      <dgm:spPr/>
      <dgm:t>
        <a:bodyPr/>
        <a:lstStyle/>
        <a:p>
          <a:endParaRPr lang="en-US"/>
        </a:p>
      </dgm:t>
    </dgm:pt>
    <dgm:pt modelId="{B2C7B263-10E6-4759-8301-6FF23FD60C7F}">
      <dgm:prSet phldrT="[Text]"/>
      <dgm:spPr/>
      <dgm:t>
        <a:bodyPr/>
        <a:lstStyle/>
        <a:p>
          <a:r>
            <a:rPr lang="en-US" dirty="0" smtClean="0"/>
            <a:t>Maintain appropriate caloric balance</a:t>
          </a:r>
          <a:endParaRPr lang="en-US" dirty="0"/>
        </a:p>
      </dgm:t>
    </dgm:pt>
    <dgm:pt modelId="{9B032750-6093-4E3C-882B-4EA2740FA054}" type="parTrans" cxnId="{B65B11BE-42F5-4739-BE1C-96731D4CDBFA}">
      <dgm:prSet/>
      <dgm:spPr/>
      <dgm:t>
        <a:bodyPr/>
        <a:lstStyle/>
        <a:p>
          <a:endParaRPr lang="en-US"/>
        </a:p>
      </dgm:t>
    </dgm:pt>
    <dgm:pt modelId="{5CB88DF5-04C5-432C-A23C-F27798413EDD}" type="sibTrans" cxnId="{B65B11BE-42F5-4739-BE1C-96731D4CDBFA}">
      <dgm:prSet/>
      <dgm:spPr/>
      <dgm:t>
        <a:bodyPr/>
        <a:lstStyle/>
        <a:p>
          <a:endParaRPr lang="en-US"/>
        </a:p>
      </dgm:t>
    </dgm:pt>
    <dgm:pt modelId="{5BE19392-41DA-47C5-880C-C7E16461CC75}">
      <dgm:prSet phldrT="[Text]"/>
      <dgm:spPr/>
      <dgm:t>
        <a:bodyPr/>
        <a:lstStyle/>
        <a:p>
          <a:r>
            <a:rPr lang="en-US" dirty="0" smtClean="0">
              <a:solidFill>
                <a:schemeClr val="tx1"/>
              </a:solidFill>
            </a:rPr>
            <a:t>Increase physical activity</a:t>
          </a:r>
          <a:endParaRPr lang="en-US" dirty="0">
            <a:solidFill>
              <a:schemeClr val="tx1"/>
            </a:solidFill>
          </a:endParaRPr>
        </a:p>
      </dgm:t>
    </dgm:pt>
    <dgm:pt modelId="{0C457A6D-8994-4B57-92E5-26C39317790F}" type="parTrans" cxnId="{46C29959-485D-4A17-81AE-261C78526DD4}">
      <dgm:prSet/>
      <dgm:spPr/>
      <dgm:t>
        <a:bodyPr/>
        <a:lstStyle/>
        <a:p>
          <a:endParaRPr lang="en-US"/>
        </a:p>
      </dgm:t>
    </dgm:pt>
    <dgm:pt modelId="{A3984951-5380-48B1-9181-28ECEEC5F570}" type="sibTrans" cxnId="{46C29959-485D-4A17-81AE-261C78526DD4}">
      <dgm:prSet/>
      <dgm:spPr/>
      <dgm:t>
        <a:bodyPr/>
        <a:lstStyle/>
        <a:p>
          <a:endParaRPr lang="en-US"/>
        </a:p>
      </dgm:t>
    </dgm:pt>
    <dgm:pt modelId="{664496A2-F0D5-4B1D-B5D4-1E9143A0C7FD}" type="pres">
      <dgm:prSet presAssocID="{DA60C2AC-8968-4D67-8CD5-35E2B285EBC0}" presName="linear" presStyleCnt="0">
        <dgm:presLayoutVars>
          <dgm:animLvl val="lvl"/>
          <dgm:resizeHandles val="exact"/>
        </dgm:presLayoutVars>
      </dgm:prSet>
      <dgm:spPr/>
      <dgm:t>
        <a:bodyPr/>
        <a:lstStyle/>
        <a:p>
          <a:endParaRPr lang="en-US"/>
        </a:p>
      </dgm:t>
    </dgm:pt>
    <dgm:pt modelId="{61EDAB89-B5D6-449F-8E44-9F5D6225AA62}" type="pres">
      <dgm:prSet presAssocID="{0379688D-B86E-4107-A597-C7811091757B}" presName="parentText" presStyleLbl="node1" presStyleIdx="0" presStyleCnt="3">
        <dgm:presLayoutVars>
          <dgm:chMax val="0"/>
          <dgm:bulletEnabled val="1"/>
        </dgm:presLayoutVars>
      </dgm:prSet>
      <dgm:spPr/>
      <dgm:t>
        <a:bodyPr/>
        <a:lstStyle/>
        <a:p>
          <a:endParaRPr lang="en-US"/>
        </a:p>
      </dgm:t>
    </dgm:pt>
    <dgm:pt modelId="{8B11A4B7-A298-4AE0-8578-5A4F648E811D}" type="pres">
      <dgm:prSet presAssocID="{0398FA36-D09D-49C8-AD0A-7674F56F97D9}" presName="spacer" presStyleCnt="0"/>
      <dgm:spPr/>
    </dgm:pt>
    <dgm:pt modelId="{DA638D9C-D781-426A-BBBC-F90CC0B6E3AE}" type="pres">
      <dgm:prSet presAssocID="{5BE19392-41DA-47C5-880C-C7E16461CC75}" presName="parentText" presStyleLbl="node1" presStyleIdx="1" presStyleCnt="3">
        <dgm:presLayoutVars>
          <dgm:chMax val="0"/>
          <dgm:bulletEnabled val="1"/>
        </dgm:presLayoutVars>
      </dgm:prSet>
      <dgm:spPr/>
      <dgm:t>
        <a:bodyPr/>
        <a:lstStyle/>
        <a:p>
          <a:endParaRPr lang="en-US"/>
        </a:p>
      </dgm:t>
    </dgm:pt>
    <dgm:pt modelId="{A753BA86-0260-4F24-8F55-67CA5C83F63D}" type="pres">
      <dgm:prSet presAssocID="{A3984951-5380-48B1-9181-28ECEEC5F570}" presName="spacer" presStyleCnt="0"/>
      <dgm:spPr/>
    </dgm:pt>
    <dgm:pt modelId="{A21B94DF-E9CC-44C7-A051-335F392628BB}" type="pres">
      <dgm:prSet presAssocID="{B2C7B263-10E6-4759-8301-6FF23FD60C7F}" presName="parentText" presStyleLbl="node1" presStyleIdx="2" presStyleCnt="3">
        <dgm:presLayoutVars>
          <dgm:chMax val="0"/>
          <dgm:bulletEnabled val="1"/>
        </dgm:presLayoutVars>
      </dgm:prSet>
      <dgm:spPr/>
      <dgm:t>
        <a:bodyPr/>
        <a:lstStyle/>
        <a:p>
          <a:endParaRPr lang="en-US"/>
        </a:p>
      </dgm:t>
    </dgm:pt>
  </dgm:ptLst>
  <dgm:cxnLst>
    <dgm:cxn modelId="{57F5F26A-7442-46E7-922A-636D0FAA530D}" type="presOf" srcId="{B2C7B263-10E6-4759-8301-6FF23FD60C7F}" destId="{A21B94DF-E9CC-44C7-A051-335F392628BB}" srcOrd="0" destOrd="0" presId="urn:microsoft.com/office/officeart/2005/8/layout/vList2"/>
    <dgm:cxn modelId="{46C29959-485D-4A17-81AE-261C78526DD4}" srcId="{DA60C2AC-8968-4D67-8CD5-35E2B285EBC0}" destId="{5BE19392-41DA-47C5-880C-C7E16461CC75}" srcOrd="1" destOrd="0" parTransId="{0C457A6D-8994-4B57-92E5-26C39317790F}" sibTransId="{A3984951-5380-48B1-9181-28ECEEC5F570}"/>
    <dgm:cxn modelId="{B5711962-8F74-40C2-8FDD-849DBF54F346}" type="presOf" srcId="{DA60C2AC-8968-4D67-8CD5-35E2B285EBC0}" destId="{664496A2-F0D5-4B1D-B5D4-1E9143A0C7FD}" srcOrd="0" destOrd="0" presId="urn:microsoft.com/office/officeart/2005/8/layout/vList2"/>
    <dgm:cxn modelId="{C7572C4D-A200-427D-BBA8-28D5CF74ACAC}" type="presOf" srcId="{5BE19392-41DA-47C5-880C-C7E16461CC75}" destId="{DA638D9C-D781-426A-BBBC-F90CC0B6E3AE}" srcOrd="0" destOrd="0" presId="urn:microsoft.com/office/officeart/2005/8/layout/vList2"/>
    <dgm:cxn modelId="{8485260B-087D-4A34-94F2-D2A9E0E00D05}" srcId="{DA60C2AC-8968-4D67-8CD5-35E2B285EBC0}" destId="{0379688D-B86E-4107-A597-C7811091757B}" srcOrd="0" destOrd="0" parTransId="{DF2D1F46-3712-45DD-9D88-6F299C28CA15}" sibTransId="{0398FA36-D09D-49C8-AD0A-7674F56F97D9}"/>
    <dgm:cxn modelId="{B65B11BE-42F5-4739-BE1C-96731D4CDBFA}" srcId="{DA60C2AC-8968-4D67-8CD5-35E2B285EBC0}" destId="{B2C7B263-10E6-4759-8301-6FF23FD60C7F}" srcOrd="2" destOrd="0" parTransId="{9B032750-6093-4E3C-882B-4EA2740FA054}" sibTransId="{5CB88DF5-04C5-432C-A23C-F27798413EDD}"/>
    <dgm:cxn modelId="{8DE5BBDA-B001-4D04-B0BA-5811F5627459}" type="presOf" srcId="{0379688D-B86E-4107-A597-C7811091757B}" destId="{61EDAB89-B5D6-449F-8E44-9F5D6225AA62}" srcOrd="0" destOrd="0" presId="urn:microsoft.com/office/officeart/2005/8/layout/vList2"/>
    <dgm:cxn modelId="{F53F79A7-D210-4949-9F49-8BE5EE10F692}" type="presParOf" srcId="{664496A2-F0D5-4B1D-B5D4-1E9143A0C7FD}" destId="{61EDAB89-B5D6-449F-8E44-9F5D6225AA62}" srcOrd="0" destOrd="0" presId="urn:microsoft.com/office/officeart/2005/8/layout/vList2"/>
    <dgm:cxn modelId="{5DA61714-8544-4BFE-9B0C-1072D40898F7}" type="presParOf" srcId="{664496A2-F0D5-4B1D-B5D4-1E9143A0C7FD}" destId="{8B11A4B7-A298-4AE0-8578-5A4F648E811D}" srcOrd="1" destOrd="0" presId="urn:microsoft.com/office/officeart/2005/8/layout/vList2"/>
    <dgm:cxn modelId="{F97912B2-A8C3-4159-B804-A1ED3A30DB57}" type="presParOf" srcId="{664496A2-F0D5-4B1D-B5D4-1E9143A0C7FD}" destId="{DA638D9C-D781-426A-BBBC-F90CC0B6E3AE}" srcOrd="2" destOrd="0" presId="urn:microsoft.com/office/officeart/2005/8/layout/vList2"/>
    <dgm:cxn modelId="{F8597F52-1DE8-4337-BA08-55DB4AF31540}" type="presParOf" srcId="{664496A2-F0D5-4B1D-B5D4-1E9143A0C7FD}" destId="{A753BA86-0260-4F24-8F55-67CA5C83F63D}" srcOrd="3" destOrd="0" presId="urn:microsoft.com/office/officeart/2005/8/layout/vList2"/>
    <dgm:cxn modelId="{0FE16AD5-5B3D-40E6-A254-F89FDA36EFEA}" type="presParOf" srcId="{664496A2-F0D5-4B1D-B5D4-1E9143A0C7FD}" destId="{A21B94DF-E9CC-44C7-A051-335F392628B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60C2AC-8968-4D67-8CD5-35E2B285EBC0}" type="doc">
      <dgm:prSet loTypeId="urn:microsoft.com/office/officeart/2005/8/layout/vList2" loCatId="list" qsTypeId="urn:microsoft.com/office/officeart/2005/8/quickstyle/simple1" qsCatId="simple" csTypeId="urn:microsoft.com/office/officeart/2005/8/colors/colorful1#2" csCatId="colorful" phldr="1"/>
      <dgm:spPr/>
      <dgm:t>
        <a:bodyPr/>
        <a:lstStyle/>
        <a:p>
          <a:endParaRPr lang="en-US"/>
        </a:p>
      </dgm:t>
    </dgm:pt>
    <dgm:pt modelId="{0379688D-B86E-4107-A597-C7811091757B}">
      <dgm:prSet phldrT="[Text]"/>
      <dgm:spPr/>
      <dgm:t>
        <a:bodyPr/>
        <a:lstStyle/>
        <a:p>
          <a:r>
            <a:rPr lang="en-US" dirty="0" smtClean="0"/>
            <a:t>Reduce sodium intake to 1500 mg per day</a:t>
          </a:r>
          <a:endParaRPr lang="en-US" dirty="0"/>
        </a:p>
      </dgm:t>
    </dgm:pt>
    <dgm:pt modelId="{DF2D1F46-3712-45DD-9D88-6F299C28CA15}" type="parTrans" cxnId="{8485260B-087D-4A34-94F2-D2A9E0E00D05}">
      <dgm:prSet/>
      <dgm:spPr/>
      <dgm:t>
        <a:bodyPr/>
        <a:lstStyle/>
        <a:p>
          <a:endParaRPr lang="en-US"/>
        </a:p>
      </dgm:t>
    </dgm:pt>
    <dgm:pt modelId="{0398FA36-D09D-49C8-AD0A-7674F56F97D9}" type="sibTrans" cxnId="{8485260B-087D-4A34-94F2-D2A9E0E00D05}">
      <dgm:prSet/>
      <dgm:spPr/>
      <dgm:t>
        <a:bodyPr/>
        <a:lstStyle/>
        <a:p>
          <a:endParaRPr lang="en-US"/>
        </a:p>
      </dgm:t>
    </dgm:pt>
    <dgm:pt modelId="{B2C7B263-10E6-4759-8301-6FF23FD60C7F}">
      <dgm:prSet phldrT="[Text]"/>
      <dgm:spPr/>
      <dgm:t>
        <a:bodyPr/>
        <a:lstStyle/>
        <a:p>
          <a:r>
            <a:rPr lang="en-US" dirty="0" smtClean="0"/>
            <a:t>Cholesterol less than 300 mg/day</a:t>
          </a:r>
          <a:endParaRPr lang="en-US" dirty="0"/>
        </a:p>
      </dgm:t>
    </dgm:pt>
    <dgm:pt modelId="{9B032750-6093-4E3C-882B-4EA2740FA054}" type="parTrans" cxnId="{B65B11BE-42F5-4739-BE1C-96731D4CDBFA}">
      <dgm:prSet/>
      <dgm:spPr/>
      <dgm:t>
        <a:bodyPr/>
        <a:lstStyle/>
        <a:p>
          <a:endParaRPr lang="en-US"/>
        </a:p>
      </dgm:t>
    </dgm:pt>
    <dgm:pt modelId="{5CB88DF5-04C5-432C-A23C-F27798413EDD}" type="sibTrans" cxnId="{B65B11BE-42F5-4739-BE1C-96731D4CDBFA}">
      <dgm:prSet/>
      <dgm:spPr/>
      <dgm:t>
        <a:bodyPr/>
        <a:lstStyle/>
        <a:p>
          <a:endParaRPr lang="en-US"/>
        </a:p>
      </dgm:t>
    </dgm:pt>
    <dgm:pt modelId="{5BE19392-41DA-47C5-880C-C7E16461CC75}">
      <dgm:prSet phldrT="[Text]"/>
      <dgm:spPr/>
      <dgm:t>
        <a:bodyPr/>
        <a:lstStyle/>
        <a:p>
          <a:r>
            <a:rPr lang="en-US" dirty="0" smtClean="0">
              <a:solidFill>
                <a:schemeClr val="tx1"/>
              </a:solidFill>
            </a:rPr>
            <a:t>Less than 10% of calories from saturated fat</a:t>
          </a:r>
          <a:endParaRPr lang="en-US" dirty="0">
            <a:solidFill>
              <a:schemeClr val="tx1"/>
            </a:solidFill>
          </a:endParaRPr>
        </a:p>
      </dgm:t>
    </dgm:pt>
    <dgm:pt modelId="{0C457A6D-8994-4B57-92E5-26C39317790F}" type="parTrans" cxnId="{46C29959-485D-4A17-81AE-261C78526DD4}">
      <dgm:prSet/>
      <dgm:spPr/>
      <dgm:t>
        <a:bodyPr/>
        <a:lstStyle/>
        <a:p>
          <a:endParaRPr lang="en-US"/>
        </a:p>
      </dgm:t>
    </dgm:pt>
    <dgm:pt modelId="{A3984951-5380-48B1-9181-28ECEEC5F570}" type="sibTrans" cxnId="{46C29959-485D-4A17-81AE-261C78526DD4}">
      <dgm:prSet/>
      <dgm:spPr/>
      <dgm:t>
        <a:bodyPr/>
        <a:lstStyle/>
        <a:p>
          <a:endParaRPr lang="en-US"/>
        </a:p>
      </dgm:t>
    </dgm:pt>
    <dgm:pt modelId="{7DCE52A6-0413-49E6-89D1-CA8A00335D5B}">
      <dgm:prSet phldrT="[Text]"/>
      <dgm:spPr/>
      <dgm:t>
        <a:bodyPr/>
        <a:lstStyle/>
        <a:p>
          <a:r>
            <a:rPr lang="en-US" dirty="0" smtClean="0"/>
            <a:t>Trans fat as low as possible</a:t>
          </a:r>
        </a:p>
      </dgm:t>
    </dgm:pt>
    <dgm:pt modelId="{B2835403-8E4D-4A7D-9C96-639724D744B3}" type="parTrans" cxnId="{E5E42103-FCF8-43C0-BF5C-20B6D38CA18E}">
      <dgm:prSet/>
      <dgm:spPr/>
      <dgm:t>
        <a:bodyPr/>
        <a:lstStyle/>
        <a:p>
          <a:endParaRPr lang="en-US"/>
        </a:p>
      </dgm:t>
    </dgm:pt>
    <dgm:pt modelId="{202BADB3-9413-44C4-99DE-1AF95F96C081}" type="sibTrans" cxnId="{E5E42103-FCF8-43C0-BF5C-20B6D38CA18E}">
      <dgm:prSet/>
      <dgm:spPr/>
      <dgm:t>
        <a:bodyPr/>
        <a:lstStyle/>
        <a:p>
          <a:endParaRPr lang="en-US"/>
        </a:p>
      </dgm:t>
    </dgm:pt>
    <dgm:pt modelId="{C3703DBE-04EB-4BCC-8EC1-C8F306416590}">
      <dgm:prSet phldrT="[Text]"/>
      <dgm:spPr/>
      <dgm:t>
        <a:bodyPr/>
        <a:lstStyle/>
        <a:p>
          <a:r>
            <a:rPr lang="en-US" dirty="0" smtClean="0"/>
            <a:t>Solid Fats</a:t>
          </a:r>
        </a:p>
      </dgm:t>
    </dgm:pt>
    <dgm:pt modelId="{E37BB160-A450-4230-9A9D-4CD4974849B3}" type="parTrans" cxnId="{581F91B5-EFA6-4F54-85E9-AE09EC4AA9EC}">
      <dgm:prSet/>
      <dgm:spPr/>
      <dgm:t>
        <a:bodyPr/>
        <a:lstStyle/>
        <a:p>
          <a:endParaRPr lang="en-US"/>
        </a:p>
      </dgm:t>
    </dgm:pt>
    <dgm:pt modelId="{ADF29325-CA8B-4E74-9F39-BFC4D4F595A2}" type="sibTrans" cxnId="{581F91B5-EFA6-4F54-85E9-AE09EC4AA9EC}">
      <dgm:prSet/>
      <dgm:spPr/>
      <dgm:t>
        <a:bodyPr/>
        <a:lstStyle/>
        <a:p>
          <a:endParaRPr lang="en-US"/>
        </a:p>
      </dgm:t>
    </dgm:pt>
    <dgm:pt modelId="{61406FBC-ED5D-44B5-BCC9-6ECFCBE4751D}">
      <dgm:prSet phldrT="[Text]"/>
      <dgm:spPr/>
      <dgm:t>
        <a:bodyPr/>
        <a:lstStyle/>
        <a:p>
          <a:r>
            <a:rPr lang="en-US" dirty="0" smtClean="0"/>
            <a:t>Added Sugars</a:t>
          </a:r>
        </a:p>
      </dgm:t>
    </dgm:pt>
    <dgm:pt modelId="{4AB059A3-2418-4D52-83AD-B18A62A796DF}" type="parTrans" cxnId="{051051EA-F83E-469D-A490-17D8C5F37418}">
      <dgm:prSet/>
      <dgm:spPr/>
      <dgm:t>
        <a:bodyPr/>
        <a:lstStyle/>
        <a:p>
          <a:endParaRPr lang="en-US"/>
        </a:p>
      </dgm:t>
    </dgm:pt>
    <dgm:pt modelId="{3138F20F-0188-4294-B084-AAEA45780C4C}" type="sibTrans" cxnId="{051051EA-F83E-469D-A490-17D8C5F37418}">
      <dgm:prSet/>
      <dgm:spPr/>
      <dgm:t>
        <a:bodyPr/>
        <a:lstStyle/>
        <a:p>
          <a:endParaRPr lang="en-US"/>
        </a:p>
      </dgm:t>
    </dgm:pt>
    <dgm:pt modelId="{6E4324B8-1C7C-47CE-9D04-9543747654ED}">
      <dgm:prSet phldrT="[Text]"/>
      <dgm:spPr/>
      <dgm:t>
        <a:bodyPr/>
        <a:lstStyle/>
        <a:p>
          <a:r>
            <a:rPr lang="en-US" dirty="0" smtClean="0">
              <a:solidFill>
                <a:schemeClr val="tx1"/>
              </a:solidFill>
            </a:rPr>
            <a:t>Refined Grains</a:t>
          </a:r>
        </a:p>
      </dgm:t>
    </dgm:pt>
    <dgm:pt modelId="{23B0D718-9486-4FAA-85E6-C4008BFA09D3}" type="parTrans" cxnId="{6CFC8B8C-EB4E-470D-8C37-E8EC87AA1419}">
      <dgm:prSet/>
      <dgm:spPr/>
      <dgm:t>
        <a:bodyPr/>
        <a:lstStyle/>
        <a:p>
          <a:endParaRPr lang="en-US"/>
        </a:p>
      </dgm:t>
    </dgm:pt>
    <dgm:pt modelId="{AB08956F-404D-446A-89AF-25CF42D972B4}" type="sibTrans" cxnId="{6CFC8B8C-EB4E-470D-8C37-E8EC87AA1419}">
      <dgm:prSet/>
      <dgm:spPr/>
      <dgm:t>
        <a:bodyPr/>
        <a:lstStyle/>
        <a:p>
          <a:endParaRPr lang="en-US"/>
        </a:p>
      </dgm:t>
    </dgm:pt>
    <dgm:pt modelId="{50208DC7-CC02-418B-9770-ACB924FCCAFC}">
      <dgm:prSet phldrT="[Text]"/>
      <dgm:spPr/>
      <dgm:t>
        <a:bodyPr/>
        <a:lstStyle/>
        <a:p>
          <a:r>
            <a:rPr lang="en-US" dirty="0" smtClean="0"/>
            <a:t>Alcohol</a:t>
          </a:r>
        </a:p>
      </dgm:t>
    </dgm:pt>
    <dgm:pt modelId="{47DCD460-F989-45CD-830F-78744EFAC12E}" type="parTrans" cxnId="{5B6182A9-D7DC-46E1-B2A5-45A6B1349BC9}">
      <dgm:prSet/>
      <dgm:spPr/>
      <dgm:t>
        <a:bodyPr/>
        <a:lstStyle/>
        <a:p>
          <a:endParaRPr lang="en-US"/>
        </a:p>
      </dgm:t>
    </dgm:pt>
    <dgm:pt modelId="{DE210A8C-5FB9-410D-96CE-717CF70EE123}" type="sibTrans" cxnId="{5B6182A9-D7DC-46E1-B2A5-45A6B1349BC9}">
      <dgm:prSet/>
      <dgm:spPr/>
      <dgm:t>
        <a:bodyPr/>
        <a:lstStyle/>
        <a:p>
          <a:endParaRPr lang="en-US"/>
        </a:p>
      </dgm:t>
    </dgm:pt>
    <dgm:pt modelId="{664496A2-F0D5-4B1D-B5D4-1E9143A0C7FD}" type="pres">
      <dgm:prSet presAssocID="{DA60C2AC-8968-4D67-8CD5-35E2B285EBC0}" presName="linear" presStyleCnt="0">
        <dgm:presLayoutVars>
          <dgm:animLvl val="lvl"/>
          <dgm:resizeHandles val="exact"/>
        </dgm:presLayoutVars>
      </dgm:prSet>
      <dgm:spPr/>
      <dgm:t>
        <a:bodyPr/>
        <a:lstStyle/>
        <a:p>
          <a:endParaRPr lang="en-US"/>
        </a:p>
      </dgm:t>
    </dgm:pt>
    <dgm:pt modelId="{61EDAB89-B5D6-449F-8E44-9F5D6225AA62}" type="pres">
      <dgm:prSet presAssocID="{0379688D-B86E-4107-A597-C7811091757B}" presName="parentText" presStyleLbl="node1" presStyleIdx="0" presStyleCnt="8">
        <dgm:presLayoutVars>
          <dgm:chMax val="0"/>
          <dgm:bulletEnabled val="1"/>
        </dgm:presLayoutVars>
      </dgm:prSet>
      <dgm:spPr/>
      <dgm:t>
        <a:bodyPr/>
        <a:lstStyle/>
        <a:p>
          <a:endParaRPr lang="en-US"/>
        </a:p>
      </dgm:t>
    </dgm:pt>
    <dgm:pt modelId="{8B11A4B7-A298-4AE0-8578-5A4F648E811D}" type="pres">
      <dgm:prSet presAssocID="{0398FA36-D09D-49C8-AD0A-7674F56F97D9}" presName="spacer" presStyleCnt="0"/>
      <dgm:spPr/>
    </dgm:pt>
    <dgm:pt modelId="{DA638D9C-D781-426A-BBBC-F90CC0B6E3AE}" type="pres">
      <dgm:prSet presAssocID="{5BE19392-41DA-47C5-880C-C7E16461CC75}" presName="parentText" presStyleLbl="node1" presStyleIdx="1" presStyleCnt="8">
        <dgm:presLayoutVars>
          <dgm:chMax val="0"/>
          <dgm:bulletEnabled val="1"/>
        </dgm:presLayoutVars>
      </dgm:prSet>
      <dgm:spPr/>
      <dgm:t>
        <a:bodyPr/>
        <a:lstStyle/>
        <a:p>
          <a:endParaRPr lang="en-US"/>
        </a:p>
      </dgm:t>
    </dgm:pt>
    <dgm:pt modelId="{A753BA86-0260-4F24-8F55-67CA5C83F63D}" type="pres">
      <dgm:prSet presAssocID="{A3984951-5380-48B1-9181-28ECEEC5F570}" presName="spacer" presStyleCnt="0"/>
      <dgm:spPr/>
    </dgm:pt>
    <dgm:pt modelId="{A21B94DF-E9CC-44C7-A051-335F392628BB}" type="pres">
      <dgm:prSet presAssocID="{B2C7B263-10E6-4759-8301-6FF23FD60C7F}" presName="parentText" presStyleLbl="node1" presStyleIdx="2" presStyleCnt="8">
        <dgm:presLayoutVars>
          <dgm:chMax val="0"/>
          <dgm:bulletEnabled val="1"/>
        </dgm:presLayoutVars>
      </dgm:prSet>
      <dgm:spPr/>
      <dgm:t>
        <a:bodyPr/>
        <a:lstStyle/>
        <a:p>
          <a:endParaRPr lang="en-US"/>
        </a:p>
      </dgm:t>
    </dgm:pt>
    <dgm:pt modelId="{E2363C46-7E55-47DF-ACA9-C27028CBD5F6}" type="pres">
      <dgm:prSet presAssocID="{5CB88DF5-04C5-432C-A23C-F27798413EDD}" presName="spacer" presStyleCnt="0"/>
      <dgm:spPr/>
    </dgm:pt>
    <dgm:pt modelId="{947BE1F1-D3FE-48D4-BF77-5A6EBD148F20}" type="pres">
      <dgm:prSet presAssocID="{7DCE52A6-0413-49E6-89D1-CA8A00335D5B}" presName="parentText" presStyleLbl="node1" presStyleIdx="3" presStyleCnt="8">
        <dgm:presLayoutVars>
          <dgm:chMax val="0"/>
          <dgm:bulletEnabled val="1"/>
        </dgm:presLayoutVars>
      </dgm:prSet>
      <dgm:spPr/>
      <dgm:t>
        <a:bodyPr/>
        <a:lstStyle/>
        <a:p>
          <a:endParaRPr lang="en-US"/>
        </a:p>
      </dgm:t>
    </dgm:pt>
    <dgm:pt modelId="{DA547B83-EE89-45A4-8F58-8D88C48F43F7}" type="pres">
      <dgm:prSet presAssocID="{202BADB3-9413-44C4-99DE-1AF95F96C081}" presName="spacer" presStyleCnt="0"/>
      <dgm:spPr/>
    </dgm:pt>
    <dgm:pt modelId="{B5B38DC4-E205-431D-92C5-C051E5D6470A}" type="pres">
      <dgm:prSet presAssocID="{C3703DBE-04EB-4BCC-8EC1-C8F306416590}" presName="parentText" presStyleLbl="node1" presStyleIdx="4" presStyleCnt="8">
        <dgm:presLayoutVars>
          <dgm:chMax val="0"/>
          <dgm:bulletEnabled val="1"/>
        </dgm:presLayoutVars>
      </dgm:prSet>
      <dgm:spPr/>
      <dgm:t>
        <a:bodyPr/>
        <a:lstStyle/>
        <a:p>
          <a:endParaRPr lang="en-US"/>
        </a:p>
      </dgm:t>
    </dgm:pt>
    <dgm:pt modelId="{6574897B-E00D-4492-8AF2-7AED99E4797A}" type="pres">
      <dgm:prSet presAssocID="{ADF29325-CA8B-4E74-9F39-BFC4D4F595A2}" presName="spacer" presStyleCnt="0"/>
      <dgm:spPr/>
    </dgm:pt>
    <dgm:pt modelId="{D4219B89-5A18-44ED-A437-90E90E8A5960}" type="pres">
      <dgm:prSet presAssocID="{61406FBC-ED5D-44B5-BCC9-6ECFCBE4751D}" presName="parentText" presStyleLbl="node1" presStyleIdx="5" presStyleCnt="8">
        <dgm:presLayoutVars>
          <dgm:chMax val="0"/>
          <dgm:bulletEnabled val="1"/>
        </dgm:presLayoutVars>
      </dgm:prSet>
      <dgm:spPr/>
      <dgm:t>
        <a:bodyPr/>
        <a:lstStyle/>
        <a:p>
          <a:endParaRPr lang="en-US"/>
        </a:p>
      </dgm:t>
    </dgm:pt>
    <dgm:pt modelId="{079CFB97-FD3B-40D9-9C5B-BF3C6A2607F3}" type="pres">
      <dgm:prSet presAssocID="{3138F20F-0188-4294-B084-AAEA45780C4C}" presName="spacer" presStyleCnt="0"/>
      <dgm:spPr/>
    </dgm:pt>
    <dgm:pt modelId="{AECDA895-E022-4B83-852D-205861811A8B}" type="pres">
      <dgm:prSet presAssocID="{6E4324B8-1C7C-47CE-9D04-9543747654ED}" presName="parentText" presStyleLbl="node1" presStyleIdx="6" presStyleCnt="8">
        <dgm:presLayoutVars>
          <dgm:chMax val="0"/>
          <dgm:bulletEnabled val="1"/>
        </dgm:presLayoutVars>
      </dgm:prSet>
      <dgm:spPr/>
      <dgm:t>
        <a:bodyPr/>
        <a:lstStyle/>
        <a:p>
          <a:endParaRPr lang="en-US"/>
        </a:p>
      </dgm:t>
    </dgm:pt>
    <dgm:pt modelId="{C8417BC2-25F1-43D6-92F0-DCE6821AFC21}" type="pres">
      <dgm:prSet presAssocID="{AB08956F-404D-446A-89AF-25CF42D972B4}" presName="spacer" presStyleCnt="0"/>
      <dgm:spPr/>
    </dgm:pt>
    <dgm:pt modelId="{EC461DDC-60EC-4B81-A0F3-1C75E6975643}" type="pres">
      <dgm:prSet presAssocID="{50208DC7-CC02-418B-9770-ACB924FCCAFC}" presName="parentText" presStyleLbl="node1" presStyleIdx="7" presStyleCnt="8" custLinFactY="112200" custLinFactNeighborX="1250" custLinFactNeighborY="200000">
        <dgm:presLayoutVars>
          <dgm:chMax val="0"/>
          <dgm:bulletEnabled val="1"/>
        </dgm:presLayoutVars>
      </dgm:prSet>
      <dgm:spPr/>
      <dgm:t>
        <a:bodyPr/>
        <a:lstStyle/>
        <a:p>
          <a:endParaRPr lang="en-US"/>
        </a:p>
      </dgm:t>
    </dgm:pt>
  </dgm:ptLst>
  <dgm:cxnLst>
    <dgm:cxn modelId="{6CFC8B8C-EB4E-470D-8C37-E8EC87AA1419}" srcId="{DA60C2AC-8968-4D67-8CD5-35E2B285EBC0}" destId="{6E4324B8-1C7C-47CE-9D04-9543747654ED}" srcOrd="6" destOrd="0" parTransId="{23B0D718-9486-4FAA-85E6-C4008BFA09D3}" sibTransId="{AB08956F-404D-446A-89AF-25CF42D972B4}"/>
    <dgm:cxn modelId="{E5E42103-FCF8-43C0-BF5C-20B6D38CA18E}" srcId="{DA60C2AC-8968-4D67-8CD5-35E2B285EBC0}" destId="{7DCE52A6-0413-49E6-89D1-CA8A00335D5B}" srcOrd="3" destOrd="0" parTransId="{B2835403-8E4D-4A7D-9C96-639724D744B3}" sibTransId="{202BADB3-9413-44C4-99DE-1AF95F96C081}"/>
    <dgm:cxn modelId="{1AB5BB50-32DE-48E5-93AB-C6C2B865F18A}" type="presOf" srcId="{DA60C2AC-8968-4D67-8CD5-35E2B285EBC0}" destId="{664496A2-F0D5-4B1D-B5D4-1E9143A0C7FD}" srcOrd="0" destOrd="0" presId="urn:microsoft.com/office/officeart/2005/8/layout/vList2"/>
    <dgm:cxn modelId="{CF3C56B2-34FE-4BD5-8FB7-B6628BEC0BEB}" type="presOf" srcId="{7DCE52A6-0413-49E6-89D1-CA8A00335D5B}" destId="{947BE1F1-D3FE-48D4-BF77-5A6EBD148F20}" srcOrd="0" destOrd="0" presId="urn:microsoft.com/office/officeart/2005/8/layout/vList2"/>
    <dgm:cxn modelId="{051051EA-F83E-469D-A490-17D8C5F37418}" srcId="{DA60C2AC-8968-4D67-8CD5-35E2B285EBC0}" destId="{61406FBC-ED5D-44B5-BCC9-6ECFCBE4751D}" srcOrd="5" destOrd="0" parTransId="{4AB059A3-2418-4D52-83AD-B18A62A796DF}" sibTransId="{3138F20F-0188-4294-B084-AAEA45780C4C}"/>
    <dgm:cxn modelId="{B65B11BE-42F5-4739-BE1C-96731D4CDBFA}" srcId="{DA60C2AC-8968-4D67-8CD5-35E2B285EBC0}" destId="{B2C7B263-10E6-4759-8301-6FF23FD60C7F}" srcOrd="2" destOrd="0" parTransId="{9B032750-6093-4E3C-882B-4EA2740FA054}" sibTransId="{5CB88DF5-04C5-432C-A23C-F27798413EDD}"/>
    <dgm:cxn modelId="{8485260B-087D-4A34-94F2-D2A9E0E00D05}" srcId="{DA60C2AC-8968-4D67-8CD5-35E2B285EBC0}" destId="{0379688D-B86E-4107-A597-C7811091757B}" srcOrd="0" destOrd="0" parTransId="{DF2D1F46-3712-45DD-9D88-6F299C28CA15}" sibTransId="{0398FA36-D09D-49C8-AD0A-7674F56F97D9}"/>
    <dgm:cxn modelId="{5F4EE293-CC8B-44D5-95EF-12E4518FEBA8}" type="presOf" srcId="{61406FBC-ED5D-44B5-BCC9-6ECFCBE4751D}" destId="{D4219B89-5A18-44ED-A437-90E90E8A5960}" srcOrd="0" destOrd="0" presId="urn:microsoft.com/office/officeart/2005/8/layout/vList2"/>
    <dgm:cxn modelId="{15EC98A1-1495-4176-9672-7380784D446C}" type="presOf" srcId="{0379688D-B86E-4107-A597-C7811091757B}" destId="{61EDAB89-B5D6-449F-8E44-9F5D6225AA62}" srcOrd="0" destOrd="0" presId="urn:microsoft.com/office/officeart/2005/8/layout/vList2"/>
    <dgm:cxn modelId="{47A3F83D-E638-4D81-892D-0F8D69AB29A6}" type="presOf" srcId="{C3703DBE-04EB-4BCC-8EC1-C8F306416590}" destId="{B5B38DC4-E205-431D-92C5-C051E5D6470A}" srcOrd="0" destOrd="0" presId="urn:microsoft.com/office/officeart/2005/8/layout/vList2"/>
    <dgm:cxn modelId="{283BBDC9-BA66-4B2F-A728-C23140559D0F}" type="presOf" srcId="{5BE19392-41DA-47C5-880C-C7E16461CC75}" destId="{DA638D9C-D781-426A-BBBC-F90CC0B6E3AE}" srcOrd="0" destOrd="0" presId="urn:microsoft.com/office/officeart/2005/8/layout/vList2"/>
    <dgm:cxn modelId="{46C29959-485D-4A17-81AE-261C78526DD4}" srcId="{DA60C2AC-8968-4D67-8CD5-35E2B285EBC0}" destId="{5BE19392-41DA-47C5-880C-C7E16461CC75}" srcOrd="1" destOrd="0" parTransId="{0C457A6D-8994-4B57-92E5-26C39317790F}" sibTransId="{A3984951-5380-48B1-9181-28ECEEC5F570}"/>
    <dgm:cxn modelId="{5B6182A9-D7DC-46E1-B2A5-45A6B1349BC9}" srcId="{DA60C2AC-8968-4D67-8CD5-35E2B285EBC0}" destId="{50208DC7-CC02-418B-9770-ACB924FCCAFC}" srcOrd="7" destOrd="0" parTransId="{47DCD460-F989-45CD-830F-78744EFAC12E}" sibTransId="{DE210A8C-5FB9-410D-96CE-717CF70EE123}"/>
    <dgm:cxn modelId="{581F91B5-EFA6-4F54-85E9-AE09EC4AA9EC}" srcId="{DA60C2AC-8968-4D67-8CD5-35E2B285EBC0}" destId="{C3703DBE-04EB-4BCC-8EC1-C8F306416590}" srcOrd="4" destOrd="0" parTransId="{E37BB160-A450-4230-9A9D-4CD4974849B3}" sibTransId="{ADF29325-CA8B-4E74-9F39-BFC4D4F595A2}"/>
    <dgm:cxn modelId="{AFE4F49E-2305-4617-B5E7-A4FAD46CE4EB}" type="presOf" srcId="{50208DC7-CC02-418B-9770-ACB924FCCAFC}" destId="{EC461DDC-60EC-4B81-A0F3-1C75E6975643}" srcOrd="0" destOrd="0" presId="urn:microsoft.com/office/officeart/2005/8/layout/vList2"/>
    <dgm:cxn modelId="{9449984D-8611-4E5A-9ACA-8064B4EF4F19}" type="presOf" srcId="{B2C7B263-10E6-4759-8301-6FF23FD60C7F}" destId="{A21B94DF-E9CC-44C7-A051-335F392628BB}" srcOrd="0" destOrd="0" presId="urn:microsoft.com/office/officeart/2005/8/layout/vList2"/>
    <dgm:cxn modelId="{4C98705E-C927-47A6-A8D0-446EDEF8E26C}" type="presOf" srcId="{6E4324B8-1C7C-47CE-9D04-9543747654ED}" destId="{AECDA895-E022-4B83-852D-205861811A8B}" srcOrd="0" destOrd="0" presId="urn:microsoft.com/office/officeart/2005/8/layout/vList2"/>
    <dgm:cxn modelId="{6B779D9D-FAA4-4EF2-941F-AC102AEA2D3A}" type="presParOf" srcId="{664496A2-F0D5-4B1D-B5D4-1E9143A0C7FD}" destId="{61EDAB89-B5D6-449F-8E44-9F5D6225AA62}" srcOrd="0" destOrd="0" presId="urn:microsoft.com/office/officeart/2005/8/layout/vList2"/>
    <dgm:cxn modelId="{BF4632D8-04CA-42C0-99A2-39ACBC92E736}" type="presParOf" srcId="{664496A2-F0D5-4B1D-B5D4-1E9143A0C7FD}" destId="{8B11A4B7-A298-4AE0-8578-5A4F648E811D}" srcOrd="1" destOrd="0" presId="urn:microsoft.com/office/officeart/2005/8/layout/vList2"/>
    <dgm:cxn modelId="{7F10D7C1-CB62-4F34-A32D-9AC3D6552D22}" type="presParOf" srcId="{664496A2-F0D5-4B1D-B5D4-1E9143A0C7FD}" destId="{DA638D9C-D781-426A-BBBC-F90CC0B6E3AE}" srcOrd="2" destOrd="0" presId="urn:microsoft.com/office/officeart/2005/8/layout/vList2"/>
    <dgm:cxn modelId="{3EDCEC75-2A9E-4098-B7CF-3C8BAE1917C7}" type="presParOf" srcId="{664496A2-F0D5-4B1D-B5D4-1E9143A0C7FD}" destId="{A753BA86-0260-4F24-8F55-67CA5C83F63D}" srcOrd="3" destOrd="0" presId="urn:microsoft.com/office/officeart/2005/8/layout/vList2"/>
    <dgm:cxn modelId="{548F1B64-9CE7-4849-A4FC-AF2A08AA250A}" type="presParOf" srcId="{664496A2-F0D5-4B1D-B5D4-1E9143A0C7FD}" destId="{A21B94DF-E9CC-44C7-A051-335F392628BB}" srcOrd="4" destOrd="0" presId="urn:microsoft.com/office/officeart/2005/8/layout/vList2"/>
    <dgm:cxn modelId="{091DADA5-7C04-4FF2-8EBD-273090E68C82}" type="presParOf" srcId="{664496A2-F0D5-4B1D-B5D4-1E9143A0C7FD}" destId="{E2363C46-7E55-47DF-ACA9-C27028CBD5F6}" srcOrd="5" destOrd="0" presId="urn:microsoft.com/office/officeart/2005/8/layout/vList2"/>
    <dgm:cxn modelId="{38B6D269-949E-4C56-8329-64544664C5DF}" type="presParOf" srcId="{664496A2-F0D5-4B1D-B5D4-1E9143A0C7FD}" destId="{947BE1F1-D3FE-48D4-BF77-5A6EBD148F20}" srcOrd="6" destOrd="0" presId="urn:microsoft.com/office/officeart/2005/8/layout/vList2"/>
    <dgm:cxn modelId="{B20B31EF-431F-417C-8D0F-8DFA4614310D}" type="presParOf" srcId="{664496A2-F0D5-4B1D-B5D4-1E9143A0C7FD}" destId="{DA547B83-EE89-45A4-8F58-8D88C48F43F7}" srcOrd="7" destOrd="0" presId="urn:microsoft.com/office/officeart/2005/8/layout/vList2"/>
    <dgm:cxn modelId="{6B9CF757-D984-4281-90B8-7D69B44DDC9C}" type="presParOf" srcId="{664496A2-F0D5-4B1D-B5D4-1E9143A0C7FD}" destId="{B5B38DC4-E205-431D-92C5-C051E5D6470A}" srcOrd="8" destOrd="0" presId="urn:microsoft.com/office/officeart/2005/8/layout/vList2"/>
    <dgm:cxn modelId="{BB02B093-4BDA-48CC-A4E2-8509B33E1ECA}" type="presParOf" srcId="{664496A2-F0D5-4B1D-B5D4-1E9143A0C7FD}" destId="{6574897B-E00D-4492-8AF2-7AED99E4797A}" srcOrd="9" destOrd="0" presId="urn:microsoft.com/office/officeart/2005/8/layout/vList2"/>
    <dgm:cxn modelId="{D9B6C0D7-4A91-4750-8869-98751BD47A5E}" type="presParOf" srcId="{664496A2-F0D5-4B1D-B5D4-1E9143A0C7FD}" destId="{D4219B89-5A18-44ED-A437-90E90E8A5960}" srcOrd="10" destOrd="0" presId="urn:microsoft.com/office/officeart/2005/8/layout/vList2"/>
    <dgm:cxn modelId="{3824112F-6132-48C7-B4DB-F680E45CB8D1}" type="presParOf" srcId="{664496A2-F0D5-4B1D-B5D4-1E9143A0C7FD}" destId="{079CFB97-FD3B-40D9-9C5B-BF3C6A2607F3}" srcOrd="11" destOrd="0" presId="urn:microsoft.com/office/officeart/2005/8/layout/vList2"/>
    <dgm:cxn modelId="{35318ACE-95C2-40B2-8AB8-0F436ACD989B}" type="presParOf" srcId="{664496A2-F0D5-4B1D-B5D4-1E9143A0C7FD}" destId="{AECDA895-E022-4B83-852D-205861811A8B}" srcOrd="12" destOrd="0" presId="urn:microsoft.com/office/officeart/2005/8/layout/vList2"/>
    <dgm:cxn modelId="{FE75457C-633D-46BF-9F42-FDB4369B1A25}" type="presParOf" srcId="{664496A2-F0D5-4B1D-B5D4-1E9143A0C7FD}" destId="{C8417BC2-25F1-43D6-92F0-DCE6821AFC21}" srcOrd="13" destOrd="0" presId="urn:microsoft.com/office/officeart/2005/8/layout/vList2"/>
    <dgm:cxn modelId="{CC74EAC7-D5B3-4D40-9AB9-3B4420FD978F}" type="presParOf" srcId="{664496A2-F0D5-4B1D-B5D4-1E9143A0C7FD}" destId="{EC461DDC-60EC-4B81-A0F3-1C75E6975643}"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9EE8E9-B116-49E8-B26B-E4E0DA95CAB6}" type="doc">
      <dgm:prSet loTypeId="urn:microsoft.com/office/officeart/2005/8/layout/vList2" loCatId="list" qsTypeId="urn:microsoft.com/office/officeart/2005/8/quickstyle/simple1" qsCatId="simple" csTypeId="urn:microsoft.com/office/officeart/2005/8/colors/colorful1#3" csCatId="colorful" phldr="1"/>
      <dgm:spPr/>
      <dgm:t>
        <a:bodyPr/>
        <a:lstStyle/>
        <a:p>
          <a:endParaRPr lang="en-US"/>
        </a:p>
      </dgm:t>
    </dgm:pt>
    <dgm:pt modelId="{009C21F4-1CDB-4B14-A453-3CE71330F1A6}">
      <dgm:prSet phldrT="[Text]"/>
      <dgm:spPr/>
      <dgm:t>
        <a:bodyPr/>
        <a:lstStyle/>
        <a:p>
          <a:r>
            <a:rPr lang="en-US" dirty="0" smtClean="0"/>
            <a:t>Vegetables &amp; fruits</a:t>
          </a:r>
          <a:endParaRPr lang="en-US" dirty="0"/>
        </a:p>
      </dgm:t>
    </dgm:pt>
    <dgm:pt modelId="{F1097880-F77D-41BE-AA16-176125B130A9}" type="parTrans" cxnId="{C1BBD6B4-C542-4365-A717-C6F8362EA44E}">
      <dgm:prSet/>
      <dgm:spPr/>
      <dgm:t>
        <a:bodyPr/>
        <a:lstStyle/>
        <a:p>
          <a:endParaRPr lang="en-US"/>
        </a:p>
      </dgm:t>
    </dgm:pt>
    <dgm:pt modelId="{B5BE34FD-4899-4761-9562-C6B51A86F60B}" type="sibTrans" cxnId="{C1BBD6B4-C542-4365-A717-C6F8362EA44E}">
      <dgm:prSet/>
      <dgm:spPr/>
      <dgm:t>
        <a:bodyPr/>
        <a:lstStyle/>
        <a:p>
          <a:endParaRPr lang="en-US"/>
        </a:p>
      </dgm:t>
    </dgm:pt>
    <dgm:pt modelId="{4EF04481-FEB8-4B00-8A2A-757984DF3EBE}">
      <dgm:prSet phldrT="[Text]"/>
      <dgm:spPr/>
      <dgm:t>
        <a:bodyPr/>
        <a:lstStyle/>
        <a:p>
          <a:r>
            <a:rPr lang="en-US" dirty="0" smtClean="0">
              <a:solidFill>
                <a:srgbClr val="00B050"/>
              </a:solidFill>
            </a:rPr>
            <a:t>Variety of vegetables</a:t>
          </a:r>
          <a:endParaRPr lang="en-US" dirty="0">
            <a:solidFill>
              <a:srgbClr val="00B050"/>
            </a:solidFill>
          </a:endParaRPr>
        </a:p>
      </dgm:t>
    </dgm:pt>
    <dgm:pt modelId="{7F80B0E5-C52F-48A2-93A2-33FD7996E01C}" type="parTrans" cxnId="{EB14290F-029F-40CB-9D62-E134F73A4F07}">
      <dgm:prSet/>
      <dgm:spPr/>
      <dgm:t>
        <a:bodyPr/>
        <a:lstStyle/>
        <a:p>
          <a:endParaRPr lang="en-US"/>
        </a:p>
      </dgm:t>
    </dgm:pt>
    <dgm:pt modelId="{A97FB658-4B04-4B1D-840F-5990EC58CEDE}" type="sibTrans" cxnId="{EB14290F-029F-40CB-9D62-E134F73A4F07}">
      <dgm:prSet/>
      <dgm:spPr/>
      <dgm:t>
        <a:bodyPr/>
        <a:lstStyle/>
        <a:p>
          <a:endParaRPr lang="en-US"/>
        </a:p>
      </dgm:t>
    </dgm:pt>
    <dgm:pt modelId="{FF0FD5FF-6BCA-4837-9AFD-6112B985B3FC}">
      <dgm:prSet phldrT="[Text]"/>
      <dgm:spPr/>
      <dgm:t>
        <a:bodyPr/>
        <a:lstStyle/>
        <a:p>
          <a:r>
            <a:rPr lang="en-US" dirty="0" smtClean="0"/>
            <a:t>Whole grain products</a:t>
          </a:r>
          <a:endParaRPr lang="en-US" dirty="0"/>
        </a:p>
      </dgm:t>
    </dgm:pt>
    <dgm:pt modelId="{D7946B22-C83C-40ED-812B-C969E23C4A53}" type="parTrans" cxnId="{8E5E12B8-ACA9-4ACA-BE2B-A914F76502B1}">
      <dgm:prSet/>
      <dgm:spPr/>
      <dgm:t>
        <a:bodyPr/>
        <a:lstStyle/>
        <a:p>
          <a:endParaRPr lang="en-US"/>
        </a:p>
      </dgm:t>
    </dgm:pt>
    <dgm:pt modelId="{E9479FA7-1A0E-45CE-85CF-41D65D649B55}" type="sibTrans" cxnId="{8E5E12B8-ACA9-4ACA-BE2B-A914F76502B1}">
      <dgm:prSet/>
      <dgm:spPr/>
      <dgm:t>
        <a:bodyPr/>
        <a:lstStyle/>
        <a:p>
          <a:endParaRPr lang="en-US"/>
        </a:p>
      </dgm:t>
    </dgm:pt>
    <dgm:pt modelId="{4603CE99-1651-4673-A514-235EF0273E75}">
      <dgm:prSet phldrT="[Text]"/>
      <dgm:spPr/>
      <dgm:t>
        <a:bodyPr/>
        <a:lstStyle/>
        <a:p>
          <a:r>
            <a:rPr lang="en-US" dirty="0" smtClean="0"/>
            <a:t>Fat free, low-fat dairy</a:t>
          </a:r>
          <a:endParaRPr lang="en-US" dirty="0"/>
        </a:p>
      </dgm:t>
    </dgm:pt>
    <dgm:pt modelId="{A0F0CDBD-B5E0-4B88-978B-FC2DDF85C526}" type="parTrans" cxnId="{AC09EABC-6F1B-45F9-9F9C-A61A24CFB003}">
      <dgm:prSet/>
      <dgm:spPr/>
      <dgm:t>
        <a:bodyPr/>
        <a:lstStyle/>
        <a:p>
          <a:endParaRPr lang="en-US"/>
        </a:p>
      </dgm:t>
    </dgm:pt>
    <dgm:pt modelId="{5771B219-85D4-4932-AD16-8BA7233D8EBF}" type="sibTrans" cxnId="{AC09EABC-6F1B-45F9-9F9C-A61A24CFB003}">
      <dgm:prSet/>
      <dgm:spPr/>
      <dgm:t>
        <a:bodyPr/>
        <a:lstStyle/>
        <a:p>
          <a:endParaRPr lang="en-US"/>
        </a:p>
      </dgm:t>
    </dgm:pt>
    <dgm:pt modelId="{CE290A9A-8649-4EFA-A832-9E25B42CBBA4}">
      <dgm:prSet phldrT="[Text]"/>
      <dgm:spPr/>
      <dgm:t>
        <a:bodyPr/>
        <a:lstStyle/>
        <a:p>
          <a:r>
            <a:rPr lang="en-US" dirty="0" smtClean="0"/>
            <a:t>Variety of protein foods</a:t>
          </a:r>
          <a:endParaRPr lang="en-US" dirty="0"/>
        </a:p>
      </dgm:t>
    </dgm:pt>
    <dgm:pt modelId="{64788CD6-FFC4-49A7-A178-A37CC5DFAE3E}" type="parTrans" cxnId="{24A8C83F-7522-40E1-961C-221F5D36BEE6}">
      <dgm:prSet/>
      <dgm:spPr/>
      <dgm:t>
        <a:bodyPr/>
        <a:lstStyle/>
        <a:p>
          <a:endParaRPr lang="en-US"/>
        </a:p>
      </dgm:t>
    </dgm:pt>
    <dgm:pt modelId="{597FFD71-E66C-48FB-BF97-57278294679D}" type="sibTrans" cxnId="{24A8C83F-7522-40E1-961C-221F5D36BEE6}">
      <dgm:prSet/>
      <dgm:spPr/>
      <dgm:t>
        <a:bodyPr/>
        <a:lstStyle/>
        <a:p>
          <a:endParaRPr lang="en-US"/>
        </a:p>
      </dgm:t>
    </dgm:pt>
    <dgm:pt modelId="{B7859B9B-92E2-4AA7-BD8E-3C9ADAC4421F}" type="pres">
      <dgm:prSet presAssocID="{769EE8E9-B116-49E8-B26B-E4E0DA95CAB6}" presName="linear" presStyleCnt="0">
        <dgm:presLayoutVars>
          <dgm:animLvl val="lvl"/>
          <dgm:resizeHandles val="exact"/>
        </dgm:presLayoutVars>
      </dgm:prSet>
      <dgm:spPr/>
      <dgm:t>
        <a:bodyPr/>
        <a:lstStyle/>
        <a:p>
          <a:endParaRPr lang="en-US"/>
        </a:p>
      </dgm:t>
    </dgm:pt>
    <dgm:pt modelId="{73B9D04A-33E6-46B1-97B7-5934AC88F145}" type="pres">
      <dgm:prSet presAssocID="{009C21F4-1CDB-4B14-A453-3CE71330F1A6}" presName="parentText" presStyleLbl="node1" presStyleIdx="0" presStyleCnt="5" custLinFactY="-26312" custLinFactNeighborX="-2151" custLinFactNeighborY="-100000">
        <dgm:presLayoutVars>
          <dgm:chMax val="0"/>
          <dgm:bulletEnabled val="1"/>
        </dgm:presLayoutVars>
      </dgm:prSet>
      <dgm:spPr/>
      <dgm:t>
        <a:bodyPr/>
        <a:lstStyle/>
        <a:p>
          <a:endParaRPr lang="en-US"/>
        </a:p>
      </dgm:t>
    </dgm:pt>
    <dgm:pt modelId="{8084C745-DEFA-430C-A70D-DC41B0284AA3}" type="pres">
      <dgm:prSet presAssocID="{B5BE34FD-4899-4761-9562-C6B51A86F60B}" presName="spacer" presStyleCnt="0"/>
      <dgm:spPr/>
    </dgm:pt>
    <dgm:pt modelId="{57B5FC30-E1A1-4F02-A6BF-34E8A573B874}" type="pres">
      <dgm:prSet presAssocID="{4EF04481-FEB8-4B00-8A2A-757984DF3EBE}" presName="parentText" presStyleLbl="node1" presStyleIdx="1" presStyleCnt="5">
        <dgm:presLayoutVars>
          <dgm:chMax val="0"/>
          <dgm:bulletEnabled val="1"/>
        </dgm:presLayoutVars>
      </dgm:prSet>
      <dgm:spPr/>
      <dgm:t>
        <a:bodyPr/>
        <a:lstStyle/>
        <a:p>
          <a:endParaRPr lang="en-US"/>
        </a:p>
      </dgm:t>
    </dgm:pt>
    <dgm:pt modelId="{B8F50528-FB90-4082-8710-2016AFE9F104}" type="pres">
      <dgm:prSet presAssocID="{A97FB658-4B04-4B1D-840F-5990EC58CEDE}" presName="spacer" presStyleCnt="0"/>
      <dgm:spPr/>
    </dgm:pt>
    <dgm:pt modelId="{F5460235-4D4B-4A94-B4D2-F5A7180410A1}" type="pres">
      <dgm:prSet presAssocID="{FF0FD5FF-6BCA-4837-9AFD-6112B985B3FC}" presName="parentText" presStyleLbl="node1" presStyleIdx="2" presStyleCnt="5">
        <dgm:presLayoutVars>
          <dgm:chMax val="0"/>
          <dgm:bulletEnabled val="1"/>
        </dgm:presLayoutVars>
      </dgm:prSet>
      <dgm:spPr/>
      <dgm:t>
        <a:bodyPr/>
        <a:lstStyle/>
        <a:p>
          <a:endParaRPr lang="en-US"/>
        </a:p>
      </dgm:t>
    </dgm:pt>
    <dgm:pt modelId="{E4338F63-6112-4073-9346-0B092F46537E}" type="pres">
      <dgm:prSet presAssocID="{E9479FA7-1A0E-45CE-85CF-41D65D649B55}" presName="spacer" presStyleCnt="0"/>
      <dgm:spPr/>
    </dgm:pt>
    <dgm:pt modelId="{31C6A014-43BD-42D1-8593-A3125A7DB1EB}" type="pres">
      <dgm:prSet presAssocID="{4603CE99-1651-4673-A514-235EF0273E75}" presName="parentText" presStyleLbl="node1" presStyleIdx="3" presStyleCnt="5">
        <dgm:presLayoutVars>
          <dgm:chMax val="0"/>
          <dgm:bulletEnabled val="1"/>
        </dgm:presLayoutVars>
      </dgm:prSet>
      <dgm:spPr/>
      <dgm:t>
        <a:bodyPr/>
        <a:lstStyle/>
        <a:p>
          <a:endParaRPr lang="en-US"/>
        </a:p>
      </dgm:t>
    </dgm:pt>
    <dgm:pt modelId="{D2F8D1B4-A02F-4E1C-BC8D-045627359D9F}" type="pres">
      <dgm:prSet presAssocID="{5771B219-85D4-4932-AD16-8BA7233D8EBF}" presName="spacer" presStyleCnt="0"/>
      <dgm:spPr/>
    </dgm:pt>
    <dgm:pt modelId="{E5EC9CAB-C533-4E4F-8CD4-F595C5EB75F4}" type="pres">
      <dgm:prSet presAssocID="{CE290A9A-8649-4EFA-A832-9E25B42CBBA4}" presName="parentText" presStyleLbl="node1" presStyleIdx="4" presStyleCnt="5">
        <dgm:presLayoutVars>
          <dgm:chMax val="0"/>
          <dgm:bulletEnabled val="1"/>
        </dgm:presLayoutVars>
      </dgm:prSet>
      <dgm:spPr/>
      <dgm:t>
        <a:bodyPr/>
        <a:lstStyle/>
        <a:p>
          <a:endParaRPr lang="en-US"/>
        </a:p>
      </dgm:t>
    </dgm:pt>
  </dgm:ptLst>
  <dgm:cxnLst>
    <dgm:cxn modelId="{32B40E50-C8F5-422E-AA3E-B5EEB1D6DA4E}" type="presOf" srcId="{009C21F4-1CDB-4B14-A453-3CE71330F1A6}" destId="{73B9D04A-33E6-46B1-97B7-5934AC88F145}" srcOrd="0" destOrd="0" presId="urn:microsoft.com/office/officeart/2005/8/layout/vList2"/>
    <dgm:cxn modelId="{185CEFBD-18A7-42E6-B98E-5A6D7F0CD147}" type="presOf" srcId="{4603CE99-1651-4673-A514-235EF0273E75}" destId="{31C6A014-43BD-42D1-8593-A3125A7DB1EB}" srcOrd="0" destOrd="0" presId="urn:microsoft.com/office/officeart/2005/8/layout/vList2"/>
    <dgm:cxn modelId="{53EDC463-80D2-433E-9A65-02C95B77996D}" type="presOf" srcId="{4EF04481-FEB8-4B00-8A2A-757984DF3EBE}" destId="{57B5FC30-E1A1-4F02-A6BF-34E8A573B874}" srcOrd="0" destOrd="0" presId="urn:microsoft.com/office/officeart/2005/8/layout/vList2"/>
    <dgm:cxn modelId="{8E5E12B8-ACA9-4ACA-BE2B-A914F76502B1}" srcId="{769EE8E9-B116-49E8-B26B-E4E0DA95CAB6}" destId="{FF0FD5FF-6BCA-4837-9AFD-6112B985B3FC}" srcOrd="2" destOrd="0" parTransId="{D7946B22-C83C-40ED-812B-C969E23C4A53}" sibTransId="{E9479FA7-1A0E-45CE-85CF-41D65D649B55}"/>
    <dgm:cxn modelId="{24A8C83F-7522-40E1-961C-221F5D36BEE6}" srcId="{769EE8E9-B116-49E8-B26B-E4E0DA95CAB6}" destId="{CE290A9A-8649-4EFA-A832-9E25B42CBBA4}" srcOrd="4" destOrd="0" parTransId="{64788CD6-FFC4-49A7-A178-A37CC5DFAE3E}" sibTransId="{597FFD71-E66C-48FB-BF97-57278294679D}"/>
    <dgm:cxn modelId="{D183BC19-B8EA-47C3-9477-665C79F48385}" type="presOf" srcId="{CE290A9A-8649-4EFA-A832-9E25B42CBBA4}" destId="{E5EC9CAB-C533-4E4F-8CD4-F595C5EB75F4}" srcOrd="0" destOrd="0" presId="urn:microsoft.com/office/officeart/2005/8/layout/vList2"/>
    <dgm:cxn modelId="{AC09EABC-6F1B-45F9-9F9C-A61A24CFB003}" srcId="{769EE8E9-B116-49E8-B26B-E4E0DA95CAB6}" destId="{4603CE99-1651-4673-A514-235EF0273E75}" srcOrd="3" destOrd="0" parTransId="{A0F0CDBD-B5E0-4B88-978B-FC2DDF85C526}" sibTransId="{5771B219-85D4-4932-AD16-8BA7233D8EBF}"/>
    <dgm:cxn modelId="{C1BBD6B4-C542-4365-A717-C6F8362EA44E}" srcId="{769EE8E9-B116-49E8-B26B-E4E0DA95CAB6}" destId="{009C21F4-1CDB-4B14-A453-3CE71330F1A6}" srcOrd="0" destOrd="0" parTransId="{F1097880-F77D-41BE-AA16-176125B130A9}" sibTransId="{B5BE34FD-4899-4761-9562-C6B51A86F60B}"/>
    <dgm:cxn modelId="{D2CEDB57-4272-4F9E-9296-7F2AE54AB352}" type="presOf" srcId="{769EE8E9-B116-49E8-B26B-E4E0DA95CAB6}" destId="{B7859B9B-92E2-4AA7-BD8E-3C9ADAC4421F}" srcOrd="0" destOrd="0" presId="urn:microsoft.com/office/officeart/2005/8/layout/vList2"/>
    <dgm:cxn modelId="{EB14290F-029F-40CB-9D62-E134F73A4F07}" srcId="{769EE8E9-B116-49E8-B26B-E4E0DA95CAB6}" destId="{4EF04481-FEB8-4B00-8A2A-757984DF3EBE}" srcOrd="1" destOrd="0" parTransId="{7F80B0E5-C52F-48A2-93A2-33FD7996E01C}" sibTransId="{A97FB658-4B04-4B1D-840F-5990EC58CEDE}"/>
    <dgm:cxn modelId="{9D679CE1-408C-4EE6-8160-469687C3C57F}" type="presOf" srcId="{FF0FD5FF-6BCA-4837-9AFD-6112B985B3FC}" destId="{F5460235-4D4B-4A94-B4D2-F5A7180410A1}" srcOrd="0" destOrd="0" presId="urn:microsoft.com/office/officeart/2005/8/layout/vList2"/>
    <dgm:cxn modelId="{7AD4B7CB-1B2A-458C-8390-D76E930A69A1}" type="presParOf" srcId="{B7859B9B-92E2-4AA7-BD8E-3C9ADAC4421F}" destId="{73B9D04A-33E6-46B1-97B7-5934AC88F145}" srcOrd="0" destOrd="0" presId="urn:microsoft.com/office/officeart/2005/8/layout/vList2"/>
    <dgm:cxn modelId="{78FD7324-8F17-4ADD-9102-66FE56F0EDB9}" type="presParOf" srcId="{B7859B9B-92E2-4AA7-BD8E-3C9ADAC4421F}" destId="{8084C745-DEFA-430C-A70D-DC41B0284AA3}" srcOrd="1" destOrd="0" presId="urn:microsoft.com/office/officeart/2005/8/layout/vList2"/>
    <dgm:cxn modelId="{517790CD-A189-4D9B-A9F6-D096FA36CE4B}" type="presParOf" srcId="{B7859B9B-92E2-4AA7-BD8E-3C9ADAC4421F}" destId="{57B5FC30-E1A1-4F02-A6BF-34E8A573B874}" srcOrd="2" destOrd="0" presId="urn:microsoft.com/office/officeart/2005/8/layout/vList2"/>
    <dgm:cxn modelId="{5031FA12-3444-4E12-A88C-1BE7A2955826}" type="presParOf" srcId="{B7859B9B-92E2-4AA7-BD8E-3C9ADAC4421F}" destId="{B8F50528-FB90-4082-8710-2016AFE9F104}" srcOrd="3" destOrd="0" presId="urn:microsoft.com/office/officeart/2005/8/layout/vList2"/>
    <dgm:cxn modelId="{ACF69707-A3B5-4CEA-A7D1-6A0BDD8C2197}" type="presParOf" srcId="{B7859B9B-92E2-4AA7-BD8E-3C9ADAC4421F}" destId="{F5460235-4D4B-4A94-B4D2-F5A7180410A1}" srcOrd="4" destOrd="0" presId="urn:microsoft.com/office/officeart/2005/8/layout/vList2"/>
    <dgm:cxn modelId="{5DE893B2-7ED0-461E-B1C7-EC40EB029E49}" type="presParOf" srcId="{B7859B9B-92E2-4AA7-BD8E-3C9ADAC4421F}" destId="{E4338F63-6112-4073-9346-0B092F46537E}" srcOrd="5" destOrd="0" presId="urn:microsoft.com/office/officeart/2005/8/layout/vList2"/>
    <dgm:cxn modelId="{7302D46B-FF77-4A7F-BA7D-CC7AA9B8D8DB}" type="presParOf" srcId="{B7859B9B-92E2-4AA7-BD8E-3C9ADAC4421F}" destId="{31C6A014-43BD-42D1-8593-A3125A7DB1EB}" srcOrd="6" destOrd="0" presId="urn:microsoft.com/office/officeart/2005/8/layout/vList2"/>
    <dgm:cxn modelId="{CBD9B9FC-1BC0-446C-A109-D4CD9DB5395D}" type="presParOf" srcId="{B7859B9B-92E2-4AA7-BD8E-3C9ADAC4421F}" destId="{D2F8D1B4-A02F-4E1C-BC8D-045627359D9F}" srcOrd="7" destOrd="0" presId="urn:microsoft.com/office/officeart/2005/8/layout/vList2"/>
    <dgm:cxn modelId="{5897CF90-056B-49C7-A06A-AFF712964616}" type="presParOf" srcId="{B7859B9B-92E2-4AA7-BD8E-3C9ADAC4421F}" destId="{E5EC9CAB-C533-4E4F-8CD4-F595C5EB75F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609949-33D7-4953-BFBC-3CEF44E0E42A}" type="doc">
      <dgm:prSet loTypeId="urn:microsoft.com/office/officeart/2005/8/layout/vList2" loCatId="list" qsTypeId="urn:microsoft.com/office/officeart/2005/8/quickstyle/simple1" qsCatId="simple" csTypeId="urn:microsoft.com/office/officeart/2005/8/colors/colorful1#4" csCatId="colorful" phldr="1"/>
      <dgm:spPr/>
      <dgm:t>
        <a:bodyPr/>
        <a:lstStyle/>
        <a:p>
          <a:endParaRPr lang="en-US"/>
        </a:p>
      </dgm:t>
    </dgm:pt>
    <dgm:pt modelId="{77FDD490-FAD9-4AB6-A81C-EE3FC375CF50}">
      <dgm:prSet phldrT="[Text]"/>
      <dgm:spPr/>
      <dgm:t>
        <a:bodyPr/>
        <a:lstStyle/>
        <a:p>
          <a:r>
            <a:rPr lang="en-US" dirty="0" smtClean="0"/>
            <a:t>Menu planning</a:t>
          </a:r>
          <a:endParaRPr lang="en-US" dirty="0"/>
        </a:p>
      </dgm:t>
    </dgm:pt>
    <dgm:pt modelId="{A4E1E8F8-9C2D-4593-B96D-403BDD807747}" type="parTrans" cxnId="{F4D78CFC-7AB8-4C77-BA94-25C9567BC0F3}">
      <dgm:prSet/>
      <dgm:spPr/>
      <dgm:t>
        <a:bodyPr/>
        <a:lstStyle/>
        <a:p>
          <a:endParaRPr lang="en-US"/>
        </a:p>
      </dgm:t>
    </dgm:pt>
    <dgm:pt modelId="{D6D24554-CFF6-4554-B52F-0AAA009F3479}" type="sibTrans" cxnId="{F4D78CFC-7AB8-4C77-BA94-25C9567BC0F3}">
      <dgm:prSet/>
      <dgm:spPr/>
      <dgm:t>
        <a:bodyPr/>
        <a:lstStyle/>
        <a:p>
          <a:endParaRPr lang="en-US"/>
        </a:p>
      </dgm:t>
    </dgm:pt>
    <dgm:pt modelId="{B3E9DEF7-D705-4DB7-8409-FC60E13C33D3}">
      <dgm:prSet phldrT="[Text]"/>
      <dgm:spPr/>
      <dgm:t>
        <a:bodyPr/>
        <a:lstStyle/>
        <a:p>
          <a:r>
            <a:rPr lang="en-US" dirty="0" smtClean="0">
              <a:solidFill>
                <a:schemeClr val="tx1"/>
              </a:solidFill>
            </a:rPr>
            <a:t>Nutrition education</a:t>
          </a:r>
          <a:endParaRPr lang="en-US" dirty="0">
            <a:solidFill>
              <a:schemeClr val="tx1"/>
            </a:solidFill>
          </a:endParaRPr>
        </a:p>
      </dgm:t>
    </dgm:pt>
    <dgm:pt modelId="{567643C5-573A-4F08-899D-AD54215084B3}" type="parTrans" cxnId="{CB7CA8EF-144A-4701-ABE4-C28864825CAC}">
      <dgm:prSet/>
      <dgm:spPr/>
      <dgm:t>
        <a:bodyPr/>
        <a:lstStyle/>
        <a:p>
          <a:endParaRPr lang="en-US"/>
        </a:p>
      </dgm:t>
    </dgm:pt>
    <dgm:pt modelId="{A45F0470-3459-48DD-9193-D7D5C4159390}" type="sibTrans" cxnId="{CB7CA8EF-144A-4701-ABE4-C28864825CAC}">
      <dgm:prSet/>
      <dgm:spPr/>
      <dgm:t>
        <a:bodyPr/>
        <a:lstStyle/>
        <a:p>
          <a:endParaRPr lang="en-US"/>
        </a:p>
      </dgm:t>
    </dgm:pt>
    <dgm:pt modelId="{AF4FD136-3C11-41C1-9E50-1400078B5B6C}">
      <dgm:prSet phldrT="[Text]"/>
      <dgm:spPr/>
      <dgm:t>
        <a:bodyPr/>
        <a:lstStyle/>
        <a:p>
          <a:r>
            <a:rPr lang="en-US" dirty="0" smtClean="0"/>
            <a:t>Nutrition counseling</a:t>
          </a:r>
          <a:endParaRPr lang="en-US" dirty="0"/>
        </a:p>
      </dgm:t>
    </dgm:pt>
    <dgm:pt modelId="{D0CEB404-20E9-4BC1-90E6-BC7F854EDBA5}" type="parTrans" cxnId="{1A4159B7-AD85-4D5C-9ED0-B0990B960F64}">
      <dgm:prSet/>
      <dgm:spPr/>
      <dgm:t>
        <a:bodyPr/>
        <a:lstStyle/>
        <a:p>
          <a:endParaRPr lang="en-US"/>
        </a:p>
      </dgm:t>
    </dgm:pt>
    <dgm:pt modelId="{473EAE24-14EC-4841-9C5E-123109A8900D}" type="sibTrans" cxnId="{1A4159B7-AD85-4D5C-9ED0-B0990B960F64}">
      <dgm:prSet/>
      <dgm:spPr/>
      <dgm:t>
        <a:bodyPr/>
        <a:lstStyle/>
        <a:p>
          <a:endParaRPr lang="en-US"/>
        </a:p>
      </dgm:t>
    </dgm:pt>
    <dgm:pt modelId="{49FBA30F-9EAA-4AF2-BCCC-66D7B8F2CF58}" type="pres">
      <dgm:prSet presAssocID="{CC609949-33D7-4953-BFBC-3CEF44E0E42A}" presName="linear" presStyleCnt="0">
        <dgm:presLayoutVars>
          <dgm:animLvl val="lvl"/>
          <dgm:resizeHandles val="exact"/>
        </dgm:presLayoutVars>
      </dgm:prSet>
      <dgm:spPr/>
      <dgm:t>
        <a:bodyPr/>
        <a:lstStyle/>
        <a:p>
          <a:endParaRPr lang="en-US"/>
        </a:p>
      </dgm:t>
    </dgm:pt>
    <dgm:pt modelId="{D1E07AA4-53E2-46CA-A695-73985F3F224D}" type="pres">
      <dgm:prSet presAssocID="{77FDD490-FAD9-4AB6-A81C-EE3FC375CF50}" presName="parentText" presStyleLbl="node1" presStyleIdx="0" presStyleCnt="3">
        <dgm:presLayoutVars>
          <dgm:chMax val="0"/>
          <dgm:bulletEnabled val="1"/>
        </dgm:presLayoutVars>
      </dgm:prSet>
      <dgm:spPr/>
      <dgm:t>
        <a:bodyPr/>
        <a:lstStyle/>
        <a:p>
          <a:endParaRPr lang="en-US"/>
        </a:p>
      </dgm:t>
    </dgm:pt>
    <dgm:pt modelId="{6834DFBC-78B1-4A29-B5DD-31D175F1D8A9}" type="pres">
      <dgm:prSet presAssocID="{D6D24554-CFF6-4554-B52F-0AAA009F3479}" presName="spacer" presStyleCnt="0"/>
      <dgm:spPr/>
    </dgm:pt>
    <dgm:pt modelId="{A22B3CAF-EC78-4557-A86C-B0DAF8DDE036}" type="pres">
      <dgm:prSet presAssocID="{B3E9DEF7-D705-4DB7-8409-FC60E13C33D3}" presName="parentText" presStyleLbl="node1" presStyleIdx="1" presStyleCnt="3">
        <dgm:presLayoutVars>
          <dgm:chMax val="0"/>
          <dgm:bulletEnabled val="1"/>
        </dgm:presLayoutVars>
      </dgm:prSet>
      <dgm:spPr/>
      <dgm:t>
        <a:bodyPr/>
        <a:lstStyle/>
        <a:p>
          <a:endParaRPr lang="en-US"/>
        </a:p>
      </dgm:t>
    </dgm:pt>
    <dgm:pt modelId="{68D8DA8B-7EF7-44A2-881C-0BA99993279B}" type="pres">
      <dgm:prSet presAssocID="{A45F0470-3459-48DD-9193-D7D5C4159390}" presName="spacer" presStyleCnt="0"/>
      <dgm:spPr/>
    </dgm:pt>
    <dgm:pt modelId="{39A64C3E-915C-4B06-80D0-6C34E8B5C3B6}" type="pres">
      <dgm:prSet presAssocID="{AF4FD136-3C11-41C1-9E50-1400078B5B6C}" presName="parentText" presStyleLbl="node1" presStyleIdx="2" presStyleCnt="3">
        <dgm:presLayoutVars>
          <dgm:chMax val="0"/>
          <dgm:bulletEnabled val="1"/>
        </dgm:presLayoutVars>
      </dgm:prSet>
      <dgm:spPr/>
      <dgm:t>
        <a:bodyPr/>
        <a:lstStyle/>
        <a:p>
          <a:endParaRPr lang="en-US"/>
        </a:p>
      </dgm:t>
    </dgm:pt>
  </dgm:ptLst>
  <dgm:cxnLst>
    <dgm:cxn modelId="{944638F1-D37F-4E0A-A3E5-C1ACFAD283E3}" type="presOf" srcId="{B3E9DEF7-D705-4DB7-8409-FC60E13C33D3}" destId="{A22B3CAF-EC78-4557-A86C-B0DAF8DDE036}" srcOrd="0" destOrd="0" presId="urn:microsoft.com/office/officeart/2005/8/layout/vList2"/>
    <dgm:cxn modelId="{F4D78CFC-7AB8-4C77-BA94-25C9567BC0F3}" srcId="{CC609949-33D7-4953-BFBC-3CEF44E0E42A}" destId="{77FDD490-FAD9-4AB6-A81C-EE3FC375CF50}" srcOrd="0" destOrd="0" parTransId="{A4E1E8F8-9C2D-4593-B96D-403BDD807747}" sibTransId="{D6D24554-CFF6-4554-B52F-0AAA009F3479}"/>
    <dgm:cxn modelId="{CB7CA8EF-144A-4701-ABE4-C28864825CAC}" srcId="{CC609949-33D7-4953-BFBC-3CEF44E0E42A}" destId="{B3E9DEF7-D705-4DB7-8409-FC60E13C33D3}" srcOrd="1" destOrd="0" parTransId="{567643C5-573A-4F08-899D-AD54215084B3}" sibTransId="{A45F0470-3459-48DD-9193-D7D5C4159390}"/>
    <dgm:cxn modelId="{57C2E18A-D0DE-49E4-BF8A-70647BE5D547}" type="presOf" srcId="{CC609949-33D7-4953-BFBC-3CEF44E0E42A}" destId="{49FBA30F-9EAA-4AF2-BCCC-66D7B8F2CF58}" srcOrd="0" destOrd="0" presId="urn:microsoft.com/office/officeart/2005/8/layout/vList2"/>
    <dgm:cxn modelId="{6A2FD3B4-AFD3-43DF-8F8F-50C7A0B8C58C}" type="presOf" srcId="{77FDD490-FAD9-4AB6-A81C-EE3FC375CF50}" destId="{D1E07AA4-53E2-46CA-A695-73985F3F224D}" srcOrd="0" destOrd="0" presId="urn:microsoft.com/office/officeart/2005/8/layout/vList2"/>
    <dgm:cxn modelId="{84B8288D-D397-410A-949B-8BB36EFBAE04}" type="presOf" srcId="{AF4FD136-3C11-41C1-9E50-1400078B5B6C}" destId="{39A64C3E-915C-4B06-80D0-6C34E8B5C3B6}" srcOrd="0" destOrd="0" presId="urn:microsoft.com/office/officeart/2005/8/layout/vList2"/>
    <dgm:cxn modelId="{1A4159B7-AD85-4D5C-9ED0-B0990B960F64}" srcId="{CC609949-33D7-4953-BFBC-3CEF44E0E42A}" destId="{AF4FD136-3C11-41C1-9E50-1400078B5B6C}" srcOrd="2" destOrd="0" parTransId="{D0CEB404-20E9-4BC1-90E6-BC7F854EDBA5}" sibTransId="{473EAE24-14EC-4841-9C5E-123109A8900D}"/>
    <dgm:cxn modelId="{2575ADB5-56D8-4C6B-95AD-012C95243D53}" type="presParOf" srcId="{49FBA30F-9EAA-4AF2-BCCC-66D7B8F2CF58}" destId="{D1E07AA4-53E2-46CA-A695-73985F3F224D}" srcOrd="0" destOrd="0" presId="urn:microsoft.com/office/officeart/2005/8/layout/vList2"/>
    <dgm:cxn modelId="{69FBC788-1FF1-481F-A082-88EB09B2007E}" type="presParOf" srcId="{49FBA30F-9EAA-4AF2-BCCC-66D7B8F2CF58}" destId="{6834DFBC-78B1-4A29-B5DD-31D175F1D8A9}" srcOrd="1" destOrd="0" presId="urn:microsoft.com/office/officeart/2005/8/layout/vList2"/>
    <dgm:cxn modelId="{81409A29-1105-4C99-8F53-57AC14B17105}" type="presParOf" srcId="{49FBA30F-9EAA-4AF2-BCCC-66D7B8F2CF58}" destId="{A22B3CAF-EC78-4557-A86C-B0DAF8DDE036}" srcOrd="2" destOrd="0" presId="urn:microsoft.com/office/officeart/2005/8/layout/vList2"/>
    <dgm:cxn modelId="{0FC4D8B8-97A0-46AC-81E7-82CC747D7D11}" type="presParOf" srcId="{49FBA30F-9EAA-4AF2-BCCC-66D7B8F2CF58}" destId="{68D8DA8B-7EF7-44A2-881C-0BA99993279B}" srcOrd="3" destOrd="0" presId="urn:microsoft.com/office/officeart/2005/8/layout/vList2"/>
    <dgm:cxn modelId="{12ABC0C2-C087-4CA9-81BB-D2F4E3E94A50}" type="presParOf" srcId="{49FBA30F-9EAA-4AF2-BCCC-66D7B8F2CF58}" destId="{39A64C3E-915C-4B06-80D0-6C34E8B5C3B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28A894-9CFC-4FB6-AB04-7C342D20BDA7}" type="doc">
      <dgm:prSet loTypeId="urn:microsoft.com/office/officeart/2005/8/layout/matrix1" loCatId="matrix" qsTypeId="urn:microsoft.com/office/officeart/2005/8/quickstyle/simple1" qsCatId="simple" csTypeId="urn:microsoft.com/office/officeart/2005/8/colors/colorful1#5" csCatId="colorful" phldr="1"/>
      <dgm:spPr/>
      <dgm:t>
        <a:bodyPr/>
        <a:lstStyle/>
        <a:p>
          <a:endParaRPr lang="en-US"/>
        </a:p>
      </dgm:t>
    </dgm:pt>
    <dgm:pt modelId="{4AE62464-2C86-4BD0-8BC5-794617140BAD}">
      <dgm:prSet phldrT="[Text]"/>
      <dgm:spPr/>
      <dgm:t>
        <a:bodyPr/>
        <a:lstStyle/>
        <a:p>
          <a:r>
            <a:rPr lang="en-US" dirty="0" smtClean="0"/>
            <a:t>Challenges</a:t>
          </a:r>
          <a:endParaRPr lang="en-US" b="1" dirty="0"/>
        </a:p>
      </dgm:t>
    </dgm:pt>
    <dgm:pt modelId="{F05E03C6-7570-444D-AB89-5106190813A8}" type="parTrans" cxnId="{DE5F0BF0-DF61-4179-BA70-92B0988D3FA7}">
      <dgm:prSet/>
      <dgm:spPr/>
      <dgm:t>
        <a:bodyPr/>
        <a:lstStyle/>
        <a:p>
          <a:endParaRPr lang="en-US"/>
        </a:p>
      </dgm:t>
    </dgm:pt>
    <dgm:pt modelId="{D311B145-D7F7-447D-88FD-3CCD5CDED784}" type="sibTrans" cxnId="{DE5F0BF0-DF61-4179-BA70-92B0988D3FA7}">
      <dgm:prSet/>
      <dgm:spPr/>
      <dgm:t>
        <a:bodyPr/>
        <a:lstStyle/>
        <a:p>
          <a:endParaRPr lang="en-US"/>
        </a:p>
      </dgm:t>
    </dgm:pt>
    <dgm:pt modelId="{734084B3-6960-467A-B851-170FF6A60F81}">
      <dgm:prSet phldrT="[Text]"/>
      <dgm:spPr/>
      <dgm:t>
        <a:bodyPr/>
        <a:lstStyle/>
        <a:p>
          <a:r>
            <a:rPr lang="en-US" dirty="0" smtClean="0"/>
            <a:t>Reducing sodium, fat, added sugars, refined grains</a:t>
          </a:r>
          <a:endParaRPr lang="en-US" dirty="0"/>
        </a:p>
      </dgm:t>
    </dgm:pt>
    <dgm:pt modelId="{C42E21FD-0AAC-4036-9CD5-A9D9F8320EED}" type="parTrans" cxnId="{A73297C1-1D16-4F9F-B060-D051D1B27E7B}">
      <dgm:prSet/>
      <dgm:spPr/>
      <dgm:t>
        <a:bodyPr/>
        <a:lstStyle/>
        <a:p>
          <a:endParaRPr lang="en-US"/>
        </a:p>
      </dgm:t>
    </dgm:pt>
    <dgm:pt modelId="{EDDC6C96-C065-4AC0-8CDE-9D1BD3B7B70A}" type="sibTrans" cxnId="{A73297C1-1D16-4F9F-B060-D051D1B27E7B}">
      <dgm:prSet/>
      <dgm:spPr/>
      <dgm:t>
        <a:bodyPr/>
        <a:lstStyle/>
        <a:p>
          <a:endParaRPr lang="en-US"/>
        </a:p>
      </dgm:t>
    </dgm:pt>
    <dgm:pt modelId="{CAE1FFB1-E8BC-4CD3-BF24-82D13300AE14}">
      <dgm:prSet phldrT="[Text]"/>
      <dgm:spPr/>
      <dgm:t>
        <a:bodyPr/>
        <a:lstStyle/>
        <a:p>
          <a:r>
            <a:rPr lang="en-US" dirty="0" smtClean="0">
              <a:solidFill>
                <a:schemeClr val="tx1"/>
              </a:solidFill>
            </a:rPr>
            <a:t>Increasing fruits, vegetables, whole grains</a:t>
          </a:r>
          <a:endParaRPr lang="en-US" dirty="0">
            <a:solidFill>
              <a:schemeClr val="tx1"/>
            </a:solidFill>
          </a:endParaRPr>
        </a:p>
      </dgm:t>
    </dgm:pt>
    <dgm:pt modelId="{D0C70132-A81A-48E1-A436-41541E1B15A4}" type="parTrans" cxnId="{F73B7AFD-46F6-48E9-AAE6-B2D0E36408C4}">
      <dgm:prSet/>
      <dgm:spPr/>
      <dgm:t>
        <a:bodyPr/>
        <a:lstStyle/>
        <a:p>
          <a:endParaRPr lang="en-US"/>
        </a:p>
      </dgm:t>
    </dgm:pt>
    <dgm:pt modelId="{2443AFA7-0791-4AC4-AFC4-22C917B8E2D3}" type="sibTrans" cxnId="{F73B7AFD-46F6-48E9-AAE6-B2D0E36408C4}">
      <dgm:prSet/>
      <dgm:spPr/>
      <dgm:t>
        <a:bodyPr/>
        <a:lstStyle/>
        <a:p>
          <a:endParaRPr lang="en-US"/>
        </a:p>
      </dgm:t>
    </dgm:pt>
    <dgm:pt modelId="{F07471EF-1795-4849-8174-1F6B149C6126}">
      <dgm:prSet phldrT="[Text]"/>
      <dgm:spPr/>
      <dgm:t>
        <a:bodyPr/>
        <a:lstStyle/>
        <a:p>
          <a:r>
            <a:rPr lang="en-US" dirty="0" smtClean="0"/>
            <a:t>Increasing fiber, potassium, calcium vitamin D</a:t>
          </a:r>
          <a:endParaRPr lang="en-US" dirty="0"/>
        </a:p>
      </dgm:t>
    </dgm:pt>
    <dgm:pt modelId="{78B8EC30-FAD0-408E-84C3-5DB1AD006E8B}" type="parTrans" cxnId="{C49676E0-8C17-4E96-8ECC-8EE8AFAC9EB3}">
      <dgm:prSet/>
      <dgm:spPr/>
      <dgm:t>
        <a:bodyPr/>
        <a:lstStyle/>
        <a:p>
          <a:endParaRPr lang="en-US"/>
        </a:p>
      </dgm:t>
    </dgm:pt>
    <dgm:pt modelId="{D8DF3499-E75F-4458-8093-AC0B8C03ED79}" type="sibTrans" cxnId="{C49676E0-8C17-4E96-8ECC-8EE8AFAC9EB3}">
      <dgm:prSet/>
      <dgm:spPr/>
      <dgm:t>
        <a:bodyPr/>
        <a:lstStyle/>
        <a:p>
          <a:endParaRPr lang="en-US"/>
        </a:p>
      </dgm:t>
    </dgm:pt>
    <dgm:pt modelId="{F382B9D3-395F-4AA0-A2B5-AF8B455FC714}">
      <dgm:prSet phldrT="[Text]"/>
      <dgm:spPr/>
      <dgm:t>
        <a:bodyPr/>
        <a:lstStyle/>
        <a:p>
          <a:r>
            <a:rPr lang="en-US" dirty="0" smtClean="0"/>
            <a:t>Increasing lean protein sources</a:t>
          </a:r>
          <a:endParaRPr lang="en-US" dirty="0"/>
        </a:p>
      </dgm:t>
    </dgm:pt>
    <dgm:pt modelId="{BEE1191B-53E7-4E23-9D58-77E6BD502004}" type="parTrans" cxnId="{E5329FEE-E8DB-4821-8F23-013C23BA34B4}">
      <dgm:prSet/>
      <dgm:spPr/>
      <dgm:t>
        <a:bodyPr/>
        <a:lstStyle/>
        <a:p>
          <a:endParaRPr lang="en-US"/>
        </a:p>
      </dgm:t>
    </dgm:pt>
    <dgm:pt modelId="{0AA3B549-10EA-4BB4-BEEC-4B2AD5CBDB85}" type="sibTrans" cxnId="{E5329FEE-E8DB-4821-8F23-013C23BA34B4}">
      <dgm:prSet/>
      <dgm:spPr/>
      <dgm:t>
        <a:bodyPr/>
        <a:lstStyle/>
        <a:p>
          <a:endParaRPr lang="en-US"/>
        </a:p>
      </dgm:t>
    </dgm:pt>
    <dgm:pt modelId="{2C468FBC-A317-4B21-9DCE-A8F0F48E81E1}" type="pres">
      <dgm:prSet presAssocID="{8728A894-9CFC-4FB6-AB04-7C342D20BDA7}" presName="diagram" presStyleCnt="0">
        <dgm:presLayoutVars>
          <dgm:chMax val="1"/>
          <dgm:dir/>
          <dgm:animLvl val="ctr"/>
          <dgm:resizeHandles val="exact"/>
        </dgm:presLayoutVars>
      </dgm:prSet>
      <dgm:spPr/>
      <dgm:t>
        <a:bodyPr/>
        <a:lstStyle/>
        <a:p>
          <a:endParaRPr lang="en-US"/>
        </a:p>
      </dgm:t>
    </dgm:pt>
    <dgm:pt modelId="{7920FE82-6988-4A98-B869-B4FB4466A47C}" type="pres">
      <dgm:prSet presAssocID="{8728A894-9CFC-4FB6-AB04-7C342D20BDA7}" presName="matrix" presStyleCnt="0"/>
      <dgm:spPr/>
    </dgm:pt>
    <dgm:pt modelId="{E9C9C729-C3B5-481A-B857-6DE3E4ED2A33}" type="pres">
      <dgm:prSet presAssocID="{8728A894-9CFC-4FB6-AB04-7C342D20BDA7}" presName="tile1" presStyleLbl="node1" presStyleIdx="0" presStyleCnt="4"/>
      <dgm:spPr/>
      <dgm:t>
        <a:bodyPr/>
        <a:lstStyle/>
        <a:p>
          <a:endParaRPr lang="en-US"/>
        </a:p>
      </dgm:t>
    </dgm:pt>
    <dgm:pt modelId="{AF7AA986-03DF-434E-A5E1-D8F9210A7745}" type="pres">
      <dgm:prSet presAssocID="{8728A894-9CFC-4FB6-AB04-7C342D20BDA7}" presName="tile1text" presStyleLbl="node1" presStyleIdx="0" presStyleCnt="4">
        <dgm:presLayoutVars>
          <dgm:chMax val="0"/>
          <dgm:chPref val="0"/>
          <dgm:bulletEnabled val="1"/>
        </dgm:presLayoutVars>
      </dgm:prSet>
      <dgm:spPr/>
      <dgm:t>
        <a:bodyPr/>
        <a:lstStyle/>
        <a:p>
          <a:endParaRPr lang="en-US"/>
        </a:p>
      </dgm:t>
    </dgm:pt>
    <dgm:pt modelId="{44BE3042-CDF6-488E-B35A-1B62DADFC2AA}" type="pres">
      <dgm:prSet presAssocID="{8728A894-9CFC-4FB6-AB04-7C342D20BDA7}" presName="tile2" presStyleLbl="node1" presStyleIdx="1" presStyleCnt="4"/>
      <dgm:spPr/>
      <dgm:t>
        <a:bodyPr/>
        <a:lstStyle/>
        <a:p>
          <a:endParaRPr lang="en-US"/>
        </a:p>
      </dgm:t>
    </dgm:pt>
    <dgm:pt modelId="{8999C7A9-016F-4DD0-8BDD-E37F4E21B863}" type="pres">
      <dgm:prSet presAssocID="{8728A894-9CFC-4FB6-AB04-7C342D20BDA7}" presName="tile2text" presStyleLbl="node1" presStyleIdx="1" presStyleCnt="4">
        <dgm:presLayoutVars>
          <dgm:chMax val="0"/>
          <dgm:chPref val="0"/>
          <dgm:bulletEnabled val="1"/>
        </dgm:presLayoutVars>
      </dgm:prSet>
      <dgm:spPr/>
      <dgm:t>
        <a:bodyPr/>
        <a:lstStyle/>
        <a:p>
          <a:endParaRPr lang="en-US"/>
        </a:p>
      </dgm:t>
    </dgm:pt>
    <dgm:pt modelId="{C856E37A-0B09-4924-A45C-B1846D6E946B}" type="pres">
      <dgm:prSet presAssocID="{8728A894-9CFC-4FB6-AB04-7C342D20BDA7}" presName="tile3" presStyleLbl="node1" presStyleIdx="2" presStyleCnt="4"/>
      <dgm:spPr/>
      <dgm:t>
        <a:bodyPr/>
        <a:lstStyle/>
        <a:p>
          <a:endParaRPr lang="en-US"/>
        </a:p>
      </dgm:t>
    </dgm:pt>
    <dgm:pt modelId="{5EDD0E7B-D66F-4F3C-867F-A10484F7F0A6}" type="pres">
      <dgm:prSet presAssocID="{8728A894-9CFC-4FB6-AB04-7C342D20BDA7}" presName="tile3text" presStyleLbl="node1" presStyleIdx="2" presStyleCnt="4">
        <dgm:presLayoutVars>
          <dgm:chMax val="0"/>
          <dgm:chPref val="0"/>
          <dgm:bulletEnabled val="1"/>
        </dgm:presLayoutVars>
      </dgm:prSet>
      <dgm:spPr/>
      <dgm:t>
        <a:bodyPr/>
        <a:lstStyle/>
        <a:p>
          <a:endParaRPr lang="en-US"/>
        </a:p>
      </dgm:t>
    </dgm:pt>
    <dgm:pt modelId="{7F093AA6-2413-4FB1-B4B9-5ACAD0931030}" type="pres">
      <dgm:prSet presAssocID="{8728A894-9CFC-4FB6-AB04-7C342D20BDA7}" presName="tile4" presStyleLbl="node1" presStyleIdx="3" presStyleCnt="4"/>
      <dgm:spPr/>
      <dgm:t>
        <a:bodyPr/>
        <a:lstStyle/>
        <a:p>
          <a:endParaRPr lang="en-US"/>
        </a:p>
      </dgm:t>
    </dgm:pt>
    <dgm:pt modelId="{46A1780B-E3AF-4302-8FE2-3636DFB6286E}" type="pres">
      <dgm:prSet presAssocID="{8728A894-9CFC-4FB6-AB04-7C342D20BDA7}" presName="tile4text" presStyleLbl="node1" presStyleIdx="3" presStyleCnt="4">
        <dgm:presLayoutVars>
          <dgm:chMax val="0"/>
          <dgm:chPref val="0"/>
          <dgm:bulletEnabled val="1"/>
        </dgm:presLayoutVars>
      </dgm:prSet>
      <dgm:spPr/>
      <dgm:t>
        <a:bodyPr/>
        <a:lstStyle/>
        <a:p>
          <a:endParaRPr lang="en-US"/>
        </a:p>
      </dgm:t>
    </dgm:pt>
    <dgm:pt modelId="{43027250-A843-4CDA-BE9C-1B6DAC65D57A}" type="pres">
      <dgm:prSet presAssocID="{8728A894-9CFC-4FB6-AB04-7C342D20BDA7}" presName="centerTile" presStyleLbl="fgShp" presStyleIdx="0" presStyleCnt="1">
        <dgm:presLayoutVars>
          <dgm:chMax val="0"/>
          <dgm:chPref val="0"/>
        </dgm:presLayoutVars>
      </dgm:prSet>
      <dgm:spPr/>
      <dgm:t>
        <a:bodyPr/>
        <a:lstStyle/>
        <a:p>
          <a:endParaRPr lang="en-US"/>
        </a:p>
      </dgm:t>
    </dgm:pt>
  </dgm:ptLst>
  <dgm:cxnLst>
    <dgm:cxn modelId="{A73297C1-1D16-4F9F-B060-D051D1B27E7B}" srcId="{4AE62464-2C86-4BD0-8BC5-794617140BAD}" destId="{734084B3-6960-467A-B851-170FF6A60F81}" srcOrd="0" destOrd="0" parTransId="{C42E21FD-0AAC-4036-9CD5-A9D9F8320EED}" sibTransId="{EDDC6C96-C065-4AC0-8CDE-9D1BD3B7B70A}"/>
    <dgm:cxn modelId="{D14F6691-4993-401A-A733-DC686EA535E5}" type="presOf" srcId="{8728A894-9CFC-4FB6-AB04-7C342D20BDA7}" destId="{2C468FBC-A317-4B21-9DCE-A8F0F48E81E1}" srcOrd="0" destOrd="0" presId="urn:microsoft.com/office/officeart/2005/8/layout/matrix1"/>
    <dgm:cxn modelId="{5995335E-BAB6-411E-81F4-2751E38F8A22}" type="presOf" srcId="{734084B3-6960-467A-B851-170FF6A60F81}" destId="{E9C9C729-C3B5-481A-B857-6DE3E4ED2A33}" srcOrd="0" destOrd="0" presId="urn:microsoft.com/office/officeart/2005/8/layout/matrix1"/>
    <dgm:cxn modelId="{E5329FEE-E8DB-4821-8F23-013C23BA34B4}" srcId="{4AE62464-2C86-4BD0-8BC5-794617140BAD}" destId="{F382B9D3-395F-4AA0-A2B5-AF8B455FC714}" srcOrd="3" destOrd="0" parTransId="{BEE1191B-53E7-4E23-9D58-77E6BD502004}" sibTransId="{0AA3B549-10EA-4BB4-BEEC-4B2AD5CBDB85}"/>
    <dgm:cxn modelId="{B383A429-93DB-42E4-8A2C-02611D992112}" type="presOf" srcId="{CAE1FFB1-E8BC-4CD3-BF24-82D13300AE14}" destId="{44BE3042-CDF6-488E-B35A-1B62DADFC2AA}" srcOrd="0" destOrd="0" presId="urn:microsoft.com/office/officeart/2005/8/layout/matrix1"/>
    <dgm:cxn modelId="{C49676E0-8C17-4E96-8ECC-8EE8AFAC9EB3}" srcId="{4AE62464-2C86-4BD0-8BC5-794617140BAD}" destId="{F07471EF-1795-4849-8174-1F6B149C6126}" srcOrd="2" destOrd="0" parTransId="{78B8EC30-FAD0-408E-84C3-5DB1AD006E8B}" sibTransId="{D8DF3499-E75F-4458-8093-AC0B8C03ED79}"/>
    <dgm:cxn modelId="{6C17D2AF-3940-48B7-922B-90AD0A3094F0}" type="presOf" srcId="{F07471EF-1795-4849-8174-1F6B149C6126}" destId="{C856E37A-0B09-4924-A45C-B1846D6E946B}" srcOrd="0" destOrd="0" presId="urn:microsoft.com/office/officeart/2005/8/layout/matrix1"/>
    <dgm:cxn modelId="{F7BC8E41-F01C-469A-8113-AE31D08BAFE8}" type="presOf" srcId="{734084B3-6960-467A-B851-170FF6A60F81}" destId="{AF7AA986-03DF-434E-A5E1-D8F9210A7745}" srcOrd="1" destOrd="0" presId="urn:microsoft.com/office/officeart/2005/8/layout/matrix1"/>
    <dgm:cxn modelId="{E79CFA48-33F0-403B-8F70-FC6C4FE4B6E8}" type="presOf" srcId="{4AE62464-2C86-4BD0-8BC5-794617140BAD}" destId="{43027250-A843-4CDA-BE9C-1B6DAC65D57A}" srcOrd="0" destOrd="0" presId="urn:microsoft.com/office/officeart/2005/8/layout/matrix1"/>
    <dgm:cxn modelId="{F44A1C3C-90CC-4417-AE51-84C925AC8897}" type="presOf" srcId="{F07471EF-1795-4849-8174-1F6B149C6126}" destId="{5EDD0E7B-D66F-4F3C-867F-A10484F7F0A6}" srcOrd="1" destOrd="0" presId="urn:microsoft.com/office/officeart/2005/8/layout/matrix1"/>
    <dgm:cxn modelId="{F8510CF8-BB37-4026-918B-DAA090CF4AB5}" type="presOf" srcId="{CAE1FFB1-E8BC-4CD3-BF24-82D13300AE14}" destId="{8999C7A9-016F-4DD0-8BDD-E37F4E21B863}" srcOrd="1" destOrd="0" presId="urn:microsoft.com/office/officeart/2005/8/layout/matrix1"/>
    <dgm:cxn modelId="{DE5F0BF0-DF61-4179-BA70-92B0988D3FA7}" srcId="{8728A894-9CFC-4FB6-AB04-7C342D20BDA7}" destId="{4AE62464-2C86-4BD0-8BC5-794617140BAD}" srcOrd="0" destOrd="0" parTransId="{F05E03C6-7570-444D-AB89-5106190813A8}" sibTransId="{D311B145-D7F7-447D-88FD-3CCD5CDED784}"/>
    <dgm:cxn modelId="{F73B7AFD-46F6-48E9-AAE6-B2D0E36408C4}" srcId="{4AE62464-2C86-4BD0-8BC5-794617140BAD}" destId="{CAE1FFB1-E8BC-4CD3-BF24-82D13300AE14}" srcOrd="1" destOrd="0" parTransId="{D0C70132-A81A-48E1-A436-41541E1B15A4}" sibTransId="{2443AFA7-0791-4AC4-AFC4-22C917B8E2D3}"/>
    <dgm:cxn modelId="{F820B0B3-C4A5-4048-BF0E-3324CF95668C}" type="presOf" srcId="{F382B9D3-395F-4AA0-A2B5-AF8B455FC714}" destId="{46A1780B-E3AF-4302-8FE2-3636DFB6286E}" srcOrd="1" destOrd="0" presId="urn:microsoft.com/office/officeart/2005/8/layout/matrix1"/>
    <dgm:cxn modelId="{78063488-B3EE-4B80-B7E6-EF430A5625BE}" type="presOf" srcId="{F382B9D3-395F-4AA0-A2B5-AF8B455FC714}" destId="{7F093AA6-2413-4FB1-B4B9-5ACAD0931030}" srcOrd="0" destOrd="0" presId="urn:microsoft.com/office/officeart/2005/8/layout/matrix1"/>
    <dgm:cxn modelId="{77787179-EB7A-4B74-93C6-53D86EB2B3B8}" type="presParOf" srcId="{2C468FBC-A317-4B21-9DCE-A8F0F48E81E1}" destId="{7920FE82-6988-4A98-B869-B4FB4466A47C}" srcOrd="0" destOrd="0" presId="urn:microsoft.com/office/officeart/2005/8/layout/matrix1"/>
    <dgm:cxn modelId="{625FB04A-3A8A-4B8C-97DE-B8B7B0AA17A6}" type="presParOf" srcId="{7920FE82-6988-4A98-B869-B4FB4466A47C}" destId="{E9C9C729-C3B5-481A-B857-6DE3E4ED2A33}" srcOrd="0" destOrd="0" presId="urn:microsoft.com/office/officeart/2005/8/layout/matrix1"/>
    <dgm:cxn modelId="{AD404B3F-16EF-441B-96FE-629624BB4FBA}" type="presParOf" srcId="{7920FE82-6988-4A98-B869-B4FB4466A47C}" destId="{AF7AA986-03DF-434E-A5E1-D8F9210A7745}" srcOrd="1" destOrd="0" presId="urn:microsoft.com/office/officeart/2005/8/layout/matrix1"/>
    <dgm:cxn modelId="{4C9990D8-A0C7-4FE0-8AC4-0400E66CFE9C}" type="presParOf" srcId="{7920FE82-6988-4A98-B869-B4FB4466A47C}" destId="{44BE3042-CDF6-488E-B35A-1B62DADFC2AA}" srcOrd="2" destOrd="0" presId="urn:microsoft.com/office/officeart/2005/8/layout/matrix1"/>
    <dgm:cxn modelId="{EB49F40B-D01D-45BC-9E68-D2CF9846645A}" type="presParOf" srcId="{7920FE82-6988-4A98-B869-B4FB4466A47C}" destId="{8999C7A9-016F-4DD0-8BDD-E37F4E21B863}" srcOrd="3" destOrd="0" presId="urn:microsoft.com/office/officeart/2005/8/layout/matrix1"/>
    <dgm:cxn modelId="{5EC5BDB0-1751-4FA4-9481-AA100DACC711}" type="presParOf" srcId="{7920FE82-6988-4A98-B869-B4FB4466A47C}" destId="{C856E37A-0B09-4924-A45C-B1846D6E946B}" srcOrd="4" destOrd="0" presId="urn:microsoft.com/office/officeart/2005/8/layout/matrix1"/>
    <dgm:cxn modelId="{A2C604B6-39B8-466E-B791-7FDF267D7ABE}" type="presParOf" srcId="{7920FE82-6988-4A98-B869-B4FB4466A47C}" destId="{5EDD0E7B-D66F-4F3C-867F-A10484F7F0A6}" srcOrd="5" destOrd="0" presId="urn:microsoft.com/office/officeart/2005/8/layout/matrix1"/>
    <dgm:cxn modelId="{A4616676-F70E-4E74-907D-88C4CBC1880C}" type="presParOf" srcId="{7920FE82-6988-4A98-B869-B4FB4466A47C}" destId="{7F093AA6-2413-4FB1-B4B9-5ACAD0931030}" srcOrd="6" destOrd="0" presId="urn:microsoft.com/office/officeart/2005/8/layout/matrix1"/>
    <dgm:cxn modelId="{42EE6BD9-A0DA-478F-87D0-C6B6CF44A9B3}" type="presParOf" srcId="{7920FE82-6988-4A98-B869-B4FB4466A47C}" destId="{46A1780B-E3AF-4302-8FE2-3636DFB6286E}" srcOrd="7" destOrd="0" presId="urn:microsoft.com/office/officeart/2005/8/layout/matrix1"/>
    <dgm:cxn modelId="{896E15E9-8798-4568-AC1D-77C0797D6E0C}" type="presParOf" srcId="{2C468FBC-A317-4B21-9DCE-A8F0F48E81E1}" destId="{43027250-A843-4CDA-BE9C-1B6DAC65D57A}"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728A894-9CFC-4FB6-AB04-7C342D20BDA7}" type="doc">
      <dgm:prSet loTypeId="urn:microsoft.com/office/officeart/2005/8/layout/matrix1" loCatId="matrix" qsTypeId="urn:microsoft.com/office/officeart/2005/8/quickstyle/simple1" qsCatId="simple" csTypeId="urn:microsoft.com/office/officeart/2005/8/colors/colorful1#6" csCatId="colorful" phldr="1"/>
      <dgm:spPr/>
      <dgm:t>
        <a:bodyPr/>
        <a:lstStyle/>
        <a:p>
          <a:endParaRPr lang="en-US"/>
        </a:p>
      </dgm:t>
    </dgm:pt>
    <dgm:pt modelId="{4AE62464-2C86-4BD0-8BC5-794617140BAD}">
      <dgm:prSet phldrT="[Text]"/>
      <dgm:spPr/>
      <dgm:t>
        <a:bodyPr/>
        <a:lstStyle/>
        <a:p>
          <a:r>
            <a:rPr lang="en-US" dirty="0" smtClean="0"/>
            <a:t>Challenges</a:t>
          </a:r>
          <a:endParaRPr lang="en-US" b="1" dirty="0"/>
        </a:p>
      </dgm:t>
    </dgm:pt>
    <dgm:pt modelId="{F05E03C6-7570-444D-AB89-5106190813A8}" type="parTrans" cxnId="{DE5F0BF0-DF61-4179-BA70-92B0988D3FA7}">
      <dgm:prSet/>
      <dgm:spPr/>
      <dgm:t>
        <a:bodyPr/>
        <a:lstStyle/>
        <a:p>
          <a:endParaRPr lang="en-US"/>
        </a:p>
      </dgm:t>
    </dgm:pt>
    <dgm:pt modelId="{D311B145-D7F7-447D-88FD-3CCD5CDED784}" type="sibTrans" cxnId="{DE5F0BF0-DF61-4179-BA70-92B0988D3FA7}">
      <dgm:prSet/>
      <dgm:spPr/>
      <dgm:t>
        <a:bodyPr/>
        <a:lstStyle/>
        <a:p>
          <a:endParaRPr lang="en-US"/>
        </a:p>
      </dgm:t>
    </dgm:pt>
    <dgm:pt modelId="{734084B3-6960-467A-B851-170FF6A60F81}">
      <dgm:prSet phldrT="[Text]"/>
      <dgm:spPr/>
      <dgm:t>
        <a:bodyPr/>
        <a:lstStyle/>
        <a:p>
          <a:r>
            <a:rPr lang="en-US" dirty="0" smtClean="0"/>
            <a:t>Cultural/ethnic/religious menus</a:t>
          </a:r>
          <a:endParaRPr lang="en-US" dirty="0"/>
        </a:p>
      </dgm:t>
    </dgm:pt>
    <dgm:pt modelId="{C42E21FD-0AAC-4036-9CD5-A9D9F8320EED}" type="parTrans" cxnId="{A73297C1-1D16-4F9F-B060-D051D1B27E7B}">
      <dgm:prSet/>
      <dgm:spPr/>
      <dgm:t>
        <a:bodyPr/>
        <a:lstStyle/>
        <a:p>
          <a:endParaRPr lang="en-US"/>
        </a:p>
      </dgm:t>
    </dgm:pt>
    <dgm:pt modelId="{EDDC6C96-C065-4AC0-8CDE-9D1BD3B7B70A}" type="sibTrans" cxnId="{A73297C1-1D16-4F9F-B060-D051D1B27E7B}">
      <dgm:prSet/>
      <dgm:spPr/>
      <dgm:t>
        <a:bodyPr/>
        <a:lstStyle/>
        <a:p>
          <a:endParaRPr lang="en-US"/>
        </a:p>
      </dgm:t>
    </dgm:pt>
    <dgm:pt modelId="{CAE1FFB1-E8BC-4CD3-BF24-82D13300AE14}">
      <dgm:prSet phldrT="[Text]"/>
      <dgm:spPr/>
      <dgm:t>
        <a:bodyPr/>
        <a:lstStyle/>
        <a:p>
          <a:r>
            <a:rPr lang="en-US" dirty="0" smtClean="0">
              <a:solidFill>
                <a:schemeClr val="tx1"/>
              </a:solidFill>
            </a:rPr>
            <a:t>Consumer choice and satisfaction</a:t>
          </a:r>
          <a:endParaRPr lang="en-US" dirty="0">
            <a:solidFill>
              <a:schemeClr val="tx1"/>
            </a:solidFill>
          </a:endParaRPr>
        </a:p>
      </dgm:t>
    </dgm:pt>
    <dgm:pt modelId="{D0C70132-A81A-48E1-A436-41541E1B15A4}" type="parTrans" cxnId="{F73B7AFD-46F6-48E9-AAE6-B2D0E36408C4}">
      <dgm:prSet/>
      <dgm:spPr/>
      <dgm:t>
        <a:bodyPr/>
        <a:lstStyle/>
        <a:p>
          <a:endParaRPr lang="en-US"/>
        </a:p>
      </dgm:t>
    </dgm:pt>
    <dgm:pt modelId="{2443AFA7-0791-4AC4-AFC4-22C917B8E2D3}" type="sibTrans" cxnId="{F73B7AFD-46F6-48E9-AAE6-B2D0E36408C4}">
      <dgm:prSet/>
      <dgm:spPr/>
      <dgm:t>
        <a:bodyPr/>
        <a:lstStyle/>
        <a:p>
          <a:endParaRPr lang="en-US"/>
        </a:p>
      </dgm:t>
    </dgm:pt>
    <dgm:pt modelId="{F07471EF-1795-4849-8174-1F6B149C6126}">
      <dgm:prSet phldrT="[Text]"/>
      <dgm:spPr/>
      <dgm:t>
        <a:bodyPr/>
        <a:lstStyle/>
        <a:p>
          <a:r>
            <a:rPr lang="en-US" dirty="0" smtClean="0"/>
            <a:t>Budget  constraints</a:t>
          </a:r>
          <a:endParaRPr lang="en-US" dirty="0"/>
        </a:p>
      </dgm:t>
    </dgm:pt>
    <dgm:pt modelId="{78B8EC30-FAD0-408E-84C3-5DB1AD006E8B}" type="parTrans" cxnId="{C49676E0-8C17-4E96-8ECC-8EE8AFAC9EB3}">
      <dgm:prSet/>
      <dgm:spPr/>
      <dgm:t>
        <a:bodyPr/>
        <a:lstStyle/>
        <a:p>
          <a:endParaRPr lang="en-US"/>
        </a:p>
      </dgm:t>
    </dgm:pt>
    <dgm:pt modelId="{D8DF3499-E75F-4458-8093-AC0B8C03ED79}" type="sibTrans" cxnId="{C49676E0-8C17-4E96-8ECC-8EE8AFAC9EB3}">
      <dgm:prSet/>
      <dgm:spPr/>
      <dgm:t>
        <a:bodyPr/>
        <a:lstStyle/>
        <a:p>
          <a:endParaRPr lang="en-US"/>
        </a:p>
      </dgm:t>
    </dgm:pt>
    <dgm:pt modelId="{F382B9D3-395F-4AA0-A2B5-AF8B455FC714}">
      <dgm:prSet phldrT="[Text]"/>
      <dgm:spPr/>
      <dgm:t>
        <a:bodyPr/>
        <a:lstStyle/>
        <a:p>
          <a:r>
            <a:rPr lang="en-US" dirty="0" smtClean="0"/>
            <a:t>Catering or vending contracts</a:t>
          </a:r>
          <a:endParaRPr lang="en-US" dirty="0"/>
        </a:p>
      </dgm:t>
    </dgm:pt>
    <dgm:pt modelId="{BEE1191B-53E7-4E23-9D58-77E6BD502004}" type="parTrans" cxnId="{E5329FEE-E8DB-4821-8F23-013C23BA34B4}">
      <dgm:prSet/>
      <dgm:spPr/>
      <dgm:t>
        <a:bodyPr/>
        <a:lstStyle/>
        <a:p>
          <a:endParaRPr lang="en-US"/>
        </a:p>
      </dgm:t>
    </dgm:pt>
    <dgm:pt modelId="{0AA3B549-10EA-4BB4-BEEC-4B2AD5CBDB85}" type="sibTrans" cxnId="{E5329FEE-E8DB-4821-8F23-013C23BA34B4}">
      <dgm:prSet/>
      <dgm:spPr/>
      <dgm:t>
        <a:bodyPr/>
        <a:lstStyle/>
        <a:p>
          <a:endParaRPr lang="en-US"/>
        </a:p>
      </dgm:t>
    </dgm:pt>
    <dgm:pt modelId="{2C468FBC-A317-4B21-9DCE-A8F0F48E81E1}" type="pres">
      <dgm:prSet presAssocID="{8728A894-9CFC-4FB6-AB04-7C342D20BDA7}" presName="diagram" presStyleCnt="0">
        <dgm:presLayoutVars>
          <dgm:chMax val="1"/>
          <dgm:dir/>
          <dgm:animLvl val="ctr"/>
          <dgm:resizeHandles val="exact"/>
        </dgm:presLayoutVars>
      </dgm:prSet>
      <dgm:spPr/>
      <dgm:t>
        <a:bodyPr/>
        <a:lstStyle/>
        <a:p>
          <a:endParaRPr lang="en-US"/>
        </a:p>
      </dgm:t>
    </dgm:pt>
    <dgm:pt modelId="{7920FE82-6988-4A98-B869-B4FB4466A47C}" type="pres">
      <dgm:prSet presAssocID="{8728A894-9CFC-4FB6-AB04-7C342D20BDA7}" presName="matrix" presStyleCnt="0"/>
      <dgm:spPr/>
    </dgm:pt>
    <dgm:pt modelId="{E9C9C729-C3B5-481A-B857-6DE3E4ED2A33}" type="pres">
      <dgm:prSet presAssocID="{8728A894-9CFC-4FB6-AB04-7C342D20BDA7}" presName="tile1" presStyleLbl="node1" presStyleIdx="0" presStyleCnt="4"/>
      <dgm:spPr/>
      <dgm:t>
        <a:bodyPr/>
        <a:lstStyle/>
        <a:p>
          <a:endParaRPr lang="en-US"/>
        </a:p>
      </dgm:t>
    </dgm:pt>
    <dgm:pt modelId="{AF7AA986-03DF-434E-A5E1-D8F9210A7745}" type="pres">
      <dgm:prSet presAssocID="{8728A894-9CFC-4FB6-AB04-7C342D20BDA7}" presName="tile1text" presStyleLbl="node1" presStyleIdx="0" presStyleCnt="4">
        <dgm:presLayoutVars>
          <dgm:chMax val="0"/>
          <dgm:chPref val="0"/>
          <dgm:bulletEnabled val="1"/>
        </dgm:presLayoutVars>
      </dgm:prSet>
      <dgm:spPr/>
      <dgm:t>
        <a:bodyPr/>
        <a:lstStyle/>
        <a:p>
          <a:endParaRPr lang="en-US"/>
        </a:p>
      </dgm:t>
    </dgm:pt>
    <dgm:pt modelId="{44BE3042-CDF6-488E-B35A-1B62DADFC2AA}" type="pres">
      <dgm:prSet presAssocID="{8728A894-9CFC-4FB6-AB04-7C342D20BDA7}" presName="tile2" presStyleLbl="node1" presStyleIdx="1" presStyleCnt="4"/>
      <dgm:spPr/>
      <dgm:t>
        <a:bodyPr/>
        <a:lstStyle/>
        <a:p>
          <a:endParaRPr lang="en-US"/>
        </a:p>
      </dgm:t>
    </dgm:pt>
    <dgm:pt modelId="{8999C7A9-016F-4DD0-8BDD-E37F4E21B863}" type="pres">
      <dgm:prSet presAssocID="{8728A894-9CFC-4FB6-AB04-7C342D20BDA7}" presName="tile2text" presStyleLbl="node1" presStyleIdx="1" presStyleCnt="4">
        <dgm:presLayoutVars>
          <dgm:chMax val="0"/>
          <dgm:chPref val="0"/>
          <dgm:bulletEnabled val="1"/>
        </dgm:presLayoutVars>
      </dgm:prSet>
      <dgm:spPr/>
      <dgm:t>
        <a:bodyPr/>
        <a:lstStyle/>
        <a:p>
          <a:endParaRPr lang="en-US"/>
        </a:p>
      </dgm:t>
    </dgm:pt>
    <dgm:pt modelId="{C856E37A-0B09-4924-A45C-B1846D6E946B}" type="pres">
      <dgm:prSet presAssocID="{8728A894-9CFC-4FB6-AB04-7C342D20BDA7}" presName="tile3" presStyleLbl="node1" presStyleIdx="2" presStyleCnt="4"/>
      <dgm:spPr/>
      <dgm:t>
        <a:bodyPr/>
        <a:lstStyle/>
        <a:p>
          <a:endParaRPr lang="en-US"/>
        </a:p>
      </dgm:t>
    </dgm:pt>
    <dgm:pt modelId="{5EDD0E7B-D66F-4F3C-867F-A10484F7F0A6}" type="pres">
      <dgm:prSet presAssocID="{8728A894-9CFC-4FB6-AB04-7C342D20BDA7}" presName="tile3text" presStyleLbl="node1" presStyleIdx="2" presStyleCnt="4">
        <dgm:presLayoutVars>
          <dgm:chMax val="0"/>
          <dgm:chPref val="0"/>
          <dgm:bulletEnabled val="1"/>
        </dgm:presLayoutVars>
      </dgm:prSet>
      <dgm:spPr/>
      <dgm:t>
        <a:bodyPr/>
        <a:lstStyle/>
        <a:p>
          <a:endParaRPr lang="en-US"/>
        </a:p>
      </dgm:t>
    </dgm:pt>
    <dgm:pt modelId="{7F093AA6-2413-4FB1-B4B9-5ACAD0931030}" type="pres">
      <dgm:prSet presAssocID="{8728A894-9CFC-4FB6-AB04-7C342D20BDA7}" presName="tile4" presStyleLbl="node1" presStyleIdx="3" presStyleCnt="4"/>
      <dgm:spPr/>
      <dgm:t>
        <a:bodyPr/>
        <a:lstStyle/>
        <a:p>
          <a:endParaRPr lang="en-US"/>
        </a:p>
      </dgm:t>
    </dgm:pt>
    <dgm:pt modelId="{46A1780B-E3AF-4302-8FE2-3636DFB6286E}" type="pres">
      <dgm:prSet presAssocID="{8728A894-9CFC-4FB6-AB04-7C342D20BDA7}" presName="tile4text" presStyleLbl="node1" presStyleIdx="3" presStyleCnt="4">
        <dgm:presLayoutVars>
          <dgm:chMax val="0"/>
          <dgm:chPref val="0"/>
          <dgm:bulletEnabled val="1"/>
        </dgm:presLayoutVars>
      </dgm:prSet>
      <dgm:spPr/>
      <dgm:t>
        <a:bodyPr/>
        <a:lstStyle/>
        <a:p>
          <a:endParaRPr lang="en-US"/>
        </a:p>
      </dgm:t>
    </dgm:pt>
    <dgm:pt modelId="{43027250-A843-4CDA-BE9C-1B6DAC65D57A}" type="pres">
      <dgm:prSet presAssocID="{8728A894-9CFC-4FB6-AB04-7C342D20BDA7}" presName="centerTile" presStyleLbl="fgShp" presStyleIdx="0" presStyleCnt="1">
        <dgm:presLayoutVars>
          <dgm:chMax val="0"/>
          <dgm:chPref val="0"/>
        </dgm:presLayoutVars>
      </dgm:prSet>
      <dgm:spPr/>
      <dgm:t>
        <a:bodyPr/>
        <a:lstStyle/>
        <a:p>
          <a:endParaRPr lang="en-US"/>
        </a:p>
      </dgm:t>
    </dgm:pt>
  </dgm:ptLst>
  <dgm:cxnLst>
    <dgm:cxn modelId="{0B4FD194-BEB2-4FA3-AEF3-103FF892621D}" type="presOf" srcId="{F07471EF-1795-4849-8174-1F6B149C6126}" destId="{C856E37A-0B09-4924-A45C-B1846D6E946B}" srcOrd="0" destOrd="0" presId="urn:microsoft.com/office/officeart/2005/8/layout/matrix1"/>
    <dgm:cxn modelId="{A73297C1-1D16-4F9F-B060-D051D1B27E7B}" srcId="{4AE62464-2C86-4BD0-8BC5-794617140BAD}" destId="{734084B3-6960-467A-B851-170FF6A60F81}" srcOrd="0" destOrd="0" parTransId="{C42E21FD-0AAC-4036-9CD5-A9D9F8320EED}" sibTransId="{EDDC6C96-C065-4AC0-8CDE-9D1BD3B7B70A}"/>
    <dgm:cxn modelId="{5C401C6E-CEC4-4D44-9157-57B66A77A4AC}" type="presOf" srcId="{734084B3-6960-467A-B851-170FF6A60F81}" destId="{AF7AA986-03DF-434E-A5E1-D8F9210A7745}" srcOrd="1" destOrd="0" presId="urn:microsoft.com/office/officeart/2005/8/layout/matrix1"/>
    <dgm:cxn modelId="{CEE08BB2-33D3-4F9F-95A3-C2F351D565F1}" type="presOf" srcId="{4AE62464-2C86-4BD0-8BC5-794617140BAD}" destId="{43027250-A843-4CDA-BE9C-1B6DAC65D57A}" srcOrd="0" destOrd="0" presId="urn:microsoft.com/office/officeart/2005/8/layout/matrix1"/>
    <dgm:cxn modelId="{E5329FEE-E8DB-4821-8F23-013C23BA34B4}" srcId="{4AE62464-2C86-4BD0-8BC5-794617140BAD}" destId="{F382B9D3-395F-4AA0-A2B5-AF8B455FC714}" srcOrd="3" destOrd="0" parTransId="{BEE1191B-53E7-4E23-9D58-77E6BD502004}" sibTransId="{0AA3B549-10EA-4BB4-BEEC-4B2AD5CBDB85}"/>
    <dgm:cxn modelId="{C49676E0-8C17-4E96-8ECC-8EE8AFAC9EB3}" srcId="{4AE62464-2C86-4BD0-8BC5-794617140BAD}" destId="{F07471EF-1795-4849-8174-1F6B149C6126}" srcOrd="2" destOrd="0" parTransId="{78B8EC30-FAD0-408E-84C3-5DB1AD006E8B}" sibTransId="{D8DF3499-E75F-4458-8093-AC0B8C03ED79}"/>
    <dgm:cxn modelId="{B272E2B7-2B53-43B2-A7DE-5EE5772BD604}" type="presOf" srcId="{734084B3-6960-467A-B851-170FF6A60F81}" destId="{E9C9C729-C3B5-481A-B857-6DE3E4ED2A33}" srcOrd="0" destOrd="0" presId="urn:microsoft.com/office/officeart/2005/8/layout/matrix1"/>
    <dgm:cxn modelId="{098BC335-29F0-476D-984B-69DCED6AE1D6}" type="presOf" srcId="{F382B9D3-395F-4AA0-A2B5-AF8B455FC714}" destId="{7F093AA6-2413-4FB1-B4B9-5ACAD0931030}" srcOrd="0" destOrd="0" presId="urn:microsoft.com/office/officeart/2005/8/layout/matrix1"/>
    <dgm:cxn modelId="{653EF5D2-4925-492C-A298-175908E2AB5C}" type="presOf" srcId="{F07471EF-1795-4849-8174-1F6B149C6126}" destId="{5EDD0E7B-D66F-4F3C-867F-A10484F7F0A6}" srcOrd="1" destOrd="0" presId="urn:microsoft.com/office/officeart/2005/8/layout/matrix1"/>
    <dgm:cxn modelId="{DE5F0BF0-DF61-4179-BA70-92B0988D3FA7}" srcId="{8728A894-9CFC-4FB6-AB04-7C342D20BDA7}" destId="{4AE62464-2C86-4BD0-8BC5-794617140BAD}" srcOrd="0" destOrd="0" parTransId="{F05E03C6-7570-444D-AB89-5106190813A8}" sibTransId="{D311B145-D7F7-447D-88FD-3CCD5CDED784}"/>
    <dgm:cxn modelId="{1CBEA626-CEF5-4970-A282-34EADF9A6C54}" type="presOf" srcId="{CAE1FFB1-E8BC-4CD3-BF24-82D13300AE14}" destId="{8999C7A9-016F-4DD0-8BDD-E37F4E21B863}" srcOrd="1" destOrd="0" presId="urn:microsoft.com/office/officeart/2005/8/layout/matrix1"/>
    <dgm:cxn modelId="{5E310751-306A-49D4-8A70-152CAD484F4A}" type="presOf" srcId="{8728A894-9CFC-4FB6-AB04-7C342D20BDA7}" destId="{2C468FBC-A317-4B21-9DCE-A8F0F48E81E1}" srcOrd="0" destOrd="0" presId="urn:microsoft.com/office/officeart/2005/8/layout/matrix1"/>
    <dgm:cxn modelId="{93B2690E-BBD3-4363-925C-3DFFCA2EBF6C}" type="presOf" srcId="{CAE1FFB1-E8BC-4CD3-BF24-82D13300AE14}" destId="{44BE3042-CDF6-488E-B35A-1B62DADFC2AA}" srcOrd="0" destOrd="0" presId="urn:microsoft.com/office/officeart/2005/8/layout/matrix1"/>
    <dgm:cxn modelId="{4D950F26-207C-47C3-8ACC-934ED99B6D2D}" type="presOf" srcId="{F382B9D3-395F-4AA0-A2B5-AF8B455FC714}" destId="{46A1780B-E3AF-4302-8FE2-3636DFB6286E}" srcOrd="1" destOrd="0" presId="urn:microsoft.com/office/officeart/2005/8/layout/matrix1"/>
    <dgm:cxn modelId="{F73B7AFD-46F6-48E9-AAE6-B2D0E36408C4}" srcId="{4AE62464-2C86-4BD0-8BC5-794617140BAD}" destId="{CAE1FFB1-E8BC-4CD3-BF24-82D13300AE14}" srcOrd="1" destOrd="0" parTransId="{D0C70132-A81A-48E1-A436-41541E1B15A4}" sibTransId="{2443AFA7-0791-4AC4-AFC4-22C917B8E2D3}"/>
    <dgm:cxn modelId="{93E20610-8367-4A3A-B622-69D40EA064BB}" type="presParOf" srcId="{2C468FBC-A317-4B21-9DCE-A8F0F48E81E1}" destId="{7920FE82-6988-4A98-B869-B4FB4466A47C}" srcOrd="0" destOrd="0" presId="urn:microsoft.com/office/officeart/2005/8/layout/matrix1"/>
    <dgm:cxn modelId="{C01570AC-4AE4-409E-8495-540BC13A246E}" type="presParOf" srcId="{7920FE82-6988-4A98-B869-B4FB4466A47C}" destId="{E9C9C729-C3B5-481A-B857-6DE3E4ED2A33}" srcOrd="0" destOrd="0" presId="urn:microsoft.com/office/officeart/2005/8/layout/matrix1"/>
    <dgm:cxn modelId="{444B08F4-4EAC-4AE3-9A85-4C912EFFC236}" type="presParOf" srcId="{7920FE82-6988-4A98-B869-B4FB4466A47C}" destId="{AF7AA986-03DF-434E-A5E1-D8F9210A7745}" srcOrd="1" destOrd="0" presId="urn:microsoft.com/office/officeart/2005/8/layout/matrix1"/>
    <dgm:cxn modelId="{E38F8A28-013E-46D2-B15E-77D4EB0C731F}" type="presParOf" srcId="{7920FE82-6988-4A98-B869-B4FB4466A47C}" destId="{44BE3042-CDF6-488E-B35A-1B62DADFC2AA}" srcOrd="2" destOrd="0" presId="urn:microsoft.com/office/officeart/2005/8/layout/matrix1"/>
    <dgm:cxn modelId="{F6061403-AFD9-4461-BB3D-9CF5B20262F5}" type="presParOf" srcId="{7920FE82-6988-4A98-B869-B4FB4466A47C}" destId="{8999C7A9-016F-4DD0-8BDD-E37F4E21B863}" srcOrd="3" destOrd="0" presId="urn:microsoft.com/office/officeart/2005/8/layout/matrix1"/>
    <dgm:cxn modelId="{B2360A75-9148-4176-A462-4B623B91771D}" type="presParOf" srcId="{7920FE82-6988-4A98-B869-B4FB4466A47C}" destId="{C856E37A-0B09-4924-A45C-B1846D6E946B}" srcOrd="4" destOrd="0" presId="urn:microsoft.com/office/officeart/2005/8/layout/matrix1"/>
    <dgm:cxn modelId="{52C7D3F4-05C9-46C2-8B4B-53C575C9CE6B}" type="presParOf" srcId="{7920FE82-6988-4A98-B869-B4FB4466A47C}" destId="{5EDD0E7B-D66F-4F3C-867F-A10484F7F0A6}" srcOrd="5" destOrd="0" presId="urn:microsoft.com/office/officeart/2005/8/layout/matrix1"/>
    <dgm:cxn modelId="{4567AB8F-85C8-4EE7-8553-8096C09A682A}" type="presParOf" srcId="{7920FE82-6988-4A98-B869-B4FB4466A47C}" destId="{7F093AA6-2413-4FB1-B4B9-5ACAD0931030}" srcOrd="6" destOrd="0" presId="urn:microsoft.com/office/officeart/2005/8/layout/matrix1"/>
    <dgm:cxn modelId="{3E7BA2FA-8EFE-4F24-B9CD-04919270FF2F}" type="presParOf" srcId="{7920FE82-6988-4A98-B869-B4FB4466A47C}" destId="{46A1780B-E3AF-4302-8FE2-3636DFB6286E}" srcOrd="7" destOrd="0" presId="urn:microsoft.com/office/officeart/2005/8/layout/matrix1"/>
    <dgm:cxn modelId="{A9627F89-CDD0-45EF-A334-D388274C1D23}" type="presParOf" srcId="{2C468FBC-A317-4B21-9DCE-A8F0F48E81E1}" destId="{43027250-A843-4CDA-BE9C-1B6DAC65D57A}"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728A894-9CFC-4FB6-AB04-7C342D20BDA7}" type="doc">
      <dgm:prSet loTypeId="urn:microsoft.com/office/officeart/2005/8/layout/matrix1" loCatId="matrix" qsTypeId="urn:microsoft.com/office/officeart/2005/8/quickstyle/simple1" qsCatId="simple" csTypeId="urn:microsoft.com/office/officeart/2005/8/colors/colorful1#7" csCatId="colorful" phldr="1"/>
      <dgm:spPr/>
      <dgm:t>
        <a:bodyPr/>
        <a:lstStyle/>
        <a:p>
          <a:endParaRPr lang="en-US"/>
        </a:p>
      </dgm:t>
    </dgm:pt>
    <dgm:pt modelId="{4AE62464-2C86-4BD0-8BC5-794617140BAD}">
      <dgm:prSet phldrT="[Text]"/>
      <dgm:spPr/>
      <dgm:t>
        <a:bodyPr/>
        <a:lstStyle/>
        <a:p>
          <a:r>
            <a:rPr lang="en-US" dirty="0" smtClean="0"/>
            <a:t>Challenges</a:t>
          </a:r>
          <a:endParaRPr lang="en-US" b="1" dirty="0"/>
        </a:p>
      </dgm:t>
    </dgm:pt>
    <dgm:pt modelId="{F05E03C6-7570-444D-AB89-5106190813A8}" type="parTrans" cxnId="{DE5F0BF0-DF61-4179-BA70-92B0988D3FA7}">
      <dgm:prSet/>
      <dgm:spPr/>
      <dgm:t>
        <a:bodyPr/>
        <a:lstStyle/>
        <a:p>
          <a:endParaRPr lang="en-US"/>
        </a:p>
      </dgm:t>
    </dgm:pt>
    <dgm:pt modelId="{D311B145-D7F7-447D-88FD-3CCD5CDED784}" type="sibTrans" cxnId="{DE5F0BF0-DF61-4179-BA70-92B0988D3FA7}">
      <dgm:prSet/>
      <dgm:spPr/>
      <dgm:t>
        <a:bodyPr/>
        <a:lstStyle/>
        <a:p>
          <a:endParaRPr lang="en-US"/>
        </a:p>
      </dgm:t>
    </dgm:pt>
    <dgm:pt modelId="{734084B3-6960-467A-B851-170FF6A60F81}">
      <dgm:prSet phldrT="[Text]"/>
      <dgm:spPr/>
      <dgm:t>
        <a:bodyPr/>
        <a:lstStyle/>
        <a:p>
          <a:r>
            <a:rPr lang="en-US" dirty="0" smtClean="0"/>
            <a:t>Maintain quality</a:t>
          </a:r>
          <a:endParaRPr lang="en-US" dirty="0"/>
        </a:p>
      </dgm:t>
    </dgm:pt>
    <dgm:pt modelId="{C42E21FD-0AAC-4036-9CD5-A9D9F8320EED}" type="parTrans" cxnId="{A73297C1-1D16-4F9F-B060-D051D1B27E7B}">
      <dgm:prSet/>
      <dgm:spPr/>
      <dgm:t>
        <a:bodyPr/>
        <a:lstStyle/>
        <a:p>
          <a:endParaRPr lang="en-US"/>
        </a:p>
      </dgm:t>
    </dgm:pt>
    <dgm:pt modelId="{EDDC6C96-C065-4AC0-8CDE-9D1BD3B7B70A}" type="sibTrans" cxnId="{A73297C1-1D16-4F9F-B060-D051D1B27E7B}">
      <dgm:prSet/>
      <dgm:spPr/>
      <dgm:t>
        <a:bodyPr/>
        <a:lstStyle/>
        <a:p>
          <a:endParaRPr lang="en-US"/>
        </a:p>
      </dgm:t>
    </dgm:pt>
    <dgm:pt modelId="{CAE1FFB1-E8BC-4CD3-BF24-82D13300AE14}">
      <dgm:prSet phldrT="[Text]"/>
      <dgm:spPr/>
      <dgm:t>
        <a:bodyPr/>
        <a:lstStyle/>
        <a:p>
          <a:r>
            <a:rPr lang="en-US" dirty="0" smtClean="0">
              <a:solidFill>
                <a:schemeClr val="tx1"/>
              </a:solidFill>
            </a:rPr>
            <a:t>Allocating labor</a:t>
          </a:r>
          <a:endParaRPr lang="en-US" dirty="0">
            <a:solidFill>
              <a:schemeClr val="tx1"/>
            </a:solidFill>
          </a:endParaRPr>
        </a:p>
      </dgm:t>
    </dgm:pt>
    <dgm:pt modelId="{D0C70132-A81A-48E1-A436-41541E1B15A4}" type="parTrans" cxnId="{F73B7AFD-46F6-48E9-AAE6-B2D0E36408C4}">
      <dgm:prSet/>
      <dgm:spPr/>
      <dgm:t>
        <a:bodyPr/>
        <a:lstStyle/>
        <a:p>
          <a:endParaRPr lang="en-US"/>
        </a:p>
      </dgm:t>
    </dgm:pt>
    <dgm:pt modelId="{2443AFA7-0791-4AC4-AFC4-22C917B8E2D3}" type="sibTrans" cxnId="{F73B7AFD-46F6-48E9-AAE6-B2D0E36408C4}">
      <dgm:prSet/>
      <dgm:spPr/>
      <dgm:t>
        <a:bodyPr/>
        <a:lstStyle/>
        <a:p>
          <a:endParaRPr lang="en-US"/>
        </a:p>
      </dgm:t>
    </dgm:pt>
    <dgm:pt modelId="{F07471EF-1795-4849-8174-1F6B149C6126}">
      <dgm:prSet phldrT="[Text]"/>
      <dgm:spPr/>
      <dgm:t>
        <a:bodyPr/>
        <a:lstStyle/>
        <a:p>
          <a:r>
            <a:rPr lang="en-US" dirty="0" smtClean="0"/>
            <a:t>Meet requirements for  therapeutic meal</a:t>
          </a:r>
          <a:endParaRPr lang="en-US" dirty="0"/>
        </a:p>
      </dgm:t>
    </dgm:pt>
    <dgm:pt modelId="{78B8EC30-FAD0-408E-84C3-5DB1AD006E8B}" type="parTrans" cxnId="{C49676E0-8C17-4E96-8ECC-8EE8AFAC9EB3}">
      <dgm:prSet/>
      <dgm:spPr/>
      <dgm:t>
        <a:bodyPr/>
        <a:lstStyle/>
        <a:p>
          <a:endParaRPr lang="en-US"/>
        </a:p>
      </dgm:t>
    </dgm:pt>
    <dgm:pt modelId="{D8DF3499-E75F-4458-8093-AC0B8C03ED79}" type="sibTrans" cxnId="{C49676E0-8C17-4E96-8ECC-8EE8AFAC9EB3}">
      <dgm:prSet/>
      <dgm:spPr/>
      <dgm:t>
        <a:bodyPr/>
        <a:lstStyle/>
        <a:p>
          <a:endParaRPr lang="en-US"/>
        </a:p>
      </dgm:t>
    </dgm:pt>
    <dgm:pt modelId="{F382B9D3-395F-4AA0-A2B5-AF8B455FC714}">
      <dgm:prSet phldrT="[Text]"/>
      <dgm:spPr/>
      <dgm:t>
        <a:bodyPr/>
        <a:lstStyle/>
        <a:p>
          <a:r>
            <a:rPr lang="en-US" dirty="0" smtClean="0"/>
            <a:t>Maintain food safety and temperatures</a:t>
          </a:r>
          <a:endParaRPr lang="en-US" dirty="0"/>
        </a:p>
      </dgm:t>
    </dgm:pt>
    <dgm:pt modelId="{BEE1191B-53E7-4E23-9D58-77E6BD502004}" type="parTrans" cxnId="{E5329FEE-E8DB-4821-8F23-013C23BA34B4}">
      <dgm:prSet/>
      <dgm:spPr/>
      <dgm:t>
        <a:bodyPr/>
        <a:lstStyle/>
        <a:p>
          <a:endParaRPr lang="en-US"/>
        </a:p>
      </dgm:t>
    </dgm:pt>
    <dgm:pt modelId="{0AA3B549-10EA-4BB4-BEEC-4B2AD5CBDB85}" type="sibTrans" cxnId="{E5329FEE-E8DB-4821-8F23-013C23BA34B4}">
      <dgm:prSet/>
      <dgm:spPr/>
      <dgm:t>
        <a:bodyPr/>
        <a:lstStyle/>
        <a:p>
          <a:endParaRPr lang="en-US"/>
        </a:p>
      </dgm:t>
    </dgm:pt>
    <dgm:pt modelId="{2C468FBC-A317-4B21-9DCE-A8F0F48E81E1}" type="pres">
      <dgm:prSet presAssocID="{8728A894-9CFC-4FB6-AB04-7C342D20BDA7}" presName="diagram" presStyleCnt="0">
        <dgm:presLayoutVars>
          <dgm:chMax val="1"/>
          <dgm:dir/>
          <dgm:animLvl val="ctr"/>
          <dgm:resizeHandles val="exact"/>
        </dgm:presLayoutVars>
      </dgm:prSet>
      <dgm:spPr/>
      <dgm:t>
        <a:bodyPr/>
        <a:lstStyle/>
        <a:p>
          <a:endParaRPr lang="en-US"/>
        </a:p>
      </dgm:t>
    </dgm:pt>
    <dgm:pt modelId="{7920FE82-6988-4A98-B869-B4FB4466A47C}" type="pres">
      <dgm:prSet presAssocID="{8728A894-9CFC-4FB6-AB04-7C342D20BDA7}" presName="matrix" presStyleCnt="0"/>
      <dgm:spPr/>
    </dgm:pt>
    <dgm:pt modelId="{E9C9C729-C3B5-481A-B857-6DE3E4ED2A33}" type="pres">
      <dgm:prSet presAssocID="{8728A894-9CFC-4FB6-AB04-7C342D20BDA7}" presName="tile1" presStyleLbl="node1" presStyleIdx="0" presStyleCnt="4"/>
      <dgm:spPr/>
      <dgm:t>
        <a:bodyPr/>
        <a:lstStyle/>
        <a:p>
          <a:endParaRPr lang="en-US"/>
        </a:p>
      </dgm:t>
    </dgm:pt>
    <dgm:pt modelId="{AF7AA986-03DF-434E-A5E1-D8F9210A7745}" type="pres">
      <dgm:prSet presAssocID="{8728A894-9CFC-4FB6-AB04-7C342D20BDA7}" presName="tile1text" presStyleLbl="node1" presStyleIdx="0" presStyleCnt="4">
        <dgm:presLayoutVars>
          <dgm:chMax val="0"/>
          <dgm:chPref val="0"/>
          <dgm:bulletEnabled val="1"/>
        </dgm:presLayoutVars>
      </dgm:prSet>
      <dgm:spPr/>
      <dgm:t>
        <a:bodyPr/>
        <a:lstStyle/>
        <a:p>
          <a:endParaRPr lang="en-US"/>
        </a:p>
      </dgm:t>
    </dgm:pt>
    <dgm:pt modelId="{44BE3042-CDF6-488E-B35A-1B62DADFC2AA}" type="pres">
      <dgm:prSet presAssocID="{8728A894-9CFC-4FB6-AB04-7C342D20BDA7}" presName="tile2" presStyleLbl="node1" presStyleIdx="1" presStyleCnt="4"/>
      <dgm:spPr/>
      <dgm:t>
        <a:bodyPr/>
        <a:lstStyle/>
        <a:p>
          <a:endParaRPr lang="en-US"/>
        </a:p>
      </dgm:t>
    </dgm:pt>
    <dgm:pt modelId="{8999C7A9-016F-4DD0-8BDD-E37F4E21B863}" type="pres">
      <dgm:prSet presAssocID="{8728A894-9CFC-4FB6-AB04-7C342D20BDA7}" presName="tile2text" presStyleLbl="node1" presStyleIdx="1" presStyleCnt="4">
        <dgm:presLayoutVars>
          <dgm:chMax val="0"/>
          <dgm:chPref val="0"/>
          <dgm:bulletEnabled val="1"/>
        </dgm:presLayoutVars>
      </dgm:prSet>
      <dgm:spPr/>
      <dgm:t>
        <a:bodyPr/>
        <a:lstStyle/>
        <a:p>
          <a:endParaRPr lang="en-US"/>
        </a:p>
      </dgm:t>
    </dgm:pt>
    <dgm:pt modelId="{C856E37A-0B09-4924-A45C-B1846D6E946B}" type="pres">
      <dgm:prSet presAssocID="{8728A894-9CFC-4FB6-AB04-7C342D20BDA7}" presName="tile3" presStyleLbl="node1" presStyleIdx="2" presStyleCnt="4"/>
      <dgm:spPr/>
      <dgm:t>
        <a:bodyPr/>
        <a:lstStyle/>
        <a:p>
          <a:endParaRPr lang="en-US"/>
        </a:p>
      </dgm:t>
    </dgm:pt>
    <dgm:pt modelId="{5EDD0E7B-D66F-4F3C-867F-A10484F7F0A6}" type="pres">
      <dgm:prSet presAssocID="{8728A894-9CFC-4FB6-AB04-7C342D20BDA7}" presName="tile3text" presStyleLbl="node1" presStyleIdx="2" presStyleCnt="4">
        <dgm:presLayoutVars>
          <dgm:chMax val="0"/>
          <dgm:chPref val="0"/>
          <dgm:bulletEnabled val="1"/>
        </dgm:presLayoutVars>
      </dgm:prSet>
      <dgm:spPr/>
      <dgm:t>
        <a:bodyPr/>
        <a:lstStyle/>
        <a:p>
          <a:endParaRPr lang="en-US"/>
        </a:p>
      </dgm:t>
    </dgm:pt>
    <dgm:pt modelId="{7F093AA6-2413-4FB1-B4B9-5ACAD0931030}" type="pres">
      <dgm:prSet presAssocID="{8728A894-9CFC-4FB6-AB04-7C342D20BDA7}" presName="tile4" presStyleLbl="node1" presStyleIdx="3" presStyleCnt="4"/>
      <dgm:spPr/>
      <dgm:t>
        <a:bodyPr/>
        <a:lstStyle/>
        <a:p>
          <a:endParaRPr lang="en-US"/>
        </a:p>
      </dgm:t>
    </dgm:pt>
    <dgm:pt modelId="{46A1780B-E3AF-4302-8FE2-3636DFB6286E}" type="pres">
      <dgm:prSet presAssocID="{8728A894-9CFC-4FB6-AB04-7C342D20BDA7}" presName="tile4text" presStyleLbl="node1" presStyleIdx="3" presStyleCnt="4">
        <dgm:presLayoutVars>
          <dgm:chMax val="0"/>
          <dgm:chPref val="0"/>
          <dgm:bulletEnabled val="1"/>
        </dgm:presLayoutVars>
      </dgm:prSet>
      <dgm:spPr/>
      <dgm:t>
        <a:bodyPr/>
        <a:lstStyle/>
        <a:p>
          <a:endParaRPr lang="en-US"/>
        </a:p>
      </dgm:t>
    </dgm:pt>
    <dgm:pt modelId="{43027250-A843-4CDA-BE9C-1B6DAC65D57A}" type="pres">
      <dgm:prSet presAssocID="{8728A894-9CFC-4FB6-AB04-7C342D20BDA7}" presName="centerTile" presStyleLbl="fgShp" presStyleIdx="0" presStyleCnt="1">
        <dgm:presLayoutVars>
          <dgm:chMax val="0"/>
          <dgm:chPref val="0"/>
        </dgm:presLayoutVars>
      </dgm:prSet>
      <dgm:spPr/>
      <dgm:t>
        <a:bodyPr/>
        <a:lstStyle/>
        <a:p>
          <a:endParaRPr lang="en-US"/>
        </a:p>
      </dgm:t>
    </dgm:pt>
  </dgm:ptLst>
  <dgm:cxnLst>
    <dgm:cxn modelId="{A73297C1-1D16-4F9F-B060-D051D1B27E7B}" srcId="{4AE62464-2C86-4BD0-8BC5-794617140BAD}" destId="{734084B3-6960-467A-B851-170FF6A60F81}" srcOrd="0" destOrd="0" parTransId="{C42E21FD-0AAC-4036-9CD5-A9D9F8320EED}" sibTransId="{EDDC6C96-C065-4AC0-8CDE-9D1BD3B7B70A}"/>
    <dgm:cxn modelId="{A6B7D422-E765-496C-995F-F272B65BB3FE}" type="presOf" srcId="{F382B9D3-395F-4AA0-A2B5-AF8B455FC714}" destId="{7F093AA6-2413-4FB1-B4B9-5ACAD0931030}" srcOrd="0" destOrd="0" presId="urn:microsoft.com/office/officeart/2005/8/layout/matrix1"/>
    <dgm:cxn modelId="{FC3F4A43-88E8-48A4-A45F-BD4D2F94AEDB}" type="presOf" srcId="{CAE1FFB1-E8BC-4CD3-BF24-82D13300AE14}" destId="{44BE3042-CDF6-488E-B35A-1B62DADFC2AA}" srcOrd="0" destOrd="0" presId="urn:microsoft.com/office/officeart/2005/8/layout/matrix1"/>
    <dgm:cxn modelId="{E5329FEE-E8DB-4821-8F23-013C23BA34B4}" srcId="{4AE62464-2C86-4BD0-8BC5-794617140BAD}" destId="{F382B9D3-395F-4AA0-A2B5-AF8B455FC714}" srcOrd="3" destOrd="0" parTransId="{BEE1191B-53E7-4E23-9D58-77E6BD502004}" sibTransId="{0AA3B549-10EA-4BB4-BEEC-4B2AD5CBDB85}"/>
    <dgm:cxn modelId="{C49676E0-8C17-4E96-8ECC-8EE8AFAC9EB3}" srcId="{4AE62464-2C86-4BD0-8BC5-794617140BAD}" destId="{F07471EF-1795-4849-8174-1F6B149C6126}" srcOrd="2" destOrd="0" parTransId="{78B8EC30-FAD0-408E-84C3-5DB1AD006E8B}" sibTransId="{D8DF3499-E75F-4458-8093-AC0B8C03ED79}"/>
    <dgm:cxn modelId="{0A6F07DE-802D-4628-9BD3-2BC6F7ECDB40}" type="presOf" srcId="{8728A894-9CFC-4FB6-AB04-7C342D20BDA7}" destId="{2C468FBC-A317-4B21-9DCE-A8F0F48E81E1}" srcOrd="0" destOrd="0" presId="urn:microsoft.com/office/officeart/2005/8/layout/matrix1"/>
    <dgm:cxn modelId="{78BBCC21-6A7C-4302-A9C0-2B31E1DD0FAE}" type="presOf" srcId="{F07471EF-1795-4849-8174-1F6B149C6126}" destId="{C856E37A-0B09-4924-A45C-B1846D6E946B}" srcOrd="0" destOrd="0" presId="urn:microsoft.com/office/officeart/2005/8/layout/matrix1"/>
    <dgm:cxn modelId="{5B216D65-3687-45E7-83A3-4675EAF72291}" type="presOf" srcId="{F382B9D3-395F-4AA0-A2B5-AF8B455FC714}" destId="{46A1780B-E3AF-4302-8FE2-3636DFB6286E}" srcOrd="1" destOrd="0" presId="urn:microsoft.com/office/officeart/2005/8/layout/matrix1"/>
    <dgm:cxn modelId="{01C542C0-52D9-4FEA-BC88-34459B00EF1F}" type="presOf" srcId="{734084B3-6960-467A-B851-170FF6A60F81}" destId="{AF7AA986-03DF-434E-A5E1-D8F9210A7745}" srcOrd="1" destOrd="0" presId="urn:microsoft.com/office/officeart/2005/8/layout/matrix1"/>
    <dgm:cxn modelId="{C6695820-8379-4D5A-835D-C80B230083B0}" type="presOf" srcId="{4AE62464-2C86-4BD0-8BC5-794617140BAD}" destId="{43027250-A843-4CDA-BE9C-1B6DAC65D57A}" srcOrd="0" destOrd="0" presId="urn:microsoft.com/office/officeart/2005/8/layout/matrix1"/>
    <dgm:cxn modelId="{DE5F0BF0-DF61-4179-BA70-92B0988D3FA7}" srcId="{8728A894-9CFC-4FB6-AB04-7C342D20BDA7}" destId="{4AE62464-2C86-4BD0-8BC5-794617140BAD}" srcOrd="0" destOrd="0" parTransId="{F05E03C6-7570-444D-AB89-5106190813A8}" sibTransId="{D311B145-D7F7-447D-88FD-3CCD5CDED784}"/>
    <dgm:cxn modelId="{F2797B30-C438-424E-896C-2D2F616E7FC9}" type="presOf" srcId="{734084B3-6960-467A-B851-170FF6A60F81}" destId="{E9C9C729-C3B5-481A-B857-6DE3E4ED2A33}" srcOrd="0" destOrd="0" presId="urn:microsoft.com/office/officeart/2005/8/layout/matrix1"/>
    <dgm:cxn modelId="{F73B7AFD-46F6-48E9-AAE6-B2D0E36408C4}" srcId="{4AE62464-2C86-4BD0-8BC5-794617140BAD}" destId="{CAE1FFB1-E8BC-4CD3-BF24-82D13300AE14}" srcOrd="1" destOrd="0" parTransId="{D0C70132-A81A-48E1-A436-41541E1B15A4}" sibTransId="{2443AFA7-0791-4AC4-AFC4-22C917B8E2D3}"/>
    <dgm:cxn modelId="{069423F8-2AF0-439C-9CE7-476772E3DF12}" type="presOf" srcId="{F07471EF-1795-4849-8174-1F6B149C6126}" destId="{5EDD0E7B-D66F-4F3C-867F-A10484F7F0A6}" srcOrd="1" destOrd="0" presId="urn:microsoft.com/office/officeart/2005/8/layout/matrix1"/>
    <dgm:cxn modelId="{29821617-83C7-4493-8915-04E9354A49E3}" type="presOf" srcId="{CAE1FFB1-E8BC-4CD3-BF24-82D13300AE14}" destId="{8999C7A9-016F-4DD0-8BDD-E37F4E21B863}" srcOrd="1" destOrd="0" presId="urn:microsoft.com/office/officeart/2005/8/layout/matrix1"/>
    <dgm:cxn modelId="{F653D463-D52A-4304-9384-AFBDD88F5884}" type="presParOf" srcId="{2C468FBC-A317-4B21-9DCE-A8F0F48E81E1}" destId="{7920FE82-6988-4A98-B869-B4FB4466A47C}" srcOrd="0" destOrd="0" presId="urn:microsoft.com/office/officeart/2005/8/layout/matrix1"/>
    <dgm:cxn modelId="{39FEF8E6-861D-4375-8AC2-E434B65F3B50}" type="presParOf" srcId="{7920FE82-6988-4A98-B869-B4FB4466A47C}" destId="{E9C9C729-C3B5-481A-B857-6DE3E4ED2A33}" srcOrd="0" destOrd="0" presId="urn:microsoft.com/office/officeart/2005/8/layout/matrix1"/>
    <dgm:cxn modelId="{786DDBD8-B44A-4725-AB71-67448FDBBB37}" type="presParOf" srcId="{7920FE82-6988-4A98-B869-B4FB4466A47C}" destId="{AF7AA986-03DF-434E-A5E1-D8F9210A7745}" srcOrd="1" destOrd="0" presId="urn:microsoft.com/office/officeart/2005/8/layout/matrix1"/>
    <dgm:cxn modelId="{204BA477-5A14-4DA7-97B3-3780732D5D80}" type="presParOf" srcId="{7920FE82-6988-4A98-B869-B4FB4466A47C}" destId="{44BE3042-CDF6-488E-B35A-1B62DADFC2AA}" srcOrd="2" destOrd="0" presId="urn:microsoft.com/office/officeart/2005/8/layout/matrix1"/>
    <dgm:cxn modelId="{4B96485D-5BA9-4D8C-BFD8-5842C08CE7D1}" type="presParOf" srcId="{7920FE82-6988-4A98-B869-B4FB4466A47C}" destId="{8999C7A9-016F-4DD0-8BDD-E37F4E21B863}" srcOrd="3" destOrd="0" presId="urn:microsoft.com/office/officeart/2005/8/layout/matrix1"/>
    <dgm:cxn modelId="{B4622B8C-ADA3-41C3-9EC0-3234180FCD22}" type="presParOf" srcId="{7920FE82-6988-4A98-B869-B4FB4466A47C}" destId="{C856E37A-0B09-4924-A45C-B1846D6E946B}" srcOrd="4" destOrd="0" presId="urn:microsoft.com/office/officeart/2005/8/layout/matrix1"/>
    <dgm:cxn modelId="{7B128B61-4702-4650-BE11-D3F86F3625B3}" type="presParOf" srcId="{7920FE82-6988-4A98-B869-B4FB4466A47C}" destId="{5EDD0E7B-D66F-4F3C-867F-A10484F7F0A6}" srcOrd="5" destOrd="0" presId="urn:microsoft.com/office/officeart/2005/8/layout/matrix1"/>
    <dgm:cxn modelId="{4D8ECDE6-C689-4D0B-9823-8520E6102439}" type="presParOf" srcId="{7920FE82-6988-4A98-B869-B4FB4466A47C}" destId="{7F093AA6-2413-4FB1-B4B9-5ACAD0931030}" srcOrd="6" destOrd="0" presId="urn:microsoft.com/office/officeart/2005/8/layout/matrix1"/>
    <dgm:cxn modelId="{B7F1A732-9011-4719-A26D-0D02323827D8}" type="presParOf" srcId="{7920FE82-6988-4A98-B869-B4FB4466A47C}" destId="{46A1780B-E3AF-4302-8FE2-3636DFB6286E}" srcOrd="7" destOrd="0" presId="urn:microsoft.com/office/officeart/2005/8/layout/matrix1"/>
    <dgm:cxn modelId="{4E7D6AEF-3B0A-4E30-A566-2DB9B86C11F0}" type="presParOf" srcId="{2C468FBC-A317-4B21-9DCE-A8F0F48E81E1}" destId="{43027250-A843-4CDA-BE9C-1B6DAC65D57A}"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280283C-E077-429E-B0CA-9EDB6686CF2C}" type="doc">
      <dgm:prSet loTypeId="urn:microsoft.com/office/officeart/2005/8/layout/hList3" loCatId="list" qsTypeId="urn:microsoft.com/office/officeart/2005/8/quickstyle/simple1" qsCatId="simple" csTypeId="urn:microsoft.com/office/officeart/2005/8/colors/colorful1#8" csCatId="colorful" phldr="1"/>
      <dgm:spPr/>
      <dgm:t>
        <a:bodyPr/>
        <a:lstStyle/>
        <a:p>
          <a:endParaRPr lang="en-US"/>
        </a:p>
      </dgm:t>
    </dgm:pt>
    <dgm:pt modelId="{0EF75528-4402-4C43-9BA1-2726AB37DEAE}">
      <dgm:prSet phldrT="[Text]"/>
      <dgm:spPr/>
      <dgm:t>
        <a:bodyPr/>
        <a:lstStyle/>
        <a:p>
          <a:r>
            <a:rPr lang="en-US" dirty="0" smtClean="0"/>
            <a:t>Menu Planning Solutions</a:t>
          </a:r>
          <a:endParaRPr lang="en-US" dirty="0"/>
        </a:p>
      </dgm:t>
    </dgm:pt>
    <dgm:pt modelId="{716EF242-E7B1-43BF-B05B-8A7C6ECB4ED8}" type="parTrans" cxnId="{E20B4A7C-43F6-4FF1-A1D0-0911E4B721C3}">
      <dgm:prSet/>
      <dgm:spPr/>
      <dgm:t>
        <a:bodyPr/>
        <a:lstStyle/>
        <a:p>
          <a:endParaRPr lang="en-US"/>
        </a:p>
      </dgm:t>
    </dgm:pt>
    <dgm:pt modelId="{DAE74948-8BDC-469E-9537-32F3A2F12C75}" type="sibTrans" cxnId="{E20B4A7C-43F6-4FF1-A1D0-0911E4B721C3}">
      <dgm:prSet/>
      <dgm:spPr/>
      <dgm:t>
        <a:bodyPr/>
        <a:lstStyle/>
        <a:p>
          <a:endParaRPr lang="en-US"/>
        </a:p>
      </dgm:t>
    </dgm:pt>
    <dgm:pt modelId="{BBB2EF86-010F-4392-9066-0FC7B8B78B53}">
      <dgm:prSet phldrT="[Text]"/>
      <dgm:spPr/>
      <dgm:t>
        <a:bodyPr/>
        <a:lstStyle/>
        <a:p>
          <a:r>
            <a:rPr lang="en-US" dirty="0" smtClean="0"/>
            <a:t>Improve menu planning</a:t>
          </a:r>
          <a:endParaRPr lang="en-US" dirty="0"/>
        </a:p>
      </dgm:t>
    </dgm:pt>
    <dgm:pt modelId="{48975224-C988-43CB-AD13-1E9EB32524A2}" type="parTrans" cxnId="{922E1B94-B38F-441F-8708-713EADA83A2D}">
      <dgm:prSet/>
      <dgm:spPr/>
      <dgm:t>
        <a:bodyPr/>
        <a:lstStyle/>
        <a:p>
          <a:endParaRPr lang="en-US"/>
        </a:p>
      </dgm:t>
    </dgm:pt>
    <dgm:pt modelId="{ED8F596C-55E4-4720-AC2F-CEF6D33A1E05}" type="sibTrans" cxnId="{922E1B94-B38F-441F-8708-713EADA83A2D}">
      <dgm:prSet/>
      <dgm:spPr/>
      <dgm:t>
        <a:bodyPr/>
        <a:lstStyle/>
        <a:p>
          <a:endParaRPr lang="en-US"/>
        </a:p>
      </dgm:t>
    </dgm:pt>
    <dgm:pt modelId="{62012359-D968-441D-8B43-6292A9D2EECD}">
      <dgm:prSet phldrT="[Text]"/>
      <dgm:spPr/>
      <dgm:t>
        <a:bodyPr/>
        <a:lstStyle/>
        <a:p>
          <a:r>
            <a:rPr lang="en-US" dirty="0" smtClean="0">
              <a:solidFill>
                <a:schemeClr val="tx1"/>
              </a:solidFill>
            </a:rPr>
            <a:t>Efficient use of labor</a:t>
          </a:r>
          <a:endParaRPr lang="en-US" dirty="0">
            <a:solidFill>
              <a:schemeClr val="tx1"/>
            </a:solidFill>
          </a:endParaRPr>
        </a:p>
      </dgm:t>
    </dgm:pt>
    <dgm:pt modelId="{9C2704C0-28E5-4434-8128-A0681D98A836}" type="parTrans" cxnId="{74B40FE9-F79F-48D6-8708-FE38B1C6EC30}">
      <dgm:prSet/>
      <dgm:spPr/>
      <dgm:t>
        <a:bodyPr/>
        <a:lstStyle/>
        <a:p>
          <a:endParaRPr lang="en-US"/>
        </a:p>
      </dgm:t>
    </dgm:pt>
    <dgm:pt modelId="{FF1F37BC-541B-464F-8810-61E74633D9B9}" type="sibTrans" cxnId="{74B40FE9-F79F-48D6-8708-FE38B1C6EC30}">
      <dgm:prSet/>
      <dgm:spPr/>
      <dgm:t>
        <a:bodyPr/>
        <a:lstStyle/>
        <a:p>
          <a:endParaRPr lang="en-US"/>
        </a:p>
      </dgm:t>
    </dgm:pt>
    <dgm:pt modelId="{33F28B27-DCF5-4196-932D-E20EC8AF3FBE}">
      <dgm:prSet phldrT="[Text]"/>
      <dgm:spPr/>
      <dgm:t>
        <a:bodyPr/>
        <a:lstStyle/>
        <a:p>
          <a:r>
            <a:rPr lang="en-US" dirty="0" smtClean="0"/>
            <a:t>Improve purchasing practices</a:t>
          </a:r>
          <a:endParaRPr lang="en-US" dirty="0"/>
        </a:p>
      </dgm:t>
    </dgm:pt>
    <dgm:pt modelId="{74D19E15-338F-4BD1-87FB-69217B7CE0A1}" type="parTrans" cxnId="{64095586-C5A5-404C-AEF6-633315B233BD}">
      <dgm:prSet/>
      <dgm:spPr/>
      <dgm:t>
        <a:bodyPr/>
        <a:lstStyle/>
        <a:p>
          <a:endParaRPr lang="en-US"/>
        </a:p>
      </dgm:t>
    </dgm:pt>
    <dgm:pt modelId="{4275A336-BD9F-4A1C-854D-ECD9C16B0C19}" type="sibTrans" cxnId="{64095586-C5A5-404C-AEF6-633315B233BD}">
      <dgm:prSet/>
      <dgm:spPr/>
      <dgm:t>
        <a:bodyPr/>
        <a:lstStyle/>
        <a:p>
          <a:endParaRPr lang="en-US"/>
        </a:p>
      </dgm:t>
    </dgm:pt>
    <dgm:pt modelId="{EC194126-89B8-46D5-A8D8-633516468080}" type="pres">
      <dgm:prSet presAssocID="{0280283C-E077-429E-B0CA-9EDB6686CF2C}" presName="composite" presStyleCnt="0">
        <dgm:presLayoutVars>
          <dgm:chMax val="1"/>
          <dgm:dir/>
          <dgm:resizeHandles val="exact"/>
        </dgm:presLayoutVars>
      </dgm:prSet>
      <dgm:spPr/>
      <dgm:t>
        <a:bodyPr/>
        <a:lstStyle/>
        <a:p>
          <a:endParaRPr lang="en-US"/>
        </a:p>
      </dgm:t>
    </dgm:pt>
    <dgm:pt modelId="{9B3FACFF-F89B-45C5-9AF3-97D4F88838FE}" type="pres">
      <dgm:prSet presAssocID="{0EF75528-4402-4C43-9BA1-2726AB37DEAE}" presName="roof" presStyleLbl="dkBgShp" presStyleIdx="0" presStyleCnt="2"/>
      <dgm:spPr/>
      <dgm:t>
        <a:bodyPr/>
        <a:lstStyle/>
        <a:p>
          <a:endParaRPr lang="en-US"/>
        </a:p>
      </dgm:t>
    </dgm:pt>
    <dgm:pt modelId="{284431EB-5C78-41B7-80B3-8465D72DDB86}" type="pres">
      <dgm:prSet presAssocID="{0EF75528-4402-4C43-9BA1-2726AB37DEAE}" presName="pillars" presStyleCnt="0"/>
      <dgm:spPr/>
    </dgm:pt>
    <dgm:pt modelId="{18BEB51E-B6AA-4911-B000-D3CEAB7820A0}" type="pres">
      <dgm:prSet presAssocID="{0EF75528-4402-4C43-9BA1-2726AB37DEAE}" presName="pillar1" presStyleLbl="node1" presStyleIdx="0" presStyleCnt="3" custLinFactNeighborX="2797" custLinFactNeighborY="-680">
        <dgm:presLayoutVars>
          <dgm:bulletEnabled val="1"/>
        </dgm:presLayoutVars>
      </dgm:prSet>
      <dgm:spPr/>
      <dgm:t>
        <a:bodyPr/>
        <a:lstStyle/>
        <a:p>
          <a:endParaRPr lang="en-US"/>
        </a:p>
      </dgm:t>
    </dgm:pt>
    <dgm:pt modelId="{4653E843-20CF-49AC-AB56-C3B1299F6F2E}" type="pres">
      <dgm:prSet presAssocID="{62012359-D968-441D-8B43-6292A9D2EECD}" presName="pillarX" presStyleLbl="node1" presStyleIdx="1" presStyleCnt="3" custScaleY="104268" custLinFactNeighborX="2895" custLinFactNeighborY="1454">
        <dgm:presLayoutVars>
          <dgm:bulletEnabled val="1"/>
        </dgm:presLayoutVars>
      </dgm:prSet>
      <dgm:spPr/>
      <dgm:t>
        <a:bodyPr/>
        <a:lstStyle/>
        <a:p>
          <a:endParaRPr lang="en-US"/>
        </a:p>
      </dgm:t>
    </dgm:pt>
    <dgm:pt modelId="{751E370F-CCB7-4F25-A60B-BA078AE9AC58}" type="pres">
      <dgm:prSet presAssocID="{33F28B27-DCF5-4196-932D-E20EC8AF3FBE}" presName="pillarX" presStyleLbl="node1" presStyleIdx="2" presStyleCnt="3">
        <dgm:presLayoutVars>
          <dgm:bulletEnabled val="1"/>
        </dgm:presLayoutVars>
      </dgm:prSet>
      <dgm:spPr/>
      <dgm:t>
        <a:bodyPr/>
        <a:lstStyle/>
        <a:p>
          <a:endParaRPr lang="en-US"/>
        </a:p>
      </dgm:t>
    </dgm:pt>
    <dgm:pt modelId="{223C9DF0-E5F5-4C5C-BD7D-A3FAC8E411A9}" type="pres">
      <dgm:prSet presAssocID="{0EF75528-4402-4C43-9BA1-2726AB37DEAE}" presName="base" presStyleLbl="dkBgShp" presStyleIdx="1" presStyleCnt="2"/>
      <dgm:spPr/>
    </dgm:pt>
  </dgm:ptLst>
  <dgm:cxnLst>
    <dgm:cxn modelId="{940A01BD-AF9F-44AA-BCF6-65F0CDC056EE}" type="presOf" srcId="{33F28B27-DCF5-4196-932D-E20EC8AF3FBE}" destId="{751E370F-CCB7-4F25-A60B-BA078AE9AC58}" srcOrd="0" destOrd="0" presId="urn:microsoft.com/office/officeart/2005/8/layout/hList3"/>
    <dgm:cxn modelId="{7D23F2F5-C8CA-44A4-9B33-BF6CB6F9B994}" type="presOf" srcId="{BBB2EF86-010F-4392-9066-0FC7B8B78B53}" destId="{18BEB51E-B6AA-4911-B000-D3CEAB7820A0}" srcOrd="0" destOrd="0" presId="urn:microsoft.com/office/officeart/2005/8/layout/hList3"/>
    <dgm:cxn modelId="{74B40FE9-F79F-48D6-8708-FE38B1C6EC30}" srcId="{0EF75528-4402-4C43-9BA1-2726AB37DEAE}" destId="{62012359-D968-441D-8B43-6292A9D2EECD}" srcOrd="1" destOrd="0" parTransId="{9C2704C0-28E5-4434-8128-A0681D98A836}" sibTransId="{FF1F37BC-541B-464F-8810-61E74633D9B9}"/>
    <dgm:cxn modelId="{64095586-C5A5-404C-AEF6-633315B233BD}" srcId="{0EF75528-4402-4C43-9BA1-2726AB37DEAE}" destId="{33F28B27-DCF5-4196-932D-E20EC8AF3FBE}" srcOrd="2" destOrd="0" parTransId="{74D19E15-338F-4BD1-87FB-69217B7CE0A1}" sibTransId="{4275A336-BD9F-4A1C-854D-ECD9C16B0C19}"/>
    <dgm:cxn modelId="{C22FCE3A-4C05-4ED5-84F7-D3D50151D07B}" type="presOf" srcId="{0EF75528-4402-4C43-9BA1-2726AB37DEAE}" destId="{9B3FACFF-F89B-45C5-9AF3-97D4F88838FE}" srcOrd="0" destOrd="0" presId="urn:microsoft.com/office/officeart/2005/8/layout/hList3"/>
    <dgm:cxn modelId="{922E1B94-B38F-441F-8708-713EADA83A2D}" srcId="{0EF75528-4402-4C43-9BA1-2726AB37DEAE}" destId="{BBB2EF86-010F-4392-9066-0FC7B8B78B53}" srcOrd="0" destOrd="0" parTransId="{48975224-C988-43CB-AD13-1E9EB32524A2}" sibTransId="{ED8F596C-55E4-4720-AC2F-CEF6D33A1E05}"/>
    <dgm:cxn modelId="{CEA50EE5-AD4F-40C4-BAC0-84CBC57C0989}" type="presOf" srcId="{0280283C-E077-429E-B0CA-9EDB6686CF2C}" destId="{EC194126-89B8-46D5-A8D8-633516468080}" srcOrd="0" destOrd="0" presId="urn:microsoft.com/office/officeart/2005/8/layout/hList3"/>
    <dgm:cxn modelId="{E20B4A7C-43F6-4FF1-A1D0-0911E4B721C3}" srcId="{0280283C-E077-429E-B0CA-9EDB6686CF2C}" destId="{0EF75528-4402-4C43-9BA1-2726AB37DEAE}" srcOrd="0" destOrd="0" parTransId="{716EF242-E7B1-43BF-B05B-8A7C6ECB4ED8}" sibTransId="{DAE74948-8BDC-469E-9537-32F3A2F12C75}"/>
    <dgm:cxn modelId="{8BD5B792-9339-43D0-82E3-81F1F0B4B6D5}" type="presOf" srcId="{62012359-D968-441D-8B43-6292A9D2EECD}" destId="{4653E843-20CF-49AC-AB56-C3B1299F6F2E}" srcOrd="0" destOrd="0" presId="urn:microsoft.com/office/officeart/2005/8/layout/hList3"/>
    <dgm:cxn modelId="{EDB4C7F3-4748-4983-A013-24C0CB69C58A}" type="presParOf" srcId="{EC194126-89B8-46D5-A8D8-633516468080}" destId="{9B3FACFF-F89B-45C5-9AF3-97D4F88838FE}" srcOrd="0" destOrd="0" presId="urn:microsoft.com/office/officeart/2005/8/layout/hList3"/>
    <dgm:cxn modelId="{A8EF0F78-B70E-4723-9789-7BFFCED6F033}" type="presParOf" srcId="{EC194126-89B8-46D5-A8D8-633516468080}" destId="{284431EB-5C78-41B7-80B3-8465D72DDB86}" srcOrd="1" destOrd="0" presId="urn:microsoft.com/office/officeart/2005/8/layout/hList3"/>
    <dgm:cxn modelId="{9FB0EFDE-73EE-4521-92A1-949588B19A6C}" type="presParOf" srcId="{284431EB-5C78-41B7-80B3-8465D72DDB86}" destId="{18BEB51E-B6AA-4911-B000-D3CEAB7820A0}" srcOrd="0" destOrd="0" presId="urn:microsoft.com/office/officeart/2005/8/layout/hList3"/>
    <dgm:cxn modelId="{94A14760-9D2A-4EC6-BF8A-C074F0153571}" type="presParOf" srcId="{284431EB-5C78-41B7-80B3-8465D72DDB86}" destId="{4653E843-20CF-49AC-AB56-C3B1299F6F2E}" srcOrd="1" destOrd="0" presId="urn:microsoft.com/office/officeart/2005/8/layout/hList3"/>
    <dgm:cxn modelId="{9CECE2C1-A618-4F8A-BEF2-84F9615539FF}" type="presParOf" srcId="{284431EB-5C78-41B7-80B3-8465D72DDB86}" destId="{751E370F-CCB7-4F25-A60B-BA078AE9AC58}" srcOrd="2" destOrd="0" presId="urn:microsoft.com/office/officeart/2005/8/layout/hList3"/>
    <dgm:cxn modelId="{D2BA7539-6DF0-4F65-A058-2486AD53E6E2}" type="presParOf" srcId="{EC194126-89B8-46D5-A8D8-633516468080}" destId="{223C9DF0-E5F5-4C5C-BD7D-A3FAC8E411A9}"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170475" cy="480060"/>
          </a:xfrm>
          <a:prstGeom prst="rect">
            <a:avLst/>
          </a:prstGeom>
          <a:noFill/>
          <a:ln w="9525">
            <a:noFill/>
            <a:miter lim="800000"/>
            <a:headEnd/>
            <a:tailEnd/>
          </a:ln>
        </p:spPr>
        <p:txBody>
          <a:bodyPr vert="horz" wrap="square" lIns="96648" tIns="48324" rIns="96648" bIns="48324" numCol="1" anchor="t" anchorCtr="0" compatLnSpc="1">
            <a:prstTxWarp prst="textNoShape">
              <a:avLst/>
            </a:prstTxWarp>
          </a:bodyPr>
          <a:lstStyle>
            <a:lvl1pPr defTabSz="966314">
              <a:defRPr sz="1200">
                <a:latin typeface="Times New Roman" pitchFamily="18" charset="0"/>
              </a:defRPr>
            </a:lvl1pPr>
          </a:lstStyle>
          <a:p>
            <a:pPr>
              <a:defRPr/>
            </a:pPr>
            <a:endParaRPr lang="en-US"/>
          </a:p>
        </p:txBody>
      </p:sp>
      <p:sp>
        <p:nvSpPr>
          <p:cNvPr id="40963" name="Rectangle 3"/>
          <p:cNvSpPr>
            <a:spLocks noGrp="1" noChangeArrowheads="1"/>
          </p:cNvSpPr>
          <p:nvPr>
            <p:ph type="dt" sz="quarter" idx="1"/>
          </p:nvPr>
        </p:nvSpPr>
        <p:spPr bwMode="auto">
          <a:xfrm>
            <a:off x="4143064" y="0"/>
            <a:ext cx="3170475" cy="480060"/>
          </a:xfrm>
          <a:prstGeom prst="rect">
            <a:avLst/>
          </a:prstGeom>
          <a:noFill/>
          <a:ln w="9525">
            <a:noFill/>
            <a:miter lim="800000"/>
            <a:headEnd/>
            <a:tailEnd/>
          </a:ln>
        </p:spPr>
        <p:txBody>
          <a:bodyPr vert="horz" wrap="square" lIns="96648" tIns="48324" rIns="96648" bIns="48324" numCol="1" anchor="t" anchorCtr="0" compatLnSpc="1">
            <a:prstTxWarp prst="textNoShape">
              <a:avLst/>
            </a:prstTxWarp>
          </a:bodyPr>
          <a:lstStyle>
            <a:lvl1pPr algn="r" defTabSz="966314">
              <a:defRPr sz="1200">
                <a:latin typeface="Times New Roman" pitchFamily="18" charset="0"/>
              </a:defRPr>
            </a:lvl1pPr>
          </a:lstStyle>
          <a:p>
            <a:pPr>
              <a:defRPr/>
            </a:pPr>
            <a:endParaRPr lang="en-US" dirty="0"/>
          </a:p>
        </p:txBody>
      </p:sp>
      <p:sp>
        <p:nvSpPr>
          <p:cNvPr id="40964" name="Rectangle 4"/>
          <p:cNvSpPr>
            <a:spLocks noGrp="1" noChangeArrowheads="1"/>
          </p:cNvSpPr>
          <p:nvPr>
            <p:ph type="ftr" sz="quarter" idx="2"/>
          </p:nvPr>
        </p:nvSpPr>
        <p:spPr bwMode="auto">
          <a:xfrm>
            <a:off x="0" y="9119497"/>
            <a:ext cx="3170475" cy="480060"/>
          </a:xfrm>
          <a:prstGeom prst="rect">
            <a:avLst/>
          </a:prstGeom>
          <a:noFill/>
          <a:ln w="9525">
            <a:noFill/>
            <a:miter lim="800000"/>
            <a:headEnd/>
            <a:tailEnd/>
          </a:ln>
        </p:spPr>
        <p:txBody>
          <a:bodyPr vert="horz" wrap="square" lIns="96648" tIns="48324" rIns="96648" bIns="48324" numCol="1" anchor="b" anchorCtr="0" compatLnSpc="1">
            <a:prstTxWarp prst="textNoShape">
              <a:avLst/>
            </a:prstTxWarp>
          </a:bodyPr>
          <a:lstStyle>
            <a:lvl1pPr defTabSz="966314">
              <a:defRPr sz="1200" smtClean="0">
                <a:latin typeface="Times New Roman" pitchFamily="18" charset="0"/>
              </a:defRPr>
            </a:lvl1pPr>
          </a:lstStyle>
          <a:p>
            <a:pPr>
              <a:defRPr/>
            </a:pPr>
            <a:r>
              <a:rPr lang="en-US"/>
              <a:t>Jean Lloyd, Dietary Guidelines for Americans, ASA/NCOA Conference, April, 2011</a:t>
            </a:r>
          </a:p>
        </p:txBody>
      </p:sp>
      <p:sp>
        <p:nvSpPr>
          <p:cNvPr id="40965" name="Rectangle 5"/>
          <p:cNvSpPr>
            <a:spLocks noGrp="1" noChangeArrowheads="1"/>
          </p:cNvSpPr>
          <p:nvPr>
            <p:ph type="sldNum" sz="quarter" idx="3"/>
          </p:nvPr>
        </p:nvSpPr>
        <p:spPr bwMode="auto">
          <a:xfrm>
            <a:off x="4143064" y="9119497"/>
            <a:ext cx="3170475" cy="480060"/>
          </a:xfrm>
          <a:prstGeom prst="rect">
            <a:avLst/>
          </a:prstGeom>
          <a:noFill/>
          <a:ln w="9525">
            <a:noFill/>
            <a:miter lim="800000"/>
            <a:headEnd/>
            <a:tailEnd/>
          </a:ln>
        </p:spPr>
        <p:txBody>
          <a:bodyPr vert="horz" wrap="square" lIns="96648" tIns="48324" rIns="96648" bIns="48324" numCol="1" anchor="b" anchorCtr="0" compatLnSpc="1">
            <a:prstTxWarp prst="textNoShape">
              <a:avLst/>
            </a:prstTxWarp>
          </a:bodyPr>
          <a:lstStyle>
            <a:lvl1pPr algn="r" defTabSz="966314">
              <a:defRPr sz="1200">
                <a:latin typeface="Times New Roman" pitchFamily="18" charset="0"/>
              </a:defRPr>
            </a:lvl1pPr>
          </a:lstStyle>
          <a:p>
            <a:pPr>
              <a:defRPr/>
            </a:pPr>
            <a:fld id="{75E1C22E-D659-4729-AB6E-BB64E771ED74}" type="slidenum">
              <a:rPr lang="en-US"/>
              <a:pPr>
                <a:defRPr/>
              </a:pPr>
              <a:t>‹#›</a:t>
            </a:fld>
            <a:endParaRPr lang="en-US"/>
          </a:p>
        </p:txBody>
      </p:sp>
    </p:spTree>
    <p:extLst>
      <p:ext uri="{BB962C8B-B14F-4D97-AF65-F5344CB8AC3E}">
        <p14:creationId xmlns:p14="http://schemas.microsoft.com/office/powerpoint/2010/main" val="25959908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475" cy="480060"/>
          </a:xfrm>
          <a:prstGeom prst="rect">
            <a:avLst/>
          </a:prstGeom>
          <a:noFill/>
          <a:ln w="9525">
            <a:noFill/>
            <a:miter lim="800000"/>
            <a:headEnd/>
            <a:tailEnd/>
          </a:ln>
        </p:spPr>
        <p:txBody>
          <a:bodyPr vert="horz" wrap="square" lIns="96648" tIns="48324" rIns="96648" bIns="48324" numCol="1" anchor="t" anchorCtr="0" compatLnSpc="1">
            <a:prstTxWarp prst="textNoShape">
              <a:avLst/>
            </a:prstTxWarp>
          </a:bodyPr>
          <a:lstStyle>
            <a:lvl1pPr defTabSz="966314">
              <a:defRPr sz="1200"/>
            </a:lvl1pPr>
          </a:lstStyle>
          <a:p>
            <a:pPr>
              <a:defRPr/>
            </a:pPr>
            <a:endParaRPr lang="en-US"/>
          </a:p>
        </p:txBody>
      </p:sp>
      <p:sp>
        <p:nvSpPr>
          <p:cNvPr id="3075" name="Rectangle 3"/>
          <p:cNvSpPr>
            <a:spLocks noGrp="1" noChangeArrowheads="1"/>
          </p:cNvSpPr>
          <p:nvPr>
            <p:ph type="dt" idx="1"/>
          </p:nvPr>
        </p:nvSpPr>
        <p:spPr bwMode="auto">
          <a:xfrm>
            <a:off x="4144726" y="0"/>
            <a:ext cx="3170474" cy="480060"/>
          </a:xfrm>
          <a:prstGeom prst="rect">
            <a:avLst/>
          </a:prstGeom>
          <a:noFill/>
          <a:ln w="9525">
            <a:noFill/>
            <a:miter lim="800000"/>
            <a:headEnd/>
            <a:tailEnd/>
          </a:ln>
        </p:spPr>
        <p:txBody>
          <a:bodyPr vert="horz" wrap="square" lIns="96648" tIns="48324" rIns="96648" bIns="48324" numCol="1" anchor="t" anchorCtr="0" compatLnSpc="1">
            <a:prstTxWarp prst="textNoShape">
              <a:avLst/>
            </a:prstTxWarp>
          </a:bodyPr>
          <a:lstStyle>
            <a:lvl1pPr algn="r" defTabSz="966314">
              <a:defRPr sz="1200"/>
            </a:lvl1pPr>
          </a:lstStyle>
          <a:p>
            <a:pPr>
              <a:defRPr/>
            </a:pPr>
            <a:fld id="{5B1461A1-3382-4BF0-BA0F-09BBF0B050EB}" type="datetime1">
              <a:rPr lang="en-US"/>
              <a:pPr>
                <a:defRPr/>
              </a:pPr>
              <a:t>9/7/2011</a:t>
            </a:fld>
            <a:endParaRPr lang="en-US"/>
          </a:p>
        </p:txBody>
      </p:sp>
      <p:sp>
        <p:nvSpPr>
          <p:cNvPr id="9011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75915" y="4560570"/>
            <a:ext cx="5363372" cy="4320540"/>
          </a:xfrm>
          <a:prstGeom prst="rect">
            <a:avLst/>
          </a:prstGeom>
          <a:noFill/>
          <a:ln w="9525">
            <a:noFill/>
            <a:miter lim="800000"/>
            <a:headEnd/>
            <a:tailEnd/>
          </a:ln>
        </p:spPr>
        <p:txBody>
          <a:bodyPr vert="horz" wrap="square" lIns="96648" tIns="48324" rIns="96648" bIns="483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121140"/>
            <a:ext cx="3170475" cy="480060"/>
          </a:xfrm>
          <a:prstGeom prst="rect">
            <a:avLst/>
          </a:prstGeom>
          <a:noFill/>
          <a:ln w="9525">
            <a:noFill/>
            <a:miter lim="800000"/>
            <a:headEnd/>
            <a:tailEnd/>
          </a:ln>
        </p:spPr>
        <p:txBody>
          <a:bodyPr vert="horz" wrap="square" lIns="96648" tIns="48324" rIns="96648" bIns="48324" numCol="1" anchor="b" anchorCtr="0" compatLnSpc="1">
            <a:prstTxWarp prst="textNoShape">
              <a:avLst/>
            </a:prstTxWarp>
          </a:bodyPr>
          <a:lstStyle>
            <a:lvl1pPr defTabSz="966314">
              <a:defRPr sz="1200" smtClean="0"/>
            </a:lvl1pPr>
          </a:lstStyle>
          <a:p>
            <a:pPr>
              <a:defRPr/>
            </a:pPr>
            <a:r>
              <a:rPr lang="en-US"/>
              <a:t>Jean Lloyd, Dietary Guidelines for Americans, ASA/NCOA Conference, April, 2011</a:t>
            </a:r>
          </a:p>
        </p:txBody>
      </p:sp>
      <p:sp>
        <p:nvSpPr>
          <p:cNvPr id="3079" name="Rectangle 7"/>
          <p:cNvSpPr>
            <a:spLocks noGrp="1" noChangeArrowheads="1"/>
          </p:cNvSpPr>
          <p:nvPr>
            <p:ph type="sldNum" sz="quarter" idx="5"/>
          </p:nvPr>
        </p:nvSpPr>
        <p:spPr bwMode="auto">
          <a:xfrm>
            <a:off x="4144726" y="9121140"/>
            <a:ext cx="3170474" cy="480060"/>
          </a:xfrm>
          <a:prstGeom prst="rect">
            <a:avLst/>
          </a:prstGeom>
          <a:noFill/>
          <a:ln w="9525">
            <a:noFill/>
            <a:miter lim="800000"/>
            <a:headEnd/>
            <a:tailEnd/>
          </a:ln>
        </p:spPr>
        <p:txBody>
          <a:bodyPr vert="horz" wrap="square" lIns="96648" tIns="48324" rIns="96648" bIns="48324" numCol="1" anchor="b" anchorCtr="0" compatLnSpc="1">
            <a:prstTxWarp prst="textNoShape">
              <a:avLst/>
            </a:prstTxWarp>
          </a:bodyPr>
          <a:lstStyle>
            <a:lvl1pPr algn="r" defTabSz="966314">
              <a:defRPr sz="1200"/>
            </a:lvl1pPr>
          </a:lstStyle>
          <a:p>
            <a:pPr>
              <a:defRPr/>
            </a:pPr>
            <a:fld id="{489F08BF-B7C9-4EC5-A546-3469F3FF1228}" type="slidenum">
              <a:rPr lang="en-US"/>
              <a:pPr>
                <a:defRPr/>
              </a:pPr>
              <a:t>‹#›</a:t>
            </a:fld>
            <a:endParaRPr lang="en-US"/>
          </a:p>
        </p:txBody>
      </p:sp>
    </p:spTree>
    <p:extLst>
      <p:ext uri="{BB962C8B-B14F-4D97-AF65-F5344CB8AC3E}">
        <p14:creationId xmlns:p14="http://schemas.microsoft.com/office/powerpoint/2010/main" val="1271663298"/>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6"/>
          <p:cNvSpPr>
            <a:spLocks noGrp="1" noChangeArrowheads="1"/>
          </p:cNvSpPr>
          <p:nvPr>
            <p:ph type="ftr" sz="quarter" idx="4"/>
          </p:nvPr>
        </p:nvSpPr>
        <p:spPr>
          <a:noFill/>
        </p:spPr>
        <p:txBody>
          <a:bodyPr/>
          <a:lstStyle/>
          <a:p>
            <a:r>
              <a:rPr lang="en-US" dirty="0"/>
              <a:t>Jean Lloyd, Dietary Guidelines for Americans, ASA/NCOA Conference, April, 2011</a:t>
            </a:r>
          </a:p>
        </p:txBody>
      </p:sp>
      <p:sp>
        <p:nvSpPr>
          <p:cNvPr id="91139" name="Rectangle 7"/>
          <p:cNvSpPr>
            <a:spLocks noGrp="1" noChangeArrowheads="1"/>
          </p:cNvSpPr>
          <p:nvPr>
            <p:ph type="sldNum" sz="quarter" idx="5"/>
          </p:nvPr>
        </p:nvSpPr>
        <p:spPr>
          <a:noFill/>
        </p:spPr>
        <p:txBody>
          <a:bodyPr/>
          <a:lstStyle/>
          <a:p>
            <a:fld id="{6C378113-B598-4D29-80AC-3C3582FFE613}" type="slidenum">
              <a:rPr lang="en-US" smtClean="0"/>
              <a:pPr/>
              <a:t>1</a:t>
            </a:fld>
            <a:endParaRPr lang="en-US" dirty="0" smtClean="0"/>
          </a:p>
        </p:txBody>
      </p:sp>
      <p:sp>
        <p:nvSpPr>
          <p:cNvPr id="91140" name="Rectangle 7"/>
          <p:cNvSpPr txBox="1">
            <a:spLocks noGrp="1" noChangeArrowheads="1"/>
          </p:cNvSpPr>
          <p:nvPr/>
        </p:nvSpPr>
        <p:spPr bwMode="auto">
          <a:xfrm>
            <a:off x="4144726" y="9121140"/>
            <a:ext cx="3170474" cy="480060"/>
          </a:xfrm>
          <a:prstGeom prst="rect">
            <a:avLst/>
          </a:prstGeom>
          <a:noFill/>
          <a:ln w="9525">
            <a:noFill/>
            <a:miter lim="800000"/>
            <a:headEnd/>
            <a:tailEnd/>
          </a:ln>
        </p:spPr>
        <p:txBody>
          <a:bodyPr lIns="96648" tIns="48324" rIns="96648" bIns="48324" anchor="b"/>
          <a:lstStyle/>
          <a:p>
            <a:pPr algn="r" defTabSz="966314"/>
            <a:fld id="{3A6AA145-131C-4085-B730-E36BE9B27F06}" type="slidenum">
              <a:rPr lang="en-US" sz="1200"/>
              <a:pPr algn="r" defTabSz="966314"/>
              <a:t>1</a:t>
            </a:fld>
            <a:endParaRPr lang="en-US" sz="1200" dirty="0"/>
          </a:p>
        </p:txBody>
      </p:sp>
      <p:sp>
        <p:nvSpPr>
          <p:cNvPr id="91141" name="Rectangle 2"/>
          <p:cNvSpPr>
            <a:spLocks noGrp="1" noRot="1" noChangeAspect="1" noChangeArrowheads="1" noTextEdit="1"/>
          </p:cNvSpPr>
          <p:nvPr>
            <p:ph type="sldImg"/>
          </p:nvPr>
        </p:nvSpPr>
        <p:spPr>
          <a:ln/>
        </p:spPr>
      </p:sp>
      <p:sp>
        <p:nvSpPr>
          <p:cNvPr id="91142" name="Rectangle 3"/>
          <p:cNvSpPr>
            <a:spLocks noGrp="1" noChangeArrowheads="1"/>
          </p:cNvSpPr>
          <p:nvPr>
            <p:ph type="body" idx="1"/>
          </p:nvPr>
        </p:nvSpPr>
        <p:spPr>
          <a:noFill/>
          <a:ln/>
        </p:spPr>
        <p:txBody>
          <a:bodyPr/>
          <a:lstStyle/>
          <a:p>
            <a:endParaRPr lang="en-US" dirty="0"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6"/>
          <p:cNvSpPr>
            <a:spLocks noGrp="1" noChangeArrowheads="1"/>
          </p:cNvSpPr>
          <p:nvPr>
            <p:ph type="ftr" sz="quarter" idx="4"/>
          </p:nvPr>
        </p:nvSpPr>
        <p:spPr>
          <a:noFill/>
        </p:spPr>
        <p:txBody>
          <a:bodyPr/>
          <a:lstStyle/>
          <a:p>
            <a:r>
              <a:rPr lang="en-US"/>
              <a:t>Jean Lloyd, Dietary Guidelines for Americans, ASA/NCOA Conference, April, 2011</a:t>
            </a:r>
          </a:p>
        </p:txBody>
      </p:sp>
      <p:sp>
        <p:nvSpPr>
          <p:cNvPr id="102403" name="Rectangle 7"/>
          <p:cNvSpPr>
            <a:spLocks noGrp="1" noChangeArrowheads="1"/>
          </p:cNvSpPr>
          <p:nvPr>
            <p:ph type="sldNum" sz="quarter" idx="5"/>
          </p:nvPr>
        </p:nvSpPr>
        <p:spPr>
          <a:noFill/>
        </p:spPr>
        <p:txBody>
          <a:bodyPr/>
          <a:lstStyle/>
          <a:p>
            <a:fld id="{1123BE39-FFBE-489E-B911-91547457B52D}" type="slidenum">
              <a:rPr lang="en-US" smtClean="0"/>
              <a:pPr/>
              <a:t>21</a:t>
            </a:fld>
            <a:endParaRPr lang="en-US" smtClean="0"/>
          </a:p>
        </p:txBody>
      </p:sp>
      <p:sp>
        <p:nvSpPr>
          <p:cNvPr id="102404" name="Slide Image Placeholder 1"/>
          <p:cNvSpPr>
            <a:spLocks noGrp="1" noRot="1" noChangeAspect="1" noTextEdit="1"/>
          </p:cNvSpPr>
          <p:nvPr>
            <p:ph type="sldImg"/>
          </p:nvPr>
        </p:nvSpPr>
        <p:spPr>
          <a:ln/>
        </p:spPr>
      </p:sp>
      <p:sp>
        <p:nvSpPr>
          <p:cNvPr id="102405" name="Notes Placeholder 2"/>
          <p:cNvSpPr>
            <a:spLocks noGrp="1"/>
          </p:cNvSpPr>
          <p:nvPr>
            <p:ph type="body" idx="1"/>
          </p:nvPr>
        </p:nvSpPr>
        <p:spPr>
          <a:noFill/>
          <a:ln/>
        </p:spPr>
        <p:txBody>
          <a:bodyPr/>
          <a:lstStyle/>
          <a:p>
            <a:r>
              <a:rPr lang="en-US" smtClean="0">
                <a:latin typeface="Times New Roman" pitchFamily="18" charset="0"/>
              </a:rPr>
              <a:t>Key recommendations from chapter 2:  balancing calories to manage weight</a:t>
            </a:r>
          </a:p>
        </p:txBody>
      </p:sp>
      <p:sp>
        <p:nvSpPr>
          <p:cNvPr id="102406" name="Slide Number Placeholder 3"/>
          <p:cNvSpPr txBox="1">
            <a:spLocks noGrp="1"/>
          </p:cNvSpPr>
          <p:nvPr/>
        </p:nvSpPr>
        <p:spPr bwMode="auto">
          <a:xfrm>
            <a:off x="4144726" y="9121140"/>
            <a:ext cx="3170474" cy="480060"/>
          </a:xfrm>
          <a:prstGeom prst="rect">
            <a:avLst/>
          </a:prstGeom>
          <a:noFill/>
          <a:ln w="9525">
            <a:noFill/>
            <a:miter lim="800000"/>
            <a:headEnd/>
            <a:tailEnd/>
          </a:ln>
        </p:spPr>
        <p:txBody>
          <a:bodyPr lIns="96648" tIns="48324" rIns="96648" bIns="48324" anchor="b"/>
          <a:lstStyle/>
          <a:p>
            <a:pPr algn="r" defTabSz="966314"/>
            <a:fld id="{C72CD297-6328-411B-80BC-3DABAF40F680}" type="slidenum">
              <a:rPr lang="en-US" sz="1200"/>
              <a:pPr algn="r" defTabSz="966314"/>
              <a:t>21</a:t>
            </a:fld>
            <a:endParaRPr 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Jean Lloyd, Dietary Guidelines for Americans, ASA/NCOA Conference, April, 2011</a:t>
            </a:r>
            <a:endParaRPr lang="en-US"/>
          </a:p>
        </p:txBody>
      </p:sp>
      <p:sp>
        <p:nvSpPr>
          <p:cNvPr id="5" name="Slide Number Placeholder 4"/>
          <p:cNvSpPr>
            <a:spLocks noGrp="1"/>
          </p:cNvSpPr>
          <p:nvPr>
            <p:ph type="sldNum" sz="quarter" idx="11"/>
          </p:nvPr>
        </p:nvSpPr>
        <p:spPr/>
        <p:txBody>
          <a:bodyPr/>
          <a:lstStyle/>
          <a:p>
            <a:pPr>
              <a:defRPr/>
            </a:pPr>
            <a:fld id="{489F08BF-B7C9-4EC5-A546-3469F3FF1228}" type="slidenum">
              <a:rPr lang="en-US" smtClean="0"/>
              <a:pPr>
                <a:defRPr/>
              </a:pPr>
              <a:t>24</a:t>
            </a:fld>
            <a:endParaRPr lang="en-US"/>
          </a:p>
        </p:txBody>
      </p:sp>
    </p:spTree>
    <p:extLst>
      <p:ext uri="{BB962C8B-B14F-4D97-AF65-F5344CB8AC3E}">
        <p14:creationId xmlns:p14="http://schemas.microsoft.com/office/powerpoint/2010/main" val="4247905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The Chapter 2 Key</a:t>
            </a:r>
          </a:p>
          <a:p>
            <a:r>
              <a:rPr lang="en-US" b="0" dirty="0" smtClean="0"/>
              <a:t> Recommendations are listed here</a:t>
            </a:r>
          </a:p>
          <a:p>
            <a:endParaRPr lang="en-US" b="0" dirty="0" smtClean="0"/>
          </a:p>
          <a:p>
            <a:endParaRPr lang="en-US" b="0" dirty="0"/>
          </a:p>
        </p:txBody>
      </p:sp>
      <p:sp>
        <p:nvSpPr>
          <p:cNvPr id="4" name="Slide Number Placeholder 3"/>
          <p:cNvSpPr>
            <a:spLocks noGrp="1"/>
          </p:cNvSpPr>
          <p:nvPr>
            <p:ph type="sldNum" sz="quarter" idx="10"/>
          </p:nvPr>
        </p:nvSpPr>
        <p:spPr/>
        <p:txBody>
          <a:bodyPr/>
          <a:lstStyle/>
          <a:p>
            <a:fld id="{FB2E1D42-1E7B-4B13-AE65-E352C329D3B4}" type="slidenum">
              <a:rPr lang="en-US" smtClean="0"/>
              <a:pPr/>
              <a:t>29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97">
              <a:defRPr/>
            </a:pPr>
            <a:r>
              <a:rPr lang="en-US" dirty="0" smtClean="0"/>
              <a:t>The document</a:t>
            </a:r>
            <a:r>
              <a:rPr lang="en-US" baseline="0" dirty="0" smtClean="0"/>
              <a:t> includes specific advice for consumers on how to reduce sodium intake, including the suggestions listed on this slide</a:t>
            </a:r>
          </a:p>
          <a:p>
            <a:pPr defTabSz="939397">
              <a:defRPr/>
            </a:pPr>
            <a:endParaRPr lang="en-US" baseline="0" dirty="0" smtClean="0"/>
          </a:p>
          <a:p>
            <a:pPr defTabSz="939397">
              <a:defRPr/>
            </a:pPr>
            <a:r>
              <a:rPr lang="en-US" b="0" baseline="0" dirty="0" smtClean="0"/>
              <a:t>And, as noted on another slide, it also calls for a </a:t>
            </a:r>
            <a:r>
              <a:rPr lang="en-US" dirty="0" smtClean="0"/>
              <a:t>deliberate reduction in the sodium content of foods available in the marketplace. </a:t>
            </a:r>
            <a:endParaRPr lang="en-US" b="0" i="0" dirty="0" smtClean="0"/>
          </a:p>
          <a:p>
            <a:endParaRPr lang="en-US" dirty="0"/>
          </a:p>
        </p:txBody>
      </p:sp>
      <p:sp>
        <p:nvSpPr>
          <p:cNvPr id="4" name="Slide Number Placeholder 3"/>
          <p:cNvSpPr>
            <a:spLocks noGrp="1"/>
          </p:cNvSpPr>
          <p:nvPr>
            <p:ph type="sldNum" sz="quarter" idx="10"/>
          </p:nvPr>
        </p:nvSpPr>
        <p:spPr/>
        <p:txBody>
          <a:bodyPr/>
          <a:lstStyle/>
          <a:p>
            <a:fld id="{FB2E1D42-1E7B-4B13-AE65-E352C329D3B4}" type="slidenum">
              <a:rPr lang="en-US" smtClean="0"/>
              <a:pPr/>
              <a:t>37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6"/>
          <p:cNvSpPr>
            <a:spLocks noGrp="1" noChangeArrowheads="1"/>
          </p:cNvSpPr>
          <p:nvPr>
            <p:ph type="ftr" sz="quarter" idx="4"/>
          </p:nvPr>
        </p:nvSpPr>
        <p:spPr>
          <a:noFill/>
        </p:spPr>
        <p:txBody>
          <a:bodyPr/>
          <a:lstStyle/>
          <a:p>
            <a:r>
              <a:rPr lang="en-US"/>
              <a:t>Jean Lloyd, Dietary Guidelines for Americans, ASA/NCOA Conference, April, 2011</a:t>
            </a:r>
          </a:p>
        </p:txBody>
      </p:sp>
      <p:sp>
        <p:nvSpPr>
          <p:cNvPr id="103427" name="Rectangle 7"/>
          <p:cNvSpPr>
            <a:spLocks noGrp="1" noChangeArrowheads="1"/>
          </p:cNvSpPr>
          <p:nvPr>
            <p:ph type="sldNum" sz="quarter" idx="5"/>
          </p:nvPr>
        </p:nvSpPr>
        <p:spPr>
          <a:noFill/>
        </p:spPr>
        <p:txBody>
          <a:bodyPr/>
          <a:lstStyle/>
          <a:p>
            <a:fld id="{476F6B13-D539-4B7D-B13C-54FC780008B4}" type="slidenum">
              <a:rPr lang="en-US" smtClean="0"/>
              <a:pPr/>
              <a:t>40</a:t>
            </a:fld>
            <a:endParaRPr lang="en-US" smtClean="0"/>
          </a:p>
        </p:txBody>
      </p:sp>
      <p:sp>
        <p:nvSpPr>
          <p:cNvPr id="103428" name="Slide Image Placeholder 1"/>
          <p:cNvSpPr>
            <a:spLocks noGrp="1" noRot="1" noChangeAspect="1" noTextEdit="1"/>
          </p:cNvSpPr>
          <p:nvPr>
            <p:ph type="sldImg"/>
          </p:nvPr>
        </p:nvSpPr>
        <p:spPr>
          <a:ln/>
        </p:spPr>
      </p:sp>
      <p:sp>
        <p:nvSpPr>
          <p:cNvPr id="103429" name="Notes Placeholder 2"/>
          <p:cNvSpPr>
            <a:spLocks noGrp="1"/>
          </p:cNvSpPr>
          <p:nvPr>
            <p:ph type="body" idx="1"/>
          </p:nvPr>
        </p:nvSpPr>
        <p:spPr>
          <a:noFill/>
          <a:ln/>
        </p:spPr>
        <p:txBody>
          <a:bodyPr/>
          <a:lstStyle/>
          <a:p>
            <a:r>
              <a:rPr lang="en-US" smtClean="0">
                <a:latin typeface="Times New Roman" pitchFamily="18" charset="0"/>
              </a:rPr>
              <a:t>(continued)</a:t>
            </a:r>
          </a:p>
        </p:txBody>
      </p:sp>
      <p:sp>
        <p:nvSpPr>
          <p:cNvPr id="103430" name="Slide Number Placeholder 3"/>
          <p:cNvSpPr txBox="1">
            <a:spLocks noGrp="1"/>
          </p:cNvSpPr>
          <p:nvPr/>
        </p:nvSpPr>
        <p:spPr bwMode="auto">
          <a:xfrm>
            <a:off x="4144726" y="9121140"/>
            <a:ext cx="3170474" cy="480060"/>
          </a:xfrm>
          <a:prstGeom prst="rect">
            <a:avLst/>
          </a:prstGeom>
          <a:noFill/>
          <a:ln w="9525">
            <a:noFill/>
            <a:miter lim="800000"/>
            <a:headEnd/>
            <a:tailEnd/>
          </a:ln>
        </p:spPr>
        <p:txBody>
          <a:bodyPr lIns="96648" tIns="48324" rIns="96648" bIns="48324" anchor="b"/>
          <a:lstStyle/>
          <a:p>
            <a:pPr algn="r" defTabSz="966314"/>
            <a:fld id="{BE79CC97-650F-4C6F-9270-60E520A198D8}" type="slidenum">
              <a:rPr lang="en-US" sz="1200"/>
              <a:pPr algn="r" defTabSz="966314"/>
              <a:t>40</a:t>
            </a:fld>
            <a:endParaRPr lang="en-US"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Note: The depiction of the proportionate amounts of total calories consumed and the recommended limits are illustrative only. The figure illustrates about 35 percent of total calories consumed as </a:t>
            </a:r>
            <a:r>
              <a:rPr lang="en-US" dirty="0" err="1" smtClean="0"/>
              <a:t>SoFAS</a:t>
            </a:r>
            <a:r>
              <a:rPr lang="en-US" dirty="0" smtClean="0"/>
              <a:t>, on average, in contrast to a recommended limit of no more than about 5 to 15 percent of total calories for most individuals. </a:t>
            </a:r>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9EDE4F-1062-410B-8CE3-D79E92849E2A}" type="slidenum">
              <a:rPr lang="en-US"/>
              <a:pPr fontAlgn="base">
                <a:spcBef>
                  <a:spcPct val="0"/>
                </a:spcBef>
                <a:spcAft>
                  <a:spcPct val="0"/>
                </a:spcAft>
              </a:pPr>
              <a:t>41</a:t>
            </a:fld>
            <a:endParaRPr lang="en-US"/>
          </a:p>
        </p:txBody>
      </p:sp>
      <p:sp>
        <p:nvSpPr>
          <p:cNvPr id="35844"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Implementation of the DRIs and DGA Guidelines</a:t>
            </a:r>
            <a:endParaRPr lang="en-US"/>
          </a:p>
        </p:txBody>
      </p:sp>
      <p:sp>
        <p:nvSpPr>
          <p:cNvPr id="6" name="Date Placeholder 5"/>
          <p:cNvSpPr>
            <a:spLocks noGrp="1"/>
          </p:cNvSpPr>
          <p:nvPr>
            <p:ph type="dt" idx="10"/>
          </p:nvPr>
        </p:nvSpPr>
        <p:spPr/>
        <p:txBody>
          <a:bodyPr/>
          <a:lstStyle/>
          <a:p>
            <a:pPr>
              <a:defRPr/>
            </a:pPr>
            <a:r>
              <a:rPr lang="en-US" smtClean="0"/>
              <a:t>DADS Regional Training- August- October 2010</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6"/>
          <p:cNvSpPr>
            <a:spLocks noGrp="1" noChangeArrowheads="1"/>
          </p:cNvSpPr>
          <p:nvPr>
            <p:ph type="ftr" sz="quarter" idx="4"/>
          </p:nvPr>
        </p:nvSpPr>
        <p:spPr>
          <a:noFill/>
        </p:spPr>
        <p:txBody>
          <a:bodyPr/>
          <a:lstStyle/>
          <a:p>
            <a:r>
              <a:rPr lang="en-US"/>
              <a:t>Jean Lloyd, Dietary Guidelines for Americans, ASA/NCOA Conference, April, 2011</a:t>
            </a:r>
          </a:p>
        </p:txBody>
      </p:sp>
      <p:sp>
        <p:nvSpPr>
          <p:cNvPr id="104451" name="Rectangle 7"/>
          <p:cNvSpPr>
            <a:spLocks noGrp="1" noChangeArrowheads="1"/>
          </p:cNvSpPr>
          <p:nvPr>
            <p:ph type="sldNum" sz="quarter" idx="5"/>
          </p:nvPr>
        </p:nvSpPr>
        <p:spPr>
          <a:noFill/>
        </p:spPr>
        <p:txBody>
          <a:bodyPr/>
          <a:lstStyle/>
          <a:p>
            <a:fld id="{C412FA7D-3106-476C-818A-6150C75E9E13}" type="slidenum">
              <a:rPr lang="en-US" smtClean="0"/>
              <a:pPr/>
              <a:t>43</a:t>
            </a:fld>
            <a:endParaRPr lang="en-US" smtClean="0"/>
          </a:p>
        </p:txBody>
      </p:sp>
      <p:sp>
        <p:nvSpPr>
          <p:cNvPr id="104452" name="Slide Image Placeholder 1"/>
          <p:cNvSpPr>
            <a:spLocks noGrp="1" noRot="1" noChangeAspect="1" noTextEdit="1"/>
          </p:cNvSpPr>
          <p:nvPr>
            <p:ph type="sldImg"/>
          </p:nvPr>
        </p:nvSpPr>
        <p:spPr>
          <a:ln/>
        </p:spPr>
      </p:sp>
      <p:sp>
        <p:nvSpPr>
          <p:cNvPr id="104453" name="Notes Placeholder 2"/>
          <p:cNvSpPr>
            <a:spLocks noGrp="1"/>
          </p:cNvSpPr>
          <p:nvPr>
            <p:ph type="body" idx="1"/>
          </p:nvPr>
        </p:nvSpPr>
        <p:spPr>
          <a:noFill/>
          <a:ln/>
        </p:spPr>
        <p:txBody>
          <a:bodyPr/>
          <a:lstStyle/>
          <a:p>
            <a:r>
              <a:rPr lang="en-US" smtClean="0">
                <a:latin typeface="Times New Roman" pitchFamily="18" charset="0"/>
              </a:rPr>
              <a:t>(continued)</a:t>
            </a:r>
          </a:p>
        </p:txBody>
      </p:sp>
      <p:sp>
        <p:nvSpPr>
          <p:cNvPr id="104454" name="Slide Number Placeholder 3"/>
          <p:cNvSpPr txBox="1">
            <a:spLocks noGrp="1"/>
          </p:cNvSpPr>
          <p:nvPr/>
        </p:nvSpPr>
        <p:spPr bwMode="auto">
          <a:xfrm>
            <a:off x="4144726" y="9121140"/>
            <a:ext cx="3170474" cy="480060"/>
          </a:xfrm>
          <a:prstGeom prst="rect">
            <a:avLst/>
          </a:prstGeom>
          <a:noFill/>
          <a:ln w="9525">
            <a:noFill/>
            <a:miter lim="800000"/>
            <a:headEnd/>
            <a:tailEnd/>
          </a:ln>
        </p:spPr>
        <p:txBody>
          <a:bodyPr lIns="96648" tIns="48324" rIns="96648" bIns="48324" anchor="b"/>
          <a:lstStyle/>
          <a:p>
            <a:pPr algn="r" defTabSz="966314"/>
            <a:fld id="{D38F59A3-DAFD-4A34-A9BC-5DB4B0A5E860}" type="slidenum">
              <a:rPr lang="en-US" sz="1200"/>
              <a:pPr algn="r" defTabSz="966314"/>
              <a:t>43</a:t>
            </a:fld>
            <a:endParaRPr lang="en-US"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rgbClr val="006600"/>
              </a:buClr>
            </a:pPr>
            <a:r>
              <a:rPr lang="en-US" dirty="0" smtClean="0"/>
              <a:t>Another new key recommendation is </a:t>
            </a:r>
            <a:r>
              <a:rPr lang="en-US" baseline="0" dirty="0" smtClean="0">
                <a:effectLst/>
              </a:rPr>
              <a:t>to l</a:t>
            </a:r>
            <a:r>
              <a:rPr lang="en-US" dirty="0" smtClean="0">
                <a:effectLst/>
              </a:rPr>
              <a:t>imit refined grains</a:t>
            </a:r>
            <a:r>
              <a:rPr lang="en-US" dirty="0" smtClean="0"/>
              <a:t>, especially those that contain solid fats, added sugars, and/or sodium.</a:t>
            </a:r>
            <a:r>
              <a:rPr lang="en-US" baseline="0" dirty="0" smtClean="0">
                <a:effectLst/>
              </a:rPr>
              <a:t> </a:t>
            </a:r>
          </a:p>
          <a:p>
            <a:pPr>
              <a:buClr>
                <a:srgbClr val="006600"/>
              </a:buClr>
            </a:pPr>
            <a:endParaRPr lang="en-US" dirty="0" smtClean="0"/>
          </a:p>
        </p:txBody>
      </p:sp>
      <p:sp>
        <p:nvSpPr>
          <p:cNvPr id="4" name="Slide Number Placeholder 3"/>
          <p:cNvSpPr>
            <a:spLocks noGrp="1"/>
          </p:cNvSpPr>
          <p:nvPr>
            <p:ph type="sldNum" sz="quarter" idx="10"/>
          </p:nvPr>
        </p:nvSpPr>
        <p:spPr/>
        <p:txBody>
          <a:bodyPr/>
          <a:lstStyle/>
          <a:p>
            <a:fld id="{FB2E1D42-1E7B-4B13-AE65-E352C329D3B4}" type="slidenum">
              <a:rPr lang="en-US" smtClean="0"/>
              <a:pPr/>
              <a:t>45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The Chapter 2 Key Recommendations are listed here</a:t>
            </a:r>
            <a:endParaRPr lang="en-US" b="0" dirty="0"/>
          </a:p>
        </p:txBody>
      </p:sp>
      <p:sp>
        <p:nvSpPr>
          <p:cNvPr id="4" name="Slide Number Placeholder 3"/>
          <p:cNvSpPr>
            <a:spLocks noGrp="1"/>
          </p:cNvSpPr>
          <p:nvPr>
            <p:ph type="sldNum" sz="quarter" idx="10"/>
          </p:nvPr>
        </p:nvSpPr>
        <p:spPr/>
        <p:txBody>
          <a:bodyPr/>
          <a:lstStyle/>
          <a:p>
            <a:fld id="{FB2E1D42-1E7B-4B13-AE65-E352C329D3B4}" type="slidenum">
              <a:rPr lang="en-US" smtClean="0"/>
              <a:pPr/>
              <a:t>46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6"/>
          <p:cNvSpPr>
            <a:spLocks noGrp="1" noChangeArrowheads="1"/>
          </p:cNvSpPr>
          <p:nvPr>
            <p:ph type="ftr" sz="quarter" idx="4"/>
          </p:nvPr>
        </p:nvSpPr>
        <p:spPr>
          <a:noFill/>
        </p:spPr>
        <p:txBody>
          <a:bodyPr/>
          <a:lstStyle/>
          <a:p>
            <a:r>
              <a:rPr lang="en-US"/>
              <a:t>Jean Lloyd, Dietary Guidelines for Americans, ASA/NCOA Conference, April, 2011</a:t>
            </a:r>
          </a:p>
        </p:txBody>
      </p:sp>
      <p:sp>
        <p:nvSpPr>
          <p:cNvPr id="105475" name="Rectangle 7"/>
          <p:cNvSpPr>
            <a:spLocks noGrp="1" noChangeArrowheads="1"/>
          </p:cNvSpPr>
          <p:nvPr>
            <p:ph type="sldNum" sz="quarter" idx="5"/>
          </p:nvPr>
        </p:nvSpPr>
        <p:spPr>
          <a:noFill/>
        </p:spPr>
        <p:txBody>
          <a:bodyPr/>
          <a:lstStyle/>
          <a:p>
            <a:fld id="{39F79402-8B6F-4074-A4FC-B53FB0A2CE4F}" type="slidenum">
              <a:rPr lang="en-US" smtClean="0"/>
              <a:pPr/>
              <a:t>47</a:t>
            </a:fld>
            <a:endParaRPr lang="en-US" smtClean="0"/>
          </a:p>
        </p:txBody>
      </p:sp>
      <p:sp>
        <p:nvSpPr>
          <p:cNvPr id="105476" name="Slide Image Placeholder 1"/>
          <p:cNvSpPr>
            <a:spLocks noGrp="1" noRot="1" noChangeAspect="1" noTextEdit="1"/>
          </p:cNvSpPr>
          <p:nvPr>
            <p:ph type="sldImg"/>
          </p:nvPr>
        </p:nvSpPr>
        <p:spPr>
          <a:ln/>
        </p:spPr>
      </p:sp>
      <p:sp>
        <p:nvSpPr>
          <p:cNvPr id="105477" name="Notes Placeholder 2"/>
          <p:cNvSpPr>
            <a:spLocks noGrp="1"/>
          </p:cNvSpPr>
          <p:nvPr>
            <p:ph type="body" idx="1"/>
          </p:nvPr>
        </p:nvSpPr>
        <p:spPr>
          <a:noFill/>
          <a:ln/>
        </p:spPr>
        <p:txBody>
          <a:bodyPr/>
          <a:lstStyle/>
          <a:p>
            <a:r>
              <a:rPr lang="en-US" smtClean="0">
                <a:latin typeface="Times New Roman" pitchFamily="18" charset="0"/>
              </a:rPr>
              <a:t>Key recommendations from chapter 4:  foods and nutrients to increase.  </a:t>
            </a:r>
          </a:p>
          <a:p>
            <a:endParaRPr lang="en-US" smtClean="0">
              <a:latin typeface="Times New Roman" pitchFamily="18" charset="0"/>
            </a:endParaRPr>
          </a:p>
          <a:p>
            <a:r>
              <a:rPr lang="en-US" smtClean="0">
                <a:latin typeface="Times New Roman" pitchFamily="18" charset="0"/>
              </a:rPr>
              <a:t>Note that an individual should follow these recommendations while still staying within his or her calorie needs.  In other words, these foods should </a:t>
            </a:r>
            <a:r>
              <a:rPr lang="en-US" u="sng" smtClean="0">
                <a:latin typeface="Times New Roman" pitchFamily="18" charset="0"/>
              </a:rPr>
              <a:t>replace</a:t>
            </a:r>
            <a:r>
              <a:rPr lang="en-US" smtClean="0">
                <a:latin typeface="Times New Roman" pitchFamily="18" charset="0"/>
              </a:rPr>
              <a:t> less healthy choices in the diet.</a:t>
            </a:r>
          </a:p>
        </p:txBody>
      </p:sp>
      <p:sp>
        <p:nvSpPr>
          <p:cNvPr id="105478" name="Slide Number Placeholder 3"/>
          <p:cNvSpPr txBox="1">
            <a:spLocks noGrp="1"/>
          </p:cNvSpPr>
          <p:nvPr/>
        </p:nvSpPr>
        <p:spPr bwMode="auto">
          <a:xfrm>
            <a:off x="4144726" y="9121140"/>
            <a:ext cx="3170474" cy="480060"/>
          </a:xfrm>
          <a:prstGeom prst="rect">
            <a:avLst/>
          </a:prstGeom>
          <a:noFill/>
          <a:ln w="9525">
            <a:noFill/>
            <a:miter lim="800000"/>
            <a:headEnd/>
            <a:tailEnd/>
          </a:ln>
        </p:spPr>
        <p:txBody>
          <a:bodyPr lIns="96648" tIns="48324" rIns="96648" bIns="48324" anchor="b"/>
          <a:lstStyle/>
          <a:p>
            <a:pPr algn="r" defTabSz="966314"/>
            <a:fld id="{9B8CC871-CB1F-4FAB-80EF-85A3428C9FFC}" type="slidenum">
              <a:rPr lang="en-US" sz="1200"/>
              <a:pPr algn="r" defTabSz="966314"/>
              <a:t>47</a:t>
            </a:fld>
            <a:endParaRPr 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6"/>
          <p:cNvSpPr>
            <a:spLocks noGrp="1" noChangeArrowheads="1"/>
          </p:cNvSpPr>
          <p:nvPr>
            <p:ph type="ftr" sz="quarter" idx="4"/>
          </p:nvPr>
        </p:nvSpPr>
        <p:spPr>
          <a:noFill/>
        </p:spPr>
        <p:txBody>
          <a:bodyPr/>
          <a:lstStyle/>
          <a:p>
            <a:r>
              <a:rPr lang="en-US"/>
              <a:t>Jean Lloyd, Dietary Guidelines for Americans, ASA/NCOA Conference, April, 2011</a:t>
            </a:r>
          </a:p>
        </p:txBody>
      </p:sp>
      <p:sp>
        <p:nvSpPr>
          <p:cNvPr id="100355" name="Rectangle 7"/>
          <p:cNvSpPr>
            <a:spLocks noGrp="1" noChangeArrowheads="1"/>
          </p:cNvSpPr>
          <p:nvPr>
            <p:ph type="sldNum" sz="quarter" idx="5"/>
          </p:nvPr>
        </p:nvSpPr>
        <p:spPr>
          <a:noFill/>
        </p:spPr>
        <p:txBody>
          <a:bodyPr/>
          <a:lstStyle/>
          <a:p>
            <a:fld id="{92E4AAED-F0C8-46EA-B044-AAD1F8C75D72}" type="slidenum">
              <a:rPr lang="en-US" smtClean="0"/>
              <a:pPr/>
              <a:t>9</a:t>
            </a:fld>
            <a:endParaRPr lang="en-US" smtClean="0"/>
          </a:p>
        </p:txBody>
      </p:sp>
      <p:sp>
        <p:nvSpPr>
          <p:cNvPr id="100356" name="Slide Image Placeholder 1"/>
          <p:cNvSpPr>
            <a:spLocks noGrp="1" noRot="1" noChangeAspect="1" noTextEdit="1"/>
          </p:cNvSpPr>
          <p:nvPr>
            <p:ph type="sldImg"/>
          </p:nvPr>
        </p:nvSpPr>
        <p:spPr>
          <a:ln/>
        </p:spPr>
      </p:sp>
      <p:sp>
        <p:nvSpPr>
          <p:cNvPr id="100357" name="Notes Placeholder 2"/>
          <p:cNvSpPr>
            <a:spLocks noGrp="1"/>
          </p:cNvSpPr>
          <p:nvPr>
            <p:ph type="body" idx="1"/>
          </p:nvPr>
        </p:nvSpPr>
        <p:spPr>
          <a:noFill/>
          <a:ln/>
        </p:spPr>
        <p:txBody>
          <a:bodyPr/>
          <a:lstStyle/>
          <a:p>
            <a:r>
              <a:rPr lang="en-US" smtClean="0">
                <a:latin typeface="Times New Roman" pitchFamily="18" charset="0"/>
              </a:rPr>
              <a:t>This slide shows the overall table of contents of the Dietary Guidelines for Americans, 2010.  Note the prominence of “balancing calories to manage weight,” as the first scientific chapter of the document. The overweight/obesity epidemic was a strong factor in how the new DGAs are framed.</a:t>
            </a:r>
          </a:p>
          <a:p>
            <a:endParaRPr lang="en-US" smtClean="0">
              <a:latin typeface="Times New Roman" pitchFamily="18" charset="0"/>
            </a:endParaRPr>
          </a:p>
          <a:p>
            <a:r>
              <a:rPr lang="en-US" smtClean="0">
                <a:latin typeface="Times New Roman" pitchFamily="18" charset="0"/>
              </a:rPr>
              <a:t>Also of note…for the first time, the Dietary Guidelines also clearly acknowledge the impact of the broader food environment on an individual’s dietary choices.  Chapter 6 includes a call to action—a call for all sectors of society to realize that they can have an impact on improving the health of the nation.  </a:t>
            </a:r>
          </a:p>
        </p:txBody>
      </p:sp>
      <p:sp>
        <p:nvSpPr>
          <p:cNvPr id="100358" name="Slide Number Placeholder 3"/>
          <p:cNvSpPr txBox="1">
            <a:spLocks noGrp="1"/>
          </p:cNvSpPr>
          <p:nvPr/>
        </p:nvSpPr>
        <p:spPr bwMode="auto">
          <a:xfrm>
            <a:off x="4144726" y="9121140"/>
            <a:ext cx="3170474" cy="480060"/>
          </a:xfrm>
          <a:prstGeom prst="rect">
            <a:avLst/>
          </a:prstGeom>
          <a:noFill/>
          <a:ln w="9525">
            <a:noFill/>
            <a:miter lim="800000"/>
            <a:headEnd/>
            <a:tailEnd/>
          </a:ln>
        </p:spPr>
        <p:txBody>
          <a:bodyPr lIns="96648" tIns="48324" rIns="96648" bIns="48324" anchor="b"/>
          <a:lstStyle/>
          <a:p>
            <a:pPr algn="r" defTabSz="966314"/>
            <a:fld id="{A4573F53-0397-4B6E-823E-3224479ECAB7}" type="slidenum">
              <a:rPr lang="en-US" sz="1200"/>
              <a:pPr algn="r" defTabSz="966314"/>
              <a:t>9</a:t>
            </a:fld>
            <a:endParaRPr lang="en-US"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6"/>
          <p:cNvSpPr>
            <a:spLocks noGrp="1" noChangeArrowheads="1"/>
          </p:cNvSpPr>
          <p:nvPr>
            <p:ph type="ftr" sz="quarter" idx="4"/>
          </p:nvPr>
        </p:nvSpPr>
        <p:spPr>
          <a:noFill/>
        </p:spPr>
        <p:txBody>
          <a:bodyPr/>
          <a:lstStyle/>
          <a:p>
            <a:r>
              <a:rPr lang="en-US"/>
              <a:t>Jean Lloyd, Dietary Guidelines for Americans, ASA/NCOA Conference, April, 2011</a:t>
            </a:r>
          </a:p>
        </p:txBody>
      </p:sp>
      <p:sp>
        <p:nvSpPr>
          <p:cNvPr id="106499" name="Rectangle 7"/>
          <p:cNvSpPr>
            <a:spLocks noGrp="1" noChangeArrowheads="1"/>
          </p:cNvSpPr>
          <p:nvPr>
            <p:ph type="sldNum" sz="quarter" idx="5"/>
          </p:nvPr>
        </p:nvSpPr>
        <p:spPr>
          <a:noFill/>
        </p:spPr>
        <p:txBody>
          <a:bodyPr/>
          <a:lstStyle/>
          <a:p>
            <a:fld id="{D808BBC7-CA52-413D-9193-A375FF716D24}" type="slidenum">
              <a:rPr lang="en-US" smtClean="0"/>
              <a:pPr/>
              <a:t>48</a:t>
            </a:fld>
            <a:endParaRPr lang="en-US" smtClean="0"/>
          </a:p>
        </p:txBody>
      </p:sp>
      <p:sp>
        <p:nvSpPr>
          <p:cNvPr id="106500" name="Slide Image Placeholder 1"/>
          <p:cNvSpPr>
            <a:spLocks noGrp="1" noRot="1" noChangeAspect="1" noTextEdit="1"/>
          </p:cNvSpPr>
          <p:nvPr>
            <p:ph type="sldImg"/>
          </p:nvPr>
        </p:nvSpPr>
        <p:spPr>
          <a:ln/>
        </p:spPr>
      </p:sp>
      <p:sp>
        <p:nvSpPr>
          <p:cNvPr id="106501" name="Notes Placeholder 2"/>
          <p:cNvSpPr>
            <a:spLocks noGrp="1"/>
          </p:cNvSpPr>
          <p:nvPr>
            <p:ph type="body" idx="1"/>
          </p:nvPr>
        </p:nvSpPr>
        <p:spPr>
          <a:noFill/>
          <a:ln/>
        </p:spPr>
        <p:txBody>
          <a:bodyPr/>
          <a:lstStyle/>
          <a:p>
            <a:r>
              <a:rPr lang="en-US" smtClean="0">
                <a:latin typeface="Times New Roman" pitchFamily="18" charset="0"/>
              </a:rPr>
              <a:t>Key recommendations from chapter 4:  foods and nutrients to increase.  </a:t>
            </a:r>
          </a:p>
          <a:p>
            <a:endParaRPr lang="en-US" smtClean="0">
              <a:latin typeface="Times New Roman" pitchFamily="18" charset="0"/>
            </a:endParaRPr>
          </a:p>
          <a:p>
            <a:r>
              <a:rPr lang="en-US" smtClean="0">
                <a:latin typeface="Times New Roman" pitchFamily="18" charset="0"/>
              </a:rPr>
              <a:t>Note that an individual should follow these recommendations while still staying within his or her calorie needs.  In other words, these foods should </a:t>
            </a:r>
            <a:r>
              <a:rPr lang="en-US" u="sng" smtClean="0">
                <a:latin typeface="Times New Roman" pitchFamily="18" charset="0"/>
              </a:rPr>
              <a:t>replace</a:t>
            </a:r>
            <a:r>
              <a:rPr lang="en-US" smtClean="0">
                <a:latin typeface="Times New Roman" pitchFamily="18" charset="0"/>
              </a:rPr>
              <a:t> less healthy choices in the diet.</a:t>
            </a:r>
          </a:p>
        </p:txBody>
      </p:sp>
      <p:sp>
        <p:nvSpPr>
          <p:cNvPr id="106502" name="Slide Number Placeholder 3"/>
          <p:cNvSpPr txBox="1">
            <a:spLocks noGrp="1"/>
          </p:cNvSpPr>
          <p:nvPr/>
        </p:nvSpPr>
        <p:spPr bwMode="auto">
          <a:xfrm>
            <a:off x="4144726" y="9121140"/>
            <a:ext cx="3170474" cy="480060"/>
          </a:xfrm>
          <a:prstGeom prst="rect">
            <a:avLst/>
          </a:prstGeom>
          <a:noFill/>
          <a:ln w="9525">
            <a:noFill/>
            <a:miter lim="800000"/>
            <a:headEnd/>
            <a:tailEnd/>
          </a:ln>
        </p:spPr>
        <p:txBody>
          <a:bodyPr lIns="96648" tIns="48324" rIns="96648" bIns="48324" anchor="b"/>
          <a:lstStyle/>
          <a:p>
            <a:pPr algn="r" defTabSz="966314"/>
            <a:fld id="{E4ACB41F-B671-40C9-A350-A2EFB60B4BD4}" type="slidenum">
              <a:rPr lang="en-US" sz="1200"/>
              <a:pPr algn="r" defTabSz="966314"/>
              <a:t>48</a:t>
            </a:fld>
            <a:endParaRPr lang="en-US" sz="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This</a:t>
            </a:r>
            <a:r>
              <a:rPr lang="en-US" b="0" baseline="0" dirty="0" smtClean="0"/>
              <a:t> slide show</a:t>
            </a:r>
            <a:r>
              <a:rPr lang="en-US" b="0" dirty="0" smtClean="0"/>
              <a:t>s an example of a explanatory graphic from the Guidelines.  The</a:t>
            </a:r>
            <a:r>
              <a:rPr lang="en-US" b="0" baseline="0" dirty="0" smtClean="0"/>
              <a:t> actual Guideline for whole grains is “consume at least half of your grains as whole grains,” a</a:t>
            </a:r>
            <a:r>
              <a:rPr lang="en-US" b="0" dirty="0" smtClean="0"/>
              <a:t>nd</a:t>
            </a:r>
            <a:r>
              <a:rPr lang="en-US" b="0" baseline="0" dirty="0" smtClean="0"/>
              <a:t> this figure shows 3 different ways of how someone could choose to make half of their total grain intake whole grain, using bread as an example.</a:t>
            </a:r>
            <a:endParaRPr lang="en-US" b="0" dirty="0"/>
          </a:p>
        </p:txBody>
      </p:sp>
      <p:sp>
        <p:nvSpPr>
          <p:cNvPr id="4" name="Slide Number Placeholder 3"/>
          <p:cNvSpPr>
            <a:spLocks noGrp="1"/>
          </p:cNvSpPr>
          <p:nvPr>
            <p:ph type="sldNum" sz="quarter" idx="10"/>
          </p:nvPr>
        </p:nvSpPr>
        <p:spPr/>
        <p:txBody>
          <a:bodyPr/>
          <a:lstStyle/>
          <a:p>
            <a:fld id="{FB2E1D42-1E7B-4B13-AE65-E352C329D3B4}" type="slidenum">
              <a:rPr lang="en-US" smtClean="0"/>
              <a:pPr/>
              <a:t>49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6"/>
          <p:cNvSpPr>
            <a:spLocks noGrp="1" noChangeArrowheads="1"/>
          </p:cNvSpPr>
          <p:nvPr>
            <p:ph type="ftr" sz="quarter" idx="4"/>
          </p:nvPr>
        </p:nvSpPr>
        <p:spPr>
          <a:noFill/>
        </p:spPr>
        <p:txBody>
          <a:bodyPr/>
          <a:lstStyle/>
          <a:p>
            <a:r>
              <a:rPr lang="en-US"/>
              <a:t>Jean Lloyd, Dietary Guidelines for Americans, ASA/NCOA Conference, April, 2011</a:t>
            </a:r>
          </a:p>
        </p:txBody>
      </p:sp>
      <p:sp>
        <p:nvSpPr>
          <p:cNvPr id="107523" name="Rectangle 7"/>
          <p:cNvSpPr>
            <a:spLocks noGrp="1" noChangeArrowheads="1"/>
          </p:cNvSpPr>
          <p:nvPr>
            <p:ph type="sldNum" sz="quarter" idx="5"/>
          </p:nvPr>
        </p:nvSpPr>
        <p:spPr>
          <a:noFill/>
        </p:spPr>
        <p:txBody>
          <a:bodyPr/>
          <a:lstStyle/>
          <a:p>
            <a:fld id="{FCD1DA2B-7D62-456D-9612-EF334E34ACEE}" type="slidenum">
              <a:rPr lang="en-US" smtClean="0"/>
              <a:pPr/>
              <a:t>50</a:t>
            </a:fld>
            <a:endParaRPr lang="en-US" smtClean="0"/>
          </a:p>
        </p:txBody>
      </p:sp>
      <p:sp>
        <p:nvSpPr>
          <p:cNvPr id="107524" name="Slide Image Placeholder 1"/>
          <p:cNvSpPr>
            <a:spLocks noGrp="1" noRot="1" noChangeAspect="1" noTextEdit="1"/>
          </p:cNvSpPr>
          <p:nvPr>
            <p:ph type="sldImg"/>
          </p:nvPr>
        </p:nvSpPr>
        <p:spPr>
          <a:ln/>
        </p:spPr>
      </p:sp>
      <p:sp>
        <p:nvSpPr>
          <p:cNvPr id="107525" name="Notes Placeholder 2"/>
          <p:cNvSpPr>
            <a:spLocks noGrp="1"/>
          </p:cNvSpPr>
          <p:nvPr>
            <p:ph type="body" idx="1"/>
          </p:nvPr>
        </p:nvSpPr>
        <p:spPr>
          <a:noFill/>
          <a:ln/>
        </p:spPr>
        <p:txBody>
          <a:bodyPr/>
          <a:lstStyle/>
          <a:p>
            <a:r>
              <a:rPr lang="en-US" smtClean="0">
                <a:latin typeface="Times New Roman" pitchFamily="18" charset="0"/>
              </a:rPr>
              <a:t>(continued)</a:t>
            </a:r>
          </a:p>
        </p:txBody>
      </p:sp>
      <p:sp>
        <p:nvSpPr>
          <p:cNvPr id="107526" name="Slide Number Placeholder 3"/>
          <p:cNvSpPr txBox="1">
            <a:spLocks noGrp="1"/>
          </p:cNvSpPr>
          <p:nvPr/>
        </p:nvSpPr>
        <p:spPr bwMode="auto">
          <a:xfrm>
            <a:off x="4144726" y="9121140"/>
            <a:ext cx="3170474" cy="480060"/>
          </a:xfrm>
          <a:prstGeom prst="rect">
            <a:avLst/>
          </a:prstGeom>
          <a:noFill/>
          <a:ln w="9525">
            <a:noFill/>
            <a:miter lim="800000"/>
            <a:headEnd/>
            <a:tailEnd/>
          </a:ln>
        </p:spPr>
        <p:txBody>
          <a:bodyPr lIns="96648" tIns="48324" rIns="96648" bIns="48324" anchor="b"/>
          <a:lstStyle/>
          <a:p>
            <a:pPr algn="r" defTabSz="966314"/>
            <a:fld id="{883A651F-7576-449F-94CE-7F53E8F6D2FA}" type="slidenum">
              <a:rPr lang="en-US" sz="1200"/>
              <a:pPr algn="r" defTabSz="966314"/>
              <a:t>50</a:t>
            </a:fld>
            <a:endParaRPr lang="en-US" sz="12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6"/>
          <p:cNvSpPr>
            <a:spLocks noGrp="1" noChangeArrowheads="1"/>
          </p:cNvSpPr>
          <p:nvPr>
            <p:ph type="ftr" sz="quarter" idx="4"/>
          </p:nvPr>
        </p:nvSpPr>
        <p:spPr>
          <a:noFill/>
        </p:spPr>
        <p:txBody>
          <a:bodyPr/>
          <a:lstStyle/>
          <a:p>
            <a:r>
              <a:rPr lang="en-US"/>
              <a:t>Jean Lloyd, Dietary Guidelines for Americans, ASA/NCOA Conference, April, 2011</a:t>
            </a:r>
          </a:p>
        </p:txBody>
      </p:sp>
      <p:sp>
        <p:nvSpPr>
          <p:cNvPr id="108547" name="Rectangle 7"/>
          <p:cNvSpPr>
            <a:spLocks noGrp="1" noChangeArrowheads="1"/>
          </p:cNvSpPr>
          <p:nvPr>
            <p:ph type="sldNum" sz="quarter" idx="5"/>
          </p:nvPr>
        </p:nvSpPr>
        <p:spPr>
          <a:noFill/>
        </p:spPr>
        <p:txBody>
          <a:bodyPr/>
          <a:lstStyle/>
          <a:p>
            <a:fld id="{5E8D77AC-7657-46AF-A744-A2CA8C61411B}" type="slidenum">
              <a:rPr lang="en-US" smtClean="0"/>
              <a:pPr/>
              <a:t>51</a:t>
            </a:fld>
            <a:endParaRPr lang="en-US" smtClean="0"/>
          </a:p>
        </p:txBody>
      </p:sp>
      <p:sp>
        <p:nvSpPr>
          <p:cNvPr id="108548" name="Slide Image Placeholder 1"/>
          <p:cNvSpPr>
            <a:spLocks noGrp="1" noRot="1" noChangeAspect="1" noTextEdit="1"/>
          </p:cNvSpPr>
          <p:nvPr>
            <p:ph type="sldImg"/>
          </p:nvPr>
        </p:nvSpPr>
        <p:spPr>
          <a:ln/>
        </p:spPr>
      </p:sp>
      <p:sp>
        <p:nvSpPr>
          <p:cNvPr id="108549" name="Notes Placeholder 2"/>
          <p:cNvSpPr>
            <a:spLocks noGrp="1"/>
          </p:cNvSpPr>
          <p:nvPr>
            <p:ph type="body" idx="1"/>
          </p:nvPr>
        </p:nvSpPr>
        <p:spPr>
          <a:noFill/>
          <a:ln/>
        </p:spPr>
        <p:txBody>
          <a:bodyPr/>
          <a:lstStyle/>
          <a:p>
            <a:r>
              <a:rPr lang="en-US" smtClean="0">
                <a:latin typeface="Times New Roman" pitchFamily="18" charset="0"/>
              </a:rPr>
              <a:t>(continued)</a:t>
            </a:r>
          </a:p>
        </p:txBody>
      </p:sp>
      <p:sp>
        <p:nvSpPr>
          <p:cNvPr id="108550" name="Slide Number Placeholder 3"/>
          <p:cNvSpPr txBox="1">
            <a:spLocks noGrp="1"/>
          </p:cNvSpPr>
          <p:nvPr/>
        </p:nvSpPr>
        <p:spPr bwMode="auto">
          <a:xfrm>
            <a:off x="4144726" y="9121140"/>
            <a:ext cx="3170474" cy="480060"/>
          </a:xfrm>
          <a:prstGeom prst="rect">
            <a:avLst/>
          </a:prstGeom>
          <a:noFill/>
          <a:ln w="9525">
            <a:noFill/>
            <a:miter lim="800000"/>
            <a:headEnd/>
            <a:tailEnd/>
          </a:ln>
        </p:spPr>
        <p:txBody>
          <a:bodyPr lIns="96648" tIns="48324" rIns="96648" bIns="48324" anchor="b"/>
          <a:lstStyle/>
          <a:p>
            <a:pPr algn="r" defTabSz="966314"/>
            <a:fld id="{ED8E5112-8F87-40AC-9768-FBF9A98A86A6}" type="slidenum">
              <a:rPr lang="en-US" sz="1200"/>
              <a:pPr algn="r" defTabSz="966314"/>
              <a:t>51</a:t>
            </a:fld>
            <a:endParaRPr lang="en-US" sz="1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6"/>
          <p:cNvSpPr>
            <a:spLocks noGrp="1" noChangeArrowheads="1"/>
          </p:cNvSpPr>
          <p:nvPr>
            <p:ph type="ftr" sz="quarter" idx="4"/>
          </p:nvPr>
        </p:nvSpPr>
        <p:spPr>
          <a:noFill/>
        </p:spPr>
        <p:txBody>
          <a:bodyPr/>
          <a:lstStyle/>
          <a:p>
            <a:r>
              <a:rPr lang="en-US"/>
              <a:t>Jean Lloyd, Dietary Guidelines for Americans, ASA/NCOA Conference, April, 2011</a:t>
            </a:r>
          </a:p>
        </p:txBody>
      </p:sp>
      <p:sp>
        <p:nvSpPr>
          <p:cNvPr id="109571" name="Rectangle 7"/>
          <p:cNvSpPr>
            <a:spLocks noGrp="1" noChangeArrowheads="1"/>
          </p:cNvSpPr>
          <p:nvPr>
            <p:ph type="sldNum" sz="quarter" idx="5"/>
          </p:nvPr>
        </p:nvSpPr>
        <p:spPr>
          <a:noFill/>
        </p:spPr>
        <p:txBody>
          <a:bodyPr/>
          <a:lstStyle/>
          <a:p>
            <a:fld id="{96F498EC-EABB-4FE2-AE44-7F42F41DA900}" type="slidenum">
              <a:rPr lang="en-US" smtClean="0"/>
              <a:pPr/>
              <a:t>52</a:t>
            </a:fld>
            <a:endParaRPr lang="en-US" smtClean="0"/>
          </a:p>
        </p:txBody>
      </p:sp>
      <p:sp>
        <p:nvSpPr>
          <p:cNvPr id="109572" name="Slide Image Placeholder 1"/>
          <p:cNvSpPr>
            <a:spLocks noGrp="1" noRot="1" noChangeAspect="1" noTextEdit="1"/>
          </p:cNvSpPr>
          <p:nvPr>
            <p:ph type="sldImg"/>
          </p:nvPr>
        </p:nvSpPr>
        <p:spPr>
          <a:ln/>
        </p:spPr>
      </p:sp>
      <p:sp>
        <p:nvSpPr>
          <p:cNvPr id="109573" name="Notes Placeholder 2"/>
          <p:cNvSpPr>
            <a:spLocks noGrp="1"/>
          </p:cNvSpPr>
          <p:nvPr>
            <p:ph type="body" idx="1"/>
          </p:nvPr>
        </p:nvSpPr>
        <p:spPr>
          <a:noFill/>
          <a:ln/>
        </p:spPr>
        <p:txBody>
          <a:bodyPr/>
          <a:lstStyle/>
          <a:p>
            <a:r>
              <a:rPr lang="en-US" smtClean="0">
                <a:latin typeface="Times New Roman" pitchFamily="18" charset="0"/>
              </a:rPr>
              <a:t>(continued…but for special population groups)</a:t>
            </a:r>
          </a:p>
          <a:p>
            <a:endParaRPr lang="en-US" smtClean="0">
              <a:latin typeface="Times New Roman" pitchFamily="18" charset="0"/>
            </a:endParaRPr>
          </a:p>
          <a:p>
            <a:endParaRPr lang="en-US" smtClean="0">
              <a:latin typeface="Times New Roman" pitchFamily="18" charset="0"/>
            </a:endParaRPr>
          </a:p>
        </p:txBody>
      </p:sp>
      <p:sp>
        <p:nvSpPr>
          <p:cNvPr id="109574" name="Slide Number Placeholder 3"/>
          <p:cNvSpPr txBox="1">
            <a:spLocks noGrp="1"/>
          </p:cNvSpPr>
          <p:nvPr/>
        </p:nvSpPr>
        <p:spPr bwMode="auto">
          <a:xfrm>
            <a:off x="4144726" y="9121140"/>
            <a:ext cx="3170474" cy="480060"/>
          </a:xfrm>
          <a:prstGeom prst="rect">
            <a:avLst/>
          </a:prstGeom>
          <a:noFill/>
          <a:ln w="9525">
            <a:noFill/>
            <a:miter lim="800000"/>
            <a:headEnd/>
            <a:tailEnd/>
          </a:ln>
        </p:spPr>
        <p:txBody>
          <a:bodyPr lIns="96648" tIns="48324" rIns="96648" bIns="48324" anchor="b"/>
          <a:lstStyle/>
          <a:p>
            <a:pPr algn="r" defTabSz="966314"/>
            <a:fld id="{8F9C5FC1-15B0-4137-A81B-79ABDF21532E}" type="slidenum">
              <a:rPr lang="en-US" sz="1200"/>
              <a:pPr algn="r" defTabSz="966314"/>
              <a:t>52</a:t>
            </a:fld>
            <a:endParaRPr lang="en-US" sz="12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Chapter 4 Key Recommendations for everyone age 2 and older</a:t>
            </a:r>
          </a:p>
          <a:p>
            <a:endParaRPr lang="en-US" b="1" dirty="0" smtClean="0"/>
          </a:p>
          <a:p>
            <a:endParaRPr lang="en-US" dirty="0" smtClean="0"/>
          </a:p>
          <a:p>
            <a:endParaRPr lang="en-US" b="1" dirty="0"/>
          </a:p>
        </p:txBody>
      </p:sp>
      <p:sp>
        <p:nvSpPr>
          <p:cNvPr id="4" name="Slide Number Placeholder 3"/>
          <p:cNvSpPr>
            <a:spLocks noGrp="1"/>
          </p:cNvSpPr>
          <p:nvPr>
            <p:ph type="sldNum" sz="quarter" idx="10"/>
          </p:nvPr>
        </p:nvSpPr>
        <p:spPr/>
        <p:txBody>
          <a:bodyPr/>
          <a:lstStyle/>
          <a:p>
            <a:fld id="{FB2E1D42-1E7B-4B13-AE65-E352C329D3B4}" type="slidenum">
              <a:rPr lang="en-US" smtClean="0"/>
              <a:pPr/>
              <a:t>53</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chart</a:t>
            </a:r>
            <a:r>
              <a:rPr lang="en-US" baseline="0" dirty="0" smtClean="0"/>
              <a:t> shows how the average American diet compares to recommendations found in the 2010 Dietary Guidelines.  Whole grains, vegetables, fruits, dairy products, seafood, and oils are consumed below recommended amounts.  Nutrients of concern are fiber, potassium, calcium, and vitamin D.  Note that the intake shown for vitamin D only includes food sources, not supplements or vitamin D manufactured in response to sun exposure.</a:t>
            </a:r>
          </a:p>
          <a:p>
            <a:endParaRPr lang="en-US" baseline="0" dirty="0" smtClean="0"/>
          </a:p>
          <a:p>
            <a:r>
              <a:rPr lang="en-US" baseline="0" dirty="0" smtClean="0"/>
              <a:t>The excessive amounts consumed of solid fats and added sugars, refined grains, and sodium are clearly shown in comparison to recommended limits. </a:t>
            </a:r>
            <a:endParaRPr lang="en-US" dirty="0"/>
          </a:p>
        </p:txBody>
      </p:sp>
      <p:sp>
        <p:nvSpPr>
          <p:cNvPr id="4" name="Slide Number Placeholder 3"/>
          <p:cNvSpPr>
            <a:spLocks noGrp="1"/>
          </p:cNvSpPr>
          <p:nvPr>
            <p:ph type="sldNum" sz="quarter" idx="10"/>
          </p:nvPr>
        </p:nvSpPr>
        <p:spPr/>
        <p:txBody>
          <a:bodyPr/>
          <a:lstStyle/>
          <a:p>
            <a:fld id="{FB2E1D42-1E7B-4B13-AE65-E352C329D3B4}" type="slidenum">
              <a:rPr lang="en-US" smtClean="0"/>
              <a:pPr/>
              <a:t>54</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ftr" sz="quarter" idx="4"/>
          </p:nvPr>
        </p:nvSpPr>
        <p:spPr>
          <a:noFill/>
        </p:spPr>
        <p:txBody>
          <a:bodyPr/>
          <a:lstStyle/>
          <a:p>
            <a:r>
              <a:rPr lang="en-US"/>
              <a:t>Jean Lloyd, Dietary Guidelines for Americans, ASA/NCOA Conference, April, 2011</a:t>
            </a:r>
          </a:p>
        </p:txBody>
      </p:sp>
      <p:sp>
        <p:nvSpPr>
          <p:cNvPr id="110595" name="Rectangle 7"/>
          <p:cNvSpPr>
            <a:spLocks noGrp="1" noChangeArrowheads="1"/>
          </p:cNvSpPr>
          <p:nvPr>
            <p:ph type="sldNum" sz="quarter" idx="5"/>
          </p:nvPr>
        </p:nvSpPr>
        <p:spPr>
          <a:noFill/>
        </p:spPr>
        <p:txBody>
          <a:bodyPr/>
          <a:lstStyle/>
          <a:p>
            <a:fld id="{4C25332D-FEC1-4A62-8D49-F01DAD966C00}" type="slidenum">
              <a:rPr lang="en-US" smtClean="0"/>
              <a:pPr/>
              <a:t>55</a:t>
            </a:fld>
            <a:endParaRPr lang="en-US" smtClean="0"/>
          </a:p>
        </p:txBody>
      </p:sp>
      <p:sp>
        <p:nvSpPr>
          <p:cNvPr id="110596" name="Slide Image Placeholder 1"/>
          <p:cNvSpPr>
            <a:spLocks noGrp="1" noRot="1" noChangeAspect="1" noTextEdit="1"/>
          </p:cNvSpPr>
          <p:nvPr>
            <p:ph type="sldImg"/>
          </p:nvPr>
        </p:nvSpPr>
        <p:spPr>
          <a:ln/>
        </p:spPr>
      </p:sp>
      <p:sp>
        <p:nvSpPr>
          <p:cNvPr id="110597" name="Notes Placeholder 2"/>
          <p:cNvSpPr>
            <a:spLocks noGrp="1"/>
          </p:cNvSpPr>
          <p:nvPr>
            <p:ph type="body" idx="1"/>
          </p:nvPr>
        </p:nvSpPr>
        <p:spPr>
          <a:noFill/>
          <a:ln/>
        </p:spPr>
        <p:txBody>
          <a:bodyPr/>
          <a:lstStyle/>
          <a:p>
            <a:r>
              <a:rPr lang="en-US" smtClean="0">
                <a:latin typeface="Times New Roman" pitchFamily="18" charset="0"/>
              </a:rPr>
              <a:t>Key recommendations from chapter 5:  building healthy eating patterns</a:t>
            </a:r>
          </a:p>
          <a:p>
            <a:endParaRPr lang="en-US" smtClean="0">
              <a:latin typeface="Times New Roman" pitchFamily="18" charset="0"/>
            </a:endParaRPr>
          </a:p>
          <a:p>
            <a:r>
              <a:rPr lang="en-US" smtClean="0">
                <a:latin typeface="Times New Roman" pitchFamily="18" charset="0"/>
              </a:rPr>
              <a:t>Don’t forget about food safety, which is an important component of a healthy diet.</a:t>
            </a:r>
          </a:p>
        </p:txBody>
      </p:sp>
      <p:sp>
        <p:nvSpPr>
          <p:cNvPr id="110598" name="Slide Number Placeholder 3"/>
          <p:cNvSpPr txBox="1">
            <a:spLocks noGrp="1"/>
          </p:cNvSpPr>
          <p:nvPr/>
        </p:nvSpPr>
        <p:spPr bwMode="auto">
          <a:xfrm>
            <a:off x="4144726" y="9121140"/>
            <a:ext cx="3170474" cy="480060"/>
          </a:xfrm>
          <a:prstGeom prst="rect">
            <a:avLst/>
          </a:prstGeom>
          <a:noFill/>
          <a:ln w="9525">
            <a:noFill/>
            <a:miter lim="800000"/>
            <a:headEnd/>
            <a:tailEnd/>
          </a:ln>
        </p:spPr>
        <p:txBody>
          <a:bodyPr lIns="96648" tIns="48324" rIns="96648" bIns="48324" anchor="b"/>
          <a:lstStyle/>
          <a:p>
            <a:pPr algn="r" defTabSz="966314"/>
            <a:fld id="{3C98CF17-0020-454C-959E-907FC1795DDB}" type="slidenum">
              <a:rPr lang="en-US" sz="1200"/>
              <a:pPr algn="r" defTabSz="966314"/>
              <a:t>55</a:t>
            </a:fld>
            <a:endParaRPr lang="en-US" sz="12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2E1D42-1E7B-4B13-AE65-E352C329D3B4}" type="slidenum">
              <a:rPr lang="en-US" smtClean="0"/>
              <a:pPr/>
              <a:t>62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2E1D42-1E7B-4B13-AE65-E352C329D3B4}" type="slidenum">
              <a:rPr lang="en-US" smtClean="0"/>
              <a:pPr/>
              <a:t>63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6"/>
          <p:cNvSpPr>
            <a:spLocks noGrp="1" noChangeArrowheads="1"/>
          </p:cNvSpPr>
          <p:nvPr>
            <p:ph type="ftr" sz="quarter" idx="4"/>
          </p:nvPr>
        </p:nvSpPr>
        <p:spPr>
          <a:noFill/>
        </p:spPr>
        <p:txBody>
          <a:bodyPr/>
          <a:lstStyle/>
          <a:p>
            <a:r>
              <a:rPr lang="en-US" smtClean="0"/>
              <a:t>Jean Lloyd, Dietary Guidelines for Americans, ASA/NCOA Conference, April, 2011</a:t>
            </a:r>
          </a:p>
        </p:txBody>
      </p:sp>
      <p:sp>
        <p:nvSpPr>
          <p:cNvPr id="98307" name="Rectangle 7"/>
          <p:cNvSpPr>
            <a:spLocks noGrp="1" noChangeArrowheads="1"/>
          </p:cNvSpPr>
          <p:nvPr>
            <p:ph type="sldNum" sz="quarter" idx="5"/>
          </p:nvPr>
        </p:nvSpPr>
        <p:spPr>
          <a:noFill/>
        </p:spPr>
        <p:txBody>
          <a:bodyPr/>
          <a:lstStyle/>
          <a:p>
            <a:fld id="{C5434A6C-B956-4884-978F-84DB1CCA282C}" type="slidenum">
              <a:rPr lang="en-US" smtClean="0"/>
              <a:pPr/>
              <a:t>11</a:t>
            </a:fld>
            <a:endParaRPr lang="en-US" smtClean="0"/>
          </a:p>
        </p:txBody>
      </p:sp>
      <p:sp>
        <p:nvSpPr>
          <p:cNvPr id="98308" name="Rectangle 7"/>
          <p:cNvSpPr txBox="1">
            <a:spLocks noGrp="1" noChangeArrowheads="1"/>
          </p:cNvSpPr>
          <p:nvPr/>
        </p:nvSpPr>
        <p:spPr bwMode="auto">
          <a:xfrm>
            <a:off x="4144726" y="9121140"/>
            <a:ext cx="3170474" cy="480060"/>
          </a:xfrm>
          <a:prstGeom prst="rect">
            <a:avLst/>
          </a:prstGeom>
          <a:noFill/>
          <a:ln w="9525">
            <a:noFill/>
            <a:miter lim="800000"/>
            <a:headEnd/>
            <a:tailEnd/>
          </a:ln>
        </p:spPr>
        <p:txBody>
          <a:bodyPr lIns="96648" tIns="48324" rIns="96648" bIns="48324" anchor="b"/>
          <a:lstStyle/>
          <a:p>
            <a:pPr algn="r" defTabSz="966314"/>
            <a:fld id="{F9595E36-7EC5-4F1F-B5A2-0FB2CFE1B80C}" type="slidenum">
              <a:rPr lang="en-US" sz="1200"/>
              <a:pPr algn="r" defTabSz="966314"/>
              <a:t>11</a:t>
            </a:fld>
            <a:endParaRPr lang="en-US" sz="1200" dirty="0"/>
          </a:p>
        </p:txBody>
      </p:sp>
      <p:sp>
        <p:nvSpPr>
          <p:cNvPr id="98309" name="Rectangle 2"/>
          <p:cNvSpPr>
            <a:spLocks noGrp="1" noRot="1" noChangeAspect="1" noChangeArrowheads="1" noTextEdit="1"/>
          </p:cNvSpPr>
          <p:nvPr>
            <p:ph type="sldImg"/>
          </p:nvPr>
        </p:nvSpPr>
        <p:spPr>
          <a:ln/>
        </p:spPr>
      </p:sp>
      <p:sp>
        <p:nvSpPr>
          <p:cNvPr id="98310" name="Rectangle 3"/>
          <p:cNvSpPr>
            <a:spLocks noGrp="1" noChangeArrowheads="1"/>
          </p:cNvSpPr>
          <p:nvPr>
            <p:ph type="body" idx="1"/>
          </p:nvPr>
        </p:nvSpPr>
        <p:spPr>
          <a:noFill/>
          <a:ln/>
        </p:spPr>
        <p:txBody>
          <a:bodyPr lIns="96962" tIns="48480" rIns="96962" bIns="48480"/>
          <a:lstStyle/>
          <a:p>
            <a:r>
              <a:rPr lang="en-US" smtClean="0">
                <a:latin typeface="Times New Roman" pitchFamily="18" charset="0"/>
              </a:rPr>
              <a:t>The Dietary Guidelines development process is an extensive one.  </a:t>
            </a:r>
          </a:p>
          <a:p>
            <a:endParaRPr lang="en-US" smtClean="0">
              <a:latin typeface="Times New Roman" pitchFamily="18" charset="0"/>
            </a:endParaRPr>
          </a:p>
          <a:p>
            <a:r>
              <a:rPr lang="en-US" smtClean="0">
                <a:latin typeface="Times New Roman" pitchFamily="18" charset="0"/>
              </a:rPr>
              <a:t>In phase one, an advisory committee of expert scientists is appointed to thoroughly review the body of current nutrition science.  For the 2010 Guidelines, this committee of 13 members, with various areas of expertise within nutrition and health, was appointed in 2008.  This committee posed, and systematically reviewed evidence for, 130 questions related to the relationship between nutrition and health. All information on the questions, the literature that was reviewed for each, and the rationale for the resulting conclusions is publicly available at www.nutritionevidencelibrary.gov.   Throughout this process, six public meetings were held, and public comments were continually accepted.  The committee organized all of their conclusions and recommendations into a comprehensive (400+ page) report, which was presented to the Secretaries of HHS and USDA in June, 2010.  </a:t>
            </a:r>
          </a:p>
          <a:p>
            <a:endParaRPr lang="en-US" smtClean="0">
              <a:latin typeface="Times New Roman" pitchFamily="18" charset="0"/>
            </a:endParaRPr>
          </a:p>
          <a:p>
            <a:r>
              <a:rPr lang="en-US" smtClean="0">
                <a:latin typeface="Times New Roman" pitchFamily="18" charset="0"/>
              </a:rPr>
              <a:t>Once the report is received, phase two begins.  In phase two, the public-at-large as well as the agencies within USDA and HHS have an opportunity to provide comments on the report.  All comments are reviewed and considered by the policy writing team.  In total, over 2000 public comments were received throughout the 2010 Dietary Guidelines development process. A few hundred more were received from within government.</a:t>
            </a:r>
          </a:p>
          <a:p>
            <a:endParaRPr lang="en-US" smtClean="0">
              <a:latin typeface="Times New Roman" pitchFamily="18" charset="0"/>
            </a:endParaRPr>
          </a:p>
          <a:p>
            <a:r>
              <a:rPr lang="en-US" smtClean="0">
                <a:latin typeface="Times New Roman" pitchFamily="18" charset="0"/>
              </a:rPr>
              <a:t>Phase three is when the science is translated into policy.  In 2010, a small group of HHS and USDA nutritionists formed a writing team.  The team carefully examined the Committee conclusions and recommendations, then boiled them down into the actual Dietary Guidelines for Americans policy document.  23 key recommendations for the general public were developed, as well as 6 key recommendations for special populations.  The document was extensively reviewed and cleared through both Departments, up to the Secretary level.</a:t>
            </a:r>
          </a:p>
          <a:p>
            <a:endParaRPr lang="en-US" smtClean="0">
              <a:latin typeface="Times New Roman" pitchFamily="18" charset="0"/>
            </a:endParaRPr>
          </a:p>
          <a:p>
            <a:endParaRPr lang="en-US" smtClean="0">
              <a:latin typeface="Times New Roman" pitchFamily="18" charset="0"/>
            </a:endParaRPr>
          </a:p>
          <a:p>
            <a:endParaRPr lang="en-US"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2E1D42-1E7B-4B13-AE65-E352C329D3B4}" type="slidenum">
              <a:rPr lang="en-US" smtClean="0"/>
              <a:pPr/>
              <a:t>64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2E1D42-1E7B-4B13-AE65-E352C329D3B4}" type="slidenum">
              <a:rPr lang="en-US" smtClean="0"/>
              <a:pPr/>
              <a:t>65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2E1D42-1E7B-4B13-AE65-E352C329D3B4}" type="slidenum">
              <a:rPr lang="en-US" smtClean="0"/>
              <a:pPr/>
              <a:t>70</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6"/>
          <p:cNvSpPr>
            <a:spLocks noGrp="1" noChangeArrowheads="1"/>
          </p:cNvSpPr>
          <p:nvPr>
            <p:ph type="ftr" sz="quarter" idx="4"/>
          </p:nvPr>
        </p:nvSpPr>
        <p:spPr>
          <a:noFill/>
        </p:spPr>
        <p:txBody>
          <a:bodyPr/>
          <a:lstStyle/>
          <a:p>
            <a:r>
              <a:rPr lang="en-US"/>
              <a:t>Jean Lloyd, Dietary Guidelines for Americans, ASA/NCOA Conference, April, 2011</a:t>
            </a:r>
          </a:p>
        </p:txBody>
      </p:sp>
      <p:sp>
        <p:nvSpPr>
          <p:cNvPr id="111619" name="Rectangle 7"/>
          <p:cNvSpPr>
            <a:spLocks noGrp="1" noChangeArrowheads="1"/>
          </p:cNvSpPr>
          <p:nvPr>
            <p:ph type="sldNum" sz="quarter" idx="5"/>
          </p:nvPr>
        </p:nvSpPr>
        <p:spPr>
          <a:noFill/>
        </p:spPr>
        <p:txBody>
          <a:bodyPr/>
          <a:lstStyle/>
          <a:p>
            <a:fld id="{746BA853-BDA8-4E18-8011-32EADBBFEFCD}" type="slidenum">
              <a:rPr lang="en-US" smtClean="0"/>
              <a:pPr/>
              <a:t>75</a:t>
            </a:fld>
            <a:endParaRPr lang="en-US" smtClean="0"/>
          </a:p>
        </p:txBody>
      </p:sp>
      <p:sp>
        <p:nvSpPr>
          <p:cNvPr id="111620" name="Slide Image Placeholder 1"/>
          <p:cNvSpPr>
            <a:spLocks noGrp="1" noRot="1" noChangeAspect="1" noTextEdit="1"/>
          </p:cNvSpPr>
          <p:nvPr>
            <p:ph type="sldImg"/>
          </p:nvPr>
        </p:nvSpPr>
        <p:spPr>
          <a:ln/>
        </p:spPr>
      </p:sp>
      <p:sp>
        <p:nvSpPr>
          <p:cNvPr id="111621" name="Notes Placeholder 2"/>
          <p:cNvSpPr>
            <a:spLocks noGrp="1"/>
          </p:cNvSpPr>
          <p:nvPr>
            <p:ph type="body" idx="1"/>
          </p:nvPr>
        </p:nvSpPr>
        <p:spPr>
          <a:noFill/>
          <a:ln/>
        </p:spPr>
        <p:txBody>
          <a:bodyPr/>
          <a:lstStyle/>
          <a:p>
            <a:r>
              <a:rPr lang="en-US" smtClean="0">
                <a:latin typeface="Times New Roman" pitchFamily="18" charset="0"/>
              </a:rPr>
              <a:t>These six messages were released as “selected messages” to initially accompany the Guidelines.  The wording of these messages has been consumer-tested.</a:t>
            </a:r>
          </a:p>
        </p:txBody>
      </p:sp>
      <p:sp>
        <p:nvSpPr>
          <p:cNvPr id="111622" name="Slide Number Placeholder 3"/>
          <p:cNvSpPr txBox="1">
            <a:spLocks noGrp="1"/>
          </p:cNvSpPr>
          <p:nvPr/>
        </p:nvSpPr>
        <p:spPr bwMode="auto">
          <a:xfrm>
            <a:off x="4144726" y="9121140"/>
            <a:ext cx="3170474" cy="480060"/>
          </a:xfrm>
          <a:prstGeom prst="rect">
            <a:avLst/>
          </a:prstGeom>
          <a:noFill/>
          <a:ln w="9525">
            <a:noFill/>
            <a:miter lim="800000"/>
            <a:headEnd/>
            <a:tailEnd/>
          </a:ln>
        </p:spPr>
        <p:txBody>
          <a:bodyPr lIns="96648" tIns="48324" rIns="96648" bIns="48324" anchor="b"/>
          <a:lstStyle/>
          <a:p>
            <a:pPr algn="r" defTabSz="966314"/>
            <a:fld id="{65CAA747-DECA-45F6-A8F8-85607E56CF1C}" type="slidenum">
              <a:rPr lang="en-US" sz="1200"/>
              <a:pPr algn="r" defTabSz="966314"/>
              <a:t>75</a:t>
            </a:fld>
            <a:endParaRPr lang="en-US" sz="12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6"/>
          <p:cNvSpPr>
            <a:spLocks noGrp="1" noChangeArrowheads="1"/>
          </p:cNvSpPr>
          <p:nvPr>
            <p:ph type="ftr" sz="quarter" idx="4"/>
          </p:nvPr>
        </p:nvSpPr>
        <p:spPr>
          <a:noFill/>
        </p:spPr>
        <p:txBody>
          <a:bodyPr/>
          <a:lstStyle/>
          <a:p>
            <a:r>
              <a:rPr lang="en-US"/>
              <a:t>Jean Lloyd, Dietary Guidelines for Americans, ASA/NCOA Conference, April, 2011</a:t>
            </a:r>
          </a:p>
        </p:txBody>
      </p:sp>
      <p:sp>
        <p:nvSpPr>
          <p:cNvPr id="112643" name="Rectangle 7"/>
          <p:cNvSpPr>
            <a:spLocks noGrp="1" noChangeArrowheads="1"/>
          </p:cNvSpPr>
          <p:nvPr>
            <p:ph type="sldNum" sz="quarter" idx="5"/>
          </p:nvPr>
        </p:nvSpPr>
        <p:spPr>
          <a:noFill/>
        </p:spPr>
        <p:txBody>
          <a:bodyPr/>
          <a:lstStyle/>
          <a:p>
            <a:fld id="{196A1C97-A3B3-4635-B109-DDFB60F46C74}" type="slidenum">
              <a:rPr lang="en-US" smtClean="0"/>
              <a:pPr/>
              <a:t>79</a:t>
            </a:fld>
            <a:endParaRPr lang="en-US" smtClean="0"/>
          </a:p>
        </p:txBody>
      </p:sp>
      <p:sp>
        <p:nvSpPr>
          <p:cNvPr id="112644" name="Rectangle 7"/>
          <p:cNvSpPr txBox="1">
            <a:spLocks noGrp="1" noChangeArrowheads="1"/>
          </p:cNvSpPr>
          <p:nvPr/>
        </p:nvSpPr>
        <p:spPr bwMode="auto">
          <a:xfrm>
            <a:off x="4144726" y="9121140"/>
            <a:ext cx="3170474" cy="480060"/>
          </a:xfrm>
          <a:prstGeom prst="rect">
            <a:avLst/>
          </a:prstGeom>
          <a:noFill/>
          <a:ln w="9525">
            <a:noFill/>
            <a:miter lim="800000"/>
            <a:headEnd/>
            <a:tailEnd/>
          </a:ln>
        </p:spPr>
        <p:txBody>
          <a:bodyPr lIns="96648" tIns="48324" rIns="96648" bIns="48324" anchor="b"/>
          <a:lstStyle/>
          <a:p>
            <a:pPr algn="r" defTabSz="966314"/>
            <a:fld id="{2D8EDE2A-FFB8-4796-B3F5-CC0F06218483}" type="slidenum">
              <a:rPr lang="en-US" sz="1200"/>
              <a:pPr algn="r" defTabSz="966314"/>
              <a:t>79</a:t>
            </a:fld>
            <a:endParaRPr lang="en-US" sz="1200" dirty="0"/>
          </a:p>
        </p:txBody>
      </p:sp>
      <p:sp>
        <p:nvSpPr>
          <p:cNvPr id="112645" name="Rectangle 2"/>
          <p:cNvSpPr>
            <a:spLocks noGrp="1" noRot="1" noChangeAspect="1" noChangeArrowheads="1" noTextEdit="1"/>
          </p:cNvSpPr>
          <p:nvPr>
            <p:ph type="sldImg"/>
          </p:nvPr>
        </p:nvSpPr>
        <p:spPr>
          <a:ln/>
        </p:spPr>
      </p:sp>
      <p:sp>
        <p:nvSpPr>
          <p:cNvPr id="112646" name="Rectangle 3"/>
          <p:cNvSpPr>
            <a:spLocks noGrp="1" noChangeArrowheads="1"/>
          </p:cNvSpPr>
          <p:nvPr>
            <p:ph type="body" idx="1"/>
          </p:nvPr>
        </p:nvSpPr>
        <p:spPr>
          <a:noFill/>
          <a:ln/>
        </p:spPr>
        <p:txBody>
          <a:bodyPr/>
          <a:lstStyle/>
          <a:p>
            <a:r>
              <a:rPr lang="en-US" dirty="0" smtClean="0">
                <a:latin typeface="Times New Roman" pitchFamily="18" charset="0"/>
              </a:rPr>
              <a:t>For more information, please check out the websites above.  </a:t>
            </a:r>
          </a:p>
          <a:p>
            <a:endParaRPr lang="en-US" dirty="0" smtClean="0">
              <a:latin typeface="Times New Roman" pitchFamily="18" charset="0"/>
            </a:endParaRPr>
          </a:p>
          <a:p>
            <a:r>
              <a:rPr lang="en-US" dirty="0" smtClean="0">
                <a:latin typeface="Times New Roman" pitchFamily="18" charset="0"/>
              </a:rPr>
              <a:t>Of note, healthfinder.gov has been designed especially for consumers, based on the principles of health literacy (ensuring that information is accessible and actionable).  </a:t>
            </a:r>
          </a:p>
          <a:p>
            <a:endParaRPr lang="en-US" dirty="0"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6"/>
          <p:cNvSpPr>
            <a:spLocks noGrp="1" noChangeArrowheads="1"/>
          </p:cNvSpPr>
          <p:nvPr>
            <p:ph type="ftr" sz="quarter" idx="4"/>
          </p:nvPr>
        </p:nvSpPr>
        <p:spPr>
          <a:noFill/>
        </p:spPr>
        <p:txBody>
          <a:bodyPr/>
          <a:lstStyle/>
          <a:p>
            <a:r>
              <a:rPr lang="en-US"/>
              <a:t>Jean Lloyd, Dietary Guidelines for Americans, ASA/NCOA Conference, April, 2011</a:t>
            </a:r>
          </a:p>
        </p:txBody>
      </p:sp>
      <p:sp>
        <p:nvSpPr>
          <p:cNvPr id="113667" name="Rectangle 7"/>
          <p:cNvSpPr>
            <a:spLocks noGrp="1" noChangeArrowheads="1"/>
          </p:cNvSpPr>
          <p:nvPr>
            <p:ph type="sldNum" sz="quarter" idx="5"/>
          </p:nvPr>
        </p:nvSpPr>
        <p:spPr>
          <a:noFill/>
        </p:spPr>
        <p:txBody>
          <a:bodyPr/>
          <a:lstStyle/>
          <a:p>
            <a:fld id="{D3EAB936-E7C1-4190-A449-9A9F07BF0752}" type="slidenum">
              <a:rPr lang="en-US" smtClean="0"/>
              <a:pPr/>
              <a:t>80</a:t>
            </a:fld>
            <a:endParaRPr lang="en-US" smtClean="0"/>
          </a:p>
        </p:txBody>
      </p:sp>
      <p:sp>
        <p:nvSpPr>
          <p:cNvPr id="113668" name="Rectangle 7"/>
          <p:cNvSpPr txBox="1">
            <a:spLocks noGrp="1" noChangeArrowheads="1"/>
          </p:cNvSpPr>
          <p:nvPr/>
        </p:nvSpPr>
        <p:spPr bwMode="auto">
          <a:xfrm>
            <a:off x="4144726" y="9121140"/>
            <a:ext cx="3170474" cy="480060"/>
          </a:xfrm>
          <a:prstGeom prst="rect">
            <a:avLst/>
          </a:prstGeom>
          <a:noFill/>
          <a:ln w="9525">
            <a:noFill/>
            <a:miter lim="800000"/>
            <a:headEnd/>
            <a:tailEnd/>
          </a:ln>
        </p:spPr>
        <p:txBody>
          <a:bodyPr lIns="96648" tIns="48324" rIns="96648" bIns="48324" anchor="b"/>
          <a:lstStyle/>
          <a:p>
            <a:pPr algn="r" defTabSz="966314"/>
            <a:fld id="{A75CAF0C-E43D-4A0B-A6DB-73C0DB6D1352}" type="slidenum">
              <a:rPr lang="en-US" sz="1200"/>
              <a:pPr algn="r" defTabSz="966314"/>
              <a:t>80</a:t>
            </a:fld>
            <a:endParaRPr lang="en-US" sz="1200" dirty="0"/>
          </a:p>
        </p:txBody>
      </p:sp>
      <p:sp>
        <p:nvSpPr>
          <p:cNvPr id="113669" name="Rectangle 2"/>
          <p:cNvSpPr>
            <a:spLocks noGrp="1" noRot="1" noChangeAspect="1" noChangeArrowheads="1" noTextEdit="1"/>
          </p:cNvSpPr>
          <p:nvPr>
            <p:ph type="sldImg"/>
          </p:nvPr>
        </p:nvSpPr>
        <p:spPr>
          <a:ln/>
        </p:spPr>
      </p:sp>
      <p:sp>
        <p:nvSpPr>
          <p:cNvPr id="113670" name="Rectangle 3"/>
          <p:cNvSpPr>
            <a:spLocks noGrp="1" noChangeArrowheads="1"/>
          </p:cNvSpPr>
          <p:nvPr>
            <p:ph type="body" idx="1"/>
          </p:nvPr>
        </p:nvSpPr>
        <p:spPr>
          <a:noFill/>
          <a:ln/>
        </p:spPr>
        <p:txBody>
          <a:bodyPr/>
          <a:lstStyle/>
          <a:p>
            <a:r>
              <a:rPr lang="en-US" smtClean="0">
                <a:latin typeface="Times New Roman" pitchFamily="18" charset="0"/>
              </a:rPr>
              <a:t>For more information, please check out the websites above.  </a:t>
            </a:r>
          </a:p>
          <a:p>
            <a:endParaRPr lang="en-US" smtClean="0">
              <a:latin typeface="Times New Roman" pitchFamily="18" charset="0"/>
            </a:endParaRPr>
          </a:p>
          <a:p>
            <a:r>
              <a:rPr lang="en-US" smtClean="0">
                <a:latin typeface="Times New Roman" pitchFamily="18" charset="0"/>
              </a:rPr>
              <a:t>Of note, healthfinder.gov has been designed especially for consumers, based on the principles of health literacy (ensuring that information is accessible and actionable).  </a:t>
            </a:r>
          </a:p>
          <a:p>
            <a:endParaRPr lang="en-US"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6"/>
          <p:cNvSpPr>
            <a:spLocks noGrp="1" noChangeArrowheads="1"/>
          </p:cNvSpPr>
          <p:nvPr>
            <p:ph type="ftr" sz="quarter" idx="4"/>
          </p:nvPr>
        </p:nvSpPr>
        <p:spPr>
          <a:noFill/>
        </p:spPr>
        <p:txBody>
          <a:bodyPr/>
          <a:lstStyle/>
          <a:p>
            <a:r>
              <a:rPr lang="en-US"/>
              <a:t>Jean Lloyd, Dietary Guidelines for Americans, ASA/NCOA Conference, April, 2011</a:t>
            </a:r>
          </a:p>
        </p:txBody>
      </p:sp>
      <p:sp>
        <p:nvSpPr>
          <p:cNvPr id="112643" name="Rectangle 7"/>
          <p:cNvSpPr>
            <a:spLocks noGrp="1" noChangeArrowheads="1"/>
          </p:cNvSpPr>
          <p:nvPr>
            <p:ph type="sldNum" sz="quarter" idx="5"/>
          </p:nvPr>
        </p:nvSpPr>
        <p:spPr>
          <a:noFill/>
        </p:spPr>
        <p:txBody>
          <a:bodyPr/>
          <a:lstStyle/>
          <a:p>
            <a:fld id="{196A1C97-A3B3-4635-B109-DDFB60F46C74}" type="slidenum">
              <a:rPr lang="en-US" smtClean="0"/>
              <a:pPr/>
              <a:t>81</a:t>
            </a:fld>
            <a:endParaRPr lang="en-US" smtClean="0"/>
          </a:p>
        </p:txBody>
      </p:sp>
      <p:sp>
        <p:nvSpPr>
          <p:cNvPr id="112644" name="Rectangle 7"/>
          <p:cNvSpPr txBox="1">
            <a:spLocks noGrp="1" noChangeArrowheads="1"/>
          </p:cNvSpPr>
          <p:nvPr/>
        </p:nvSpPr>
        <p:spPr bwMode="auto">
          <a:xfrm>
            <a:off x="4144726" y="9121140"/>
            <a:ext cx="3170474" cy="480060"/>
          </a:xfrm>
          <a:prstGeom prst="rect">
            <a:avLst/>
          </a:prstGeom>
          <a:noFill/>
          <a:ln w="9525">
            <a:noFill/>
            <a:miter lim="800000"/>
            <a:headEnd/>
            <a:tailEnd/>
          </a:ln>
        </p:spPr>
        <p:txBody>
          <a:bodyPr lIns="96648" tIns="48324" rIns="96648" bIns="48324" anchor="b"/>
          <a:lstStyle/>
          <a:p>
            <a:pPr algn="r" defTabSz="966314"/>
            <a:fld id="{2D8EDE2A-FFB8-4796-B3F5-CC0F06218483}" type="slidenum">
              <a:rPr lang="en-US" sz="1200"/>
              <a:pPr algn="r" defTabSz="966314"/>
              <a:t>81</a:t>
            </a:fld>
            <a:endParaRPr lang="en-US" sz="1200" dirty="0"/>
          </a:p>
        </p:txBody>
      </p:sp>
      <p:sp>
        <p:nvSpPr>
          <p:cNvPr id="112645" name="Rectangle 2"/>
          <p:cNvSpPr>
            <a:spLocks noGrp="1" noRot="1" noChangeAspect="1" noChangeArrowheads="1" noTextEdit="1"/>
          </p:cNvSpPr>
          <p:nvPr>
            <p:ph type="sldImg"/>
          </p:nvPr>
        </p:nvSpPr>
        <p:spPr>
          <a:ln/>
        </p:spPr>
      </p:sp>
      <p:sp>
        <p:nvSpPr>
          <p:cNvPr id="112646" name="Rectangle 3"/>
          <p:cNvSpPr>
            <a:spLocks noGrp="1" noChangeArrowheads="1"/>
          </p:cNvSpPr>
          <p:nvPr>
            <p:ph type="body" idx="1"/>
          </p:nvPr>
        </p:nvSpPr>
        <p:spPr>
          <a:noFill/>
          <a:ln/>
        </p:spPr>
        <p:txBody>
          <a:bodyPr/>
          <a:lstStyle/>
          <a:p>
            <a:r>
              <a:rPr lang="en-US" dirty="0" smtClean="0">
                <a:latin typeface="Times New Roman" pitchFamily="18" charset="0"/>
              </a:rPr>
              <a:t>For more information, please check out the websites above.  </a:t>
            </a:r>
          </a:p>
          <a:p>
            <a:endParaRPr lang="en-US" dirty="0" smtClean="0">
              <a:latin typeface="Times New Roman" pitchFamily="18" charset="0"/>
            </a:endParaRPr>
          </a:p>
          <a:p>
            <a:r>
              <a:rPr lang="en-US" dirty="0" smtClean="0">
                <a:latin typeface="Times New Roman" pitchFamily="18" charset="0"/>
              </a:rPr>
              <a:t>Of note, healthfinder.gov has been designed especially for consumers, based on the principles of health literacy (ensuring that information is accessible and actionable).  </a:t>
            </a:r>
          </a:p>
          <a:p>
            <a:endParaRPr lang="en-US" dirty="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6"/>
          <p:cNvSpPr>
            <a:spLocks noGrp="1" noChangeArrowheads="1"/>
          </p:cNvSpPr>
          <p:nvPr>
            <p:ph type="ftr" sz="quarter" idx="4"/>
          </p:nvPr>
        </p:nvSpPr>
        <p:spPr>
          <a:noFill/>
        </p:spPr>
        <p:txBody>
          <a:bodyPr/>
          <a:lstStyle/>
          <a:p>
            <a:r>
              <a:rPr lang="en-US" smtClean="0"/>
              <a:t>Jean Lloyd, Dietary Guidelines for Americans, ASA/NCOA Conference, April, 2011</a:t>
            </a:r>
          </a:p>
        </p:txBody>
      </p:sp>
      <p:sp>
        <p:nvSpPr>
          <p:cNvPr id="99331" name="Rectangle 7"/>
          <p:cNvSpPr>
            <a:spLocks noGrp="1" noChangeArrowheads="1"/>
          </p:cNvSpPr>
          <p:nvPr>
            <p:ph type="sldNum" sz="quarter" idx="5"/>
          </p:nvPr>
        </p:nvSpPr>
        <p:spPr>
          <a:noFill/>
        </p:spPr>
        <p:txBody>
          <a:bodyPr/>
          <a:lstStyle/>
          <a:p>
            <a:fld id="{6D7BA8C0-2355-4CD7-849A-A740DF8F0538}" type="slidenum">
              <a:rPr lang="en-US" smtClean="0"/>
              <a:pPr/>
              <a:t>13</a:t>
            </a:fld>
            <a:endParaRPr lang="en-US" smtClean="0"/>
          </a:p>
        </p:txBody>
      </p:sp>
      <p:sp>
        <p:nvSpPr>
          <p:cNvPr id="99332" name="Rectangle 7"/>
          <p:cNvSpPr txBox="1">
            <a:spLocks noGrp="1" noChangeArrowheads="1"/>
          </p:cNvSpPr>
          <p:nvPr/>
        </p:nvSpPr>
        <p:spPr bwMode="auto">
          <a:xfrm>
            <a:off x="4144726" y="9121140"/>
            <a:ext cx="3170474" cy="480060"/>
          </a:xfrm>
          <a:prstGeom prst="rect">
            <a:avLst/>
          </a:prstGeom>
          <a:noFill/>
          <a:ln w="9525">
            <a:noFill/>
            <a:miter lim="800000"/>
            <a:headEnd/>
            <a:tailEnd/>
          </a:ln>
        </p:spPr>
        <p:txBody>
          <a:bodyPr lIns="96648" tIns="48324" rIns="96648" bIns="48324" anchor="b"/>
          <a:lstStyle/>
          <a:p>
            <a:pPr algn="r" defTabSz="966314"/>
            <a:fld id="{044C32D2-07A2-4B27-916A-5C5569D46702}" type="slidenum">
              <a:rPr lang="en-US" sz="1200"/>
              <a:pPr algn="r" defTabSz="966314"/>
              <a:t>13</a:t>
            </a:fld>
            <a:endParaRPr lang="en-US" sz="1200" dirty="0"/>
          </a:p>
        </p:txBody>
      </p:sp>
      <p:sp>
        <p:nvSpPr>
          <p:cNvPr id="99333" name="Rectangle 2"/>
          <p:cNvSpPr>
            <a:spLocks noGrp="1" noRot="1" noChangeAspect="1" noChangeArrowheads="1" noTextEdit="1"/>
          </p:cNvSpPr>
          <p:nvPr>
            <p:ph type="sldImg"/>
          </p:nvPr>
        </p:nvSpPr>
        <p:spPr>
          <a:ln/>
        </p:spPr>
      </p:sp>
      <p:sp>
        <p:nvSpPr>
          <p:cNvPr id="99334" name="Rectangle 3"/>
          <p:cNvSpPr>
            <a:spLocks noGrp="1" noChangeArrowheads="1"/>
          </p:cNvSpPr>
          <p:nvPr>
            <p:ph type="body" idx="1"/>
          </p:nvPr>
        </p:nvSpPr>
        <p:spPr>
          <a:noFill/>
          <a:ln/>
        </p:spPr>
        <p:txBody>
          <a:bodyPr lIns="96962" tIns="48480" rIns="96962" bIns="48480"/>
          <a:lstStyle/>
          <a:p>
            <a:r>
              <a:rPr lang="en-US" smtClean="0">
                <a:latin typeface="Times New Roman" pitchFamily="18" charset="0"/>
              </a:rPr>
              <a:t>As mentioned, 130 research questions were posed by the 2010 DGA Committee.  Available evidence for each question was systematically reviewed and the overall strength of the evidence was rated in order to develop appropriate conclusions.  </a:t>
            </a:r>
          </a:p>
          <a:p>
            <a:endParaRPr lang="en-US" smtClean="0">
              <a:latin typeface="Times New Roman" pitchFamily="18" charset="0"/>
            </a:endParaRPr>
          </a:p>
          <a:p>
            <a:r>
              <a:rPr lang="en-US" smtClean="0">
                <a:latin typeface="Times New Roman" pitchFamily="18" charset="0"/>
              </a:rPr>
              <a:t>Another 50 questions were addressed through other means, including food pattern modeling analyses, consumption data analyses, and statements from recent authoritative reports (e.g. Physical Activity Guidelines for Americans).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6"/>
          <p:cNvSpPr>
            <a:spLocks noGrp="1" noChangeArrowheads="1"/>
          </p:cNvSpPr>
          <p:nvPr>
            <p:ph type="ftr" sz="quarter" idx="4"/>
          </p:nvPr>
        </p:nvSpPr>
        <p:spPr>
          <a:noFill/>
        </p:spPr>
        <p:txBody>
          <a:bodyPr/>
          <a:lstStyle/>
          <a:p>
            <a:r>
              <a:rPr lang="en-US"/>
              <a:t>Jean Lloyd, Dietary Guidelines for Americans, ASA/NCOA Conference, April, 2011</a:t>
            </a:r>
          </a:p>
        </p:txBody>
      </p:sp>
      <p:sp>
        <p:nvSpPr>
          <p:cNvPr id="94211" name="Rectangle 7"/>
          <p:cNvSpPr>
            <a:spLocks noGrp="1" noChangeArrowheads="1"/>
          </p:cNvSpPr>
          <p:nvPr>
            <p:ph type="sldNum" sz="quarter" idx="5"/>
          </p:nvPr>
        </p:nvSpPr>
        <p:spPr>
          <a:noFill/>
        </p:spPr>
        <p:txBody>
          <a:bodyPr/>
          <a:lstStyle/>
          <a:p>
            <a:fld id="{ABB6B44C-85FD-474F-822A-9B75DC09711A}" type="slidenum">
              <a:rPr lang="en-US" smtClean="0"/>
              <a:pPr/>
              <a:t>14</a:t>
            </a:fld>
            <a:endParaRPr lang="en-US" smtClean="0"/>
          </a:p>
        </p:txBody>
      </p:sp>
      <p:sp>
        <p:nvSpPr>
          <p:cNvPr id="94212" name="Slide Image Placeholder 1"/>
          <p:cNvSpPr>
            <a:spLocks noGrp="1" noRot="1" noChangeAspect="1" noTextEdit="1"/>
          </p:cNvSpPr>
          <p:nvPr>
            <p:ph type="sldImg"/>
          </p:nvPr>
        </p:nvSpPr>
        <p:spPr>
          <a:ln/>
        </p:spPr>
      </p:sp>
      <p:sp>
        <p:nvSpPr>
          <p:cNvPr id="94213" name="Notes Placeholder 2"/>
          <p:cNvSpPr>
            <a:spLocks noGrp="1"/>
          </p:cNvSpPr>
          <p:nvPr>
            <p:ph type="body" idx="1"/>
          </p:nvPr>
        </p:nvSpPr>
        <p:spPr>
          <a:noFill/>
          <a:ln/>
        </p:spPr>
        <p:txBody>
          <a:bodyPr/>
          <a:lstStyle/>
          <a:p>
            <a:r>
              <a:rPr lang="en-US" smtClean="0">
                <a:latin typeface="Times New Roman" pitchFamily="18" charset="0"/>
              </a:rPr>
              <a:t>As mentioned, the DGAs were developed with disease prevention in mind.  On this slide, you see six chronic diseases and conditions commonly associated with dietary habits.  Many of the questions that led to the development of the 2010 Guidelines were centered around these issues.</a:t>
            </a:r>
          </a:p>
        </p:txBody>
      </p:sp>
      <p:sp>
        <p:nvSpPr>
          <p:cNvPr id="94214" name="Slide Number Placeholder 3"/>
          <p:cNvSpPr txBox="1">
            <a:spLocks noGrp="1"/>
          </p:cNvSpPr>
          <p:nvPr/>
        </p:nvSpPr>
        <p:spPr bwMode="auto">
          <a:xfrm>
            <a:off x="4144726" y="9121140"/>
            <a:ext cx="3170474" cy="480060"/>
          </a:xfrm>
          <a:prstGeom prst="rect">
            <a:avLst/>
          </a:prstGeom>
          <a:noFill/>
          <a:ln w="9525">
            <a:noFill/>
            <a:miter lim="800000"/>
            <a:headEnd/>
            <a:tailEnd/>
          </a:ln>
        </p:spPr>
        <p:txBody>
          <a:bodyPr lIns="96648" tIns="48324" rIns="96648" bIns="48324" anchor="b"/>
          <a:lstStyle/>
          <a:p>
            <a:pPr algn="r" defTabSz="966314"/>
            <a:fld id="{9DDC6D72-D8C7-4A75-AD7E-C4001571606F}" type="slidenum">
              <a:rPr lang="en-US" sz="1200"/>
              <a:pPr algn="r" defTabSz="966314"/>
              <a:t>14</a:t>
            </a:fld>
            <a:endParaRPr 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6"/>
          <p:cNvSpPr>
            <a:spLocks noGrp="1" noChangeArrowheads="1"/>
          </p:cNvSpPr>
          <p:nvPr>
            <p:ph type="ftr" sz="quarter" idx="4"/>
          </p:nvPr>
        </p:nvSpPr>
        <p:spPr>
          <a:noFill/>
        </p:spPr>
        <p:txBody>
          <a:bodyPr/>
          <a:lstStyle/>
          <a:p>
            <a:r>
              <a:rPr lang="en-US" smtClean="0"/>
              <a:t>Jean Lloyd, Dietary Guidelines for Americans, ASA/NCOA Conference, April, 2011</a:t>
            </a:r>
          </a:p>
        </p:txBody>
      </p:sp>
      <p:sp>
        <p:nvSpPr>
          <p:cNvPr id="95235" name="Rectangle 7"/>
          <p:cNvSpPr>
            <a:spLocks noGrp="1" noChangeArrowheads="1"/>
          </p:cNvSpPr>
          <p:nvPr>
            <p:ph type="sldNum" sz="quarter" idx="5"/>
          </p:nvPr>
        </p:nvSpPr>
        <p:spPr>
          <a:noFill/>
        </p:spPr>
        <p:txBody>
          <a:bodyPr/>
          <a:lstStyle/>
          <a:p>
            <a:fld id="{D6B9710C-2C52-4253-A5CC-3EB1D04330E6}" type="slidenum">
              <a:rPr lang="en-US" smtClean="0"/>
              <a:pPr/>
              <a:t>15</a:t>
            </a:fld>
            <a:endParaRPr lang="en-US" smtClean="0"/>
          </a:p>
        </p:txBody>
      </p:sp>
      <p:sp>
        <p:nvSpPr>
          <p:cNvPr id="95236" name="Rectangle 7"/>
          <p:cNvSpPr txBox="1">
            <a:spLocks noGrp="1" noChangeArrowheads="1"/>
          </p:cNvSpPr>
          <p:nvPr/>
        </p:nvSpPr>
        <p:spPr bwMode="auto">
          <a:xfrm>
            <a:off x="4143064" y="9119497"/>
            <a:ext cx="3170475" cy="480060"/>
          </a:xfrm>
          <a:prstGeom prst="rect">
            <a:avLst/>
          </a:prstGeom>
          <a:noFill/>
          <a:ln w="9525">
            <a:noFill/>
            <a:miter lim="800000"/>
            <a:headEnd/>
            <a:tailEnd/>
          </a:ln>
        </p:spPr>
        <p:txBody>
          <a:bodyPr lIns="96648" tIns="48324" rIns="96648" bIns="48324" anchor="b"/>
          <a:lstStyle/>
          <a:p>
            <a:pPr algn="r" defTabSz="966314" eaLnBrk="1" hangingPunct="1"/>
            <a:fld id="{5221399A-E2C2-47A6-AACC-D226F457819A}" type="slidenum">
              <a:rPr lang="en-US" sz="1200">
                <a:latin typeface="Arial" charset="0"/>
              </a:rPr>
              <a:pPr algn="r" defTabSz="966314" eaLnBrk="1" hangingPunct="1"/>
              <a:t>15</a:t>
            </a:fld>
            <a:endParaRPr lang="en-US" sz="1200" dirty="0">
              <a:latin typeface="Arial" charset="0"/>
            </a:endParaRPr>
          </a:p>
        </p:txBody>
      </p:sp>
      <p:sp>
        <p:nvSpPr>
          <p:cNvPr id="95237" name="Rectangle 2"/>
          <p:cNvSpPr>
            <a:spLocks noGrp="1" noRot="1" noChangeAspect="1" noChangeArrowheads="1" noTextEdit="1"/>
          </p:cNvSpPr>
          <p:nvPr>
            <p:ph type="sldImg"/>
          </p:nvPr>
        </p:nvSpPr>
        <p:spPr>
          <a:ln/>
        </p:spPr>
      </p:sp>
      <p:sp>
        <p:nvSpPr>
          <p:cNvPr id="95238" name="Rectangle 3"/>
          <p:cNvSpPr>
            <a:spLocks noGrp="1" noChangeArrowheads="1"/>
          </p:cNvSpPr>
          <p:nvPr>
            <p:ph type="body" idx="1"/>
          </p:nvPr>
        </p:nvSpPr>
        <p:spPr>
          <a:xfrm>
            <a:off x="731520" y="4560570"/>
            <a:ext cx="5852160" cy="4320540"/>
          </a:xfrm>
          <a:noFill/>
          <a:ln/>
        </p:spPr>
        <p:txBody>
          <a:bodyPr/>
          <a:lstStyle/>
          <a:p>
            <a:pPr eaLnBrk="1" hangingPunct="1"/>
            <a:r>
              <a:rPr lang="en-US" smtClean="0">
                <a:latin typeface="Times New Roman" pitchFamily="18" charset="0"/>
              </a:rPr>
              <a:t>This chart for Indicator 25 – Obesity – shows that the percentage of people age 65 and over who are obese has increased since 1988–1994.  In 2007–2008, 32 percent of people age 65 and over were obese, compared with 22 percent in 1988–1994.</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6"/>
          <p:cNvSpPr>
            <a:spLocks noGrp="1" noChangeArrowheads="1"/>
          </p:cNvSpPr>
          <p:nvPr>
            <p:ph type="ftr" sz="quarter" idx="4"/>
          </p:nvPr>
        </p:nvSpPr>
        <p:spPr>
          <a:noFill/>
        </p:spPr>
        <p:txBody>
          <a:bodyPr/>
          <a:lstStyle/>
          <a:p>
            <a:r>
              <a:rPr lang="en-US"/>
              <a:t>Jean Lloyd, Dietary Guidelines for Americans, ASA/NCOA Conference, April, 2011</a:t>
            </a:r>
          </a:p>
        </p:txBody>
      </p:sp>
      <p:sp>
        <p:nvSpPr>
          <p:cNvPr id="97283" name="Rectangle 7"/>
          <p:cNvSpPr>
            <a:spLocks noGrp="1" noChangeArrowheads="1"/>
          </p:cNvSpPr>
          <p:nvPr>
            <p:ph type="sldNum" sz="quarter" idx="5"/>
          </p:nvPr>
        </p:nvSpPr>
        <p:spPr>
          <a:noFill/>
        </p:spPr>
        <p:txBody>
          <a:bodyPr/>
          <a:lstStyle/>
          <a:p>
            <a:fld id="{0EDC39EA-D665-46CC-B5D9-6722DAF137B4}" type="slidenum">
              <a:rPr lang="en-US" smtClean="0"/>
              <a:pPr/>
              <a:t>16</a:t>
            </a:fld>
            <a:endParaRPr lang="en-US" smtClean="0"/>
          </a:p>
        </p:txBody>
      </p:sp>
      <p:sp>
        <p:nvSpPr>
          <p:cNvPr id="97284" name="Rectangle 7"/>
          <p:cNvSpPr txBox="1">
            <a:spLocks noGrp="1" noChangeArrowheads="1"/>
          </p:cNvSpPr>
          <p:nvPr/>
        </p:nvSpPr>
        <p:spPr bwMode="auto">
          <a:xfrm>
            <a:off x="4143064" y="9119497"/>
            <a:ext cx="3170475" cy="480060"/>
          </a:xfrm>
          <a:prstGeom prst="rect">
            <a:avLst/>
          </a:prstGeom>
          <a:noFill/>
          <a:ln w="9525">
            <a:noFill/>
            <a:miter lim="800000"/>
            <a:headEnd/>
            <a:tailEnd/>
          </a:ln>
        </p:spPr>
        <p:txBody>
          <a:bodyPr lIns="96648" tIns="48324" rIns="96648" bIns="48324" anchor="b"/>
          <a:lstStyle/>
          <a:p>
            <a:pPr algn="r" defTabSz="966314" eaLnBrk="1" hangingPunct="1"/>
            <a:fld id="{2A91ED4A-7DFF-4480-BD55-F582876E8983}" type="slidenum">
              <a:rPr lang="en-US" sz="1200">
                <a:latin typeface="Arial" charset="0"/>
              </a:rPr>
              <a:pPr algn="r" defTabSz="966314" eaLnBrk="1" hangingPunct="1"/>
              <a:t>16</a:t>
            </a:fld>
            <a:endParaRPr lang="en-US" sz="1200" dirty="0">
              <a:latin typeface="Arial" charset="0"/>
            </a:endParaRPr>
          </a:p>
        </p:txBody>
      </p:sp>
      <p:sp>
        <p:nvSpPr>
          <p:cNvPr id="97285" name="Rectangle 2"/>
          <p:cNvSpPr>
            <a:spLocks noGrp="1" noRot="1" noChangeAspect="1" noChangeArrowheads="1" noTextEdit="1"/>
          </p:cNvSpPr>
          <p:nvPr>
            <p:ph type="sldImg"/>
          </p:nvPr>
        </p:nvSpPr>
        <p:spPr>
          <a:ln/>
        </p:spPr>
      </p:sp>
      <p:sp>
        <p:nvSpPr>
          <p:cNvPr id="97286" name="Rectangle 3"/>
          <p:cNvSpPr>
            <a:spLocks noGrp="1" noChangeArrowheads="1"/>
          </p:cNvSpPr>
          <p:nvPr>
            <p:ph type="body" idx="1"/>
          </p:nvPr>
        </p:nvSpPr>
        <p:spPr>
          <a:xfrm>
            <a:off x="731520" y="4560570"/>
            <a:ext cx="5852160" cy="4320540"/>
          </a:xfrm>
          <a:noFill/>
          <a:ln/>
        </p:spPr>
        <p:txBody>
          <a:bodyPr/>
          <a:lstStyle/>
          <a:p>
            <a:pPr eaLnBrk="1" hangingPunct="1"/>
            <a:r>
              <a:rPr lang="en-US" smtClean="0">
                <a:latin typeface="Times New Roman" pitchFamily="18" charset="0"/>
              </a:rPr>
              <a:t>This chart for Indicator 16 - Chronic Health Conditions – shows the percent of men and women reporting selected chronic conditions.  Over half of men and women reported hypertension with arthritis and heart disease as the next most common conditions.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6"/>
          <p:cNvSpPr>
            <a:spLocks noGrp="1" noChangeArrowheads="1"/>
          </p:cNvSpPr>
          <p:nvPr>
            <p:ph type="ftr" sz="quarter" idx="4"/>
          </p:nvPr>
        </p:nvSpPr>
        <p:spPr>
          <a:noFill/>
        </p:spPr>
        <p:txBody>
          <a:bodyPr/>
          <a:lstStyle/>
          <a:p>
            <a:r>
              <a:rPr lang="en-US" smtClean="0"/>
              <a:t>Jean Lloyd, Dietary Guidelines for Americans, ASA/NCOA Conference, April, 2011</a:t>
            </a:r>
          </a:p>
        </p:txBody>
      </p:sp>
      <p:sp>
        <p:nvSpPr>
          <p:cNvPr id="96259" name="Rectangle 7"/>
          <p:cNvSpPr>
            <a:spLocks noGrp="1" noChangeArrowheads="1"/>
          </p:cNvSpPr>
          <p:nvPr>
            <p:ph type="sldNum" sz="quarter" idx="5"/>
          </p:nvPr>
        </p:nvSpPr>
        <p:spPr>
          <a:noFill/>
        </p:spPr>
        <p:txBody>
          <a:bodyPr/>
          <a:lstStyle/>
          <a:p>
            <a:fld id="{7A150109-F839-4F33-A314-FE44205BED65}" type="slidenum">
              <a:rPr lang="en-US" smtClean="0"/>
              <a:pPr/>
              <a:t>17</a:t>
            </a:fld>
            <a:endParaRPr lang="en-US" smtClean="0"/>
          </a:p>
        </p:txBody>
      </p:sp>
      <p:sp>
        <p:nvSpPr>
          <p:cNvPr id="96260" name="Rectangle 7"/>
          <p:cNvSpPr txBox="1">
            <a:spLocks noGrp="1" noChangeArrowheads="1"/>
          </p:cNvSpPr>
          <p:nvPr/>
        </p:nvSpPr>
        <p:spPr bwMode="auto">
          <a:xfrm>
            <a:off x="4143064" y="9119497"/>
            <a:ext cx="3170475" cy="480060"/>
          </a:xfrm>
          <a:prstGeom prst="rect">
            <a:avLst/>
          </a:prstGeom>
          <a:noFill/>
          <a:ln w="9525">
            <a:noFill/>
            <a:miter lim="800000"/>
            <a:headEnd/>
            <a:tailEnd/>
          </a:ln>
        </p:spPr>
        <p:txBody>
          <a:bodyPr lIns="96648" tIns="48324" rIns="96648" bIns="48324" anchor="b"/>
          <a:lstStyle/>
          <a:p>
            <a:pPr algn="r" defTabSz="966314" eaLnBrk="1" hangingPunct="1"/>
            <a:fld id="{0C32D270-0862-4555-AA67-67C917E3C392}" type="slidenum">
              <a:rPr lang="en-US" sz="1200">
                <a:latin typeface="Arial" charset="0"/>
              </a:rPr>
              <a:pPr algn="r" defTabSz="966314" eaLnBrk="1" hangingPunct="1"/>
              <a:t>17</a:t>
            </a:fld>
            <a:endParaRPr lang="en-US" sz="1200" dirty="0">
              <a:latin typeface="Arial" charset="0"/>
            </a:endParaRPr>
          </a:p>
        </p:txBody>
      </p:sp>
      <p:sp>
        <p:nvSpPr>
          <p:cNvPr id="96261" name="Rectangle 2"/>
          <p:cNvSpPr>
            <a:spLocks noGrp="1" noRot="1" noChangeAspect="1" noChangeArrowheads="1" noTextEdit="1"/>
          </p:cNvSpPr>
          <p:nvPr>
            <p:ph type="sldImg"/>
          </p:nvPr>
        </p:nvSpPr>
        <p:spPr>
          <a:ln/>
        </p:spPr>
      </p:sp>
      <p:sp>
        <p:nvSpPr>
          <p:cNvPr id="96262" name="Rectangle 3"/>
          <p:cNvSpPr>
            <a:spLocks noGrp="1" noChangeArrowheads="1"/>
          </p:cNvSpPr>
          <p:nvPr>
            <p:ph type="body" idx="1"/>
          </p:nvPr>
        </p:nvSpPr>
        <p:spPr>
          <a:xfrm>
            <a:off x="731520" y="4560570"/>
            <a:ext cx="5852160" cy="4320540"/>
          </a:xfrm>
          <a:noFill/>
          <a:ln/>
        </p:spPr>
        <p:txBody>
          <a:bodyPr/>
          <a:lstStyle/>
          <a:p>
            <a:pPr eaLnBrk="1" hangingPunct="1"/>
            <a:r>
              <a:rPr lang="en-US" smtClean="0">
                <a:latin typeface="Times New Roman" pitchFamily="18" charset="0"/>
              </a:rPr>
              <a:t>This chart for Indicator 24 - Physical Activity – shows that in 2007–2008, 22 percent of people age 65 and over reported engaging in regular leisure time physical activity. The percentage of older people engaging in regular physical activity was lower at older ages, ranging from 25 percent among people age 65–74 to 11 percent among people age 85 and over. There was no significant change in the percentage reporting physical activity between 1997 and 2008.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6"/>
          <p:cNvSpPr>
            <a:spLocks noGrp="1" noChangeArrowheads="1"/>
          </p:cNvSpPr>
          <p:nvPr>
            <p:ph type="ftr" sz="quarter" idx="4"/>
          </p:nvPr>
        </p:nvSpPr>
        <p:spPr>
          <a:noFill/>
        </p:spPr>
        <p:txBody>
          <a:bodyPr/>
          <a:lstStyle/>
          <a:p>
            <a:r>
              <a:rPr lang="en-US"/>
              <a:t>Jean Lloyd, Dietary Guidelines for Americans, ASA/NCOA Conference, April, 2011</a:t>
            </a:r>
          </a:p>
        </p:txBody>
      </p:sp>
      <p:sp>
        <p:nvSpPr>
          <p:cNvPr id="101379" name="Rectangle 7"/>
          <p:cNvSpPr>
            <a:spLocks noGrp="1" noChangeArrowheads="1"/>
          </p:cNvSpPr>
          <p:nvPr>
            <p:ph type="sldNum" sz="quarter" idx="5"/>
          </p:nvPr>
        </p:nvSpPr>
        <p:spPr>
          <a:noFill/>
        </p:spPr>
        <p:txBody>
          <a:bodyPr/>
          <a:lstStyle/>
          <a:p>
            <a:fld id="{C36424ED-913F-4F8B-B617-C1FE3665553F}" type="slidenum">
              <a:rPr lang="en-US" smtClean="0"/>
              <a:pPr/>
              <a:t>19</a:t>
            </a:fld>
            <a:endParaRPr lang="en-US" smtClean="0"/>
          </a:p>
        </p:txBody>
      </p:sp>
      <p:sp>
        <p:nvSpPr>
          <p:cNvPr id="101380" name="Slide Image Placeholder 1"/>
          <p:cNvSpPr>
            <a:spLocks noGrp="1" noRot="1" noChangeAspect="1" noTextEdit="1"/>
          </p:cNvSpPr>
          <p:nvPr>
            <p:ph type="sldImg"/>
          </p:nvPr>
        </p:nvSpPr>
        <p:spPr>
          <a:ln/>
        </p:spPr>
      </p:sp>
      <p:sp>
        <p:nvSpPr>
          <p:cNvPr id="101381" name="Notes Placeholder 2"/>
          <p:cNvSpPr>
            <a:spLocks noGrp="1"/>
          </p:cNvSpPr>
          <p:nvPr>
            <p:ph type="body" idx="1"/>
          </p:nvPr>
        </p:nvSpPr>
        <p:spPr>
          <a:noFill/>
          <a:ln/>
        </p:spPr>
        <p:txBody>
          <a:bodyPr/>
          <a:lstStyle/>
          <a:p>
            <a:r>
              <a:rPr lang="en-US" smtClean="0">
                <a:latin typeface="Times New Roman" pitchFamily="18" charset="0"/>
              </a:rPr>
              <a:t>The new 2010 Dietary Guidelines for Americans focus on balancing calories with physical activity, and encourage Americans to consume more healthy foods like vegetables, fruits, whole grains, fat-free and low-fat dairy products, and seafood, and to consume less sodium, saturated and trans fats, added sugars, and refined grains. </a:t>
            </a:r>
          </a:p>
          <a:p>
            <a:endParaRPr lang="en-US" smtClean="0">
              <a:latin typeface="Times New Roman" pitchFamily="18" charset="0"/>
            </a:endParaRPr>
          </a:p>
          <a:p>
            <a:r>
              <a:rPr lang="en-US" smtClean="0">
                <a:latin typeface="Times New Roman" pitchFamily="18" charset="0"/>
              </a:rPr>
              <a:t>Boiled down, these are the two overarching themes of the 2010 Dietary Guidelines—messages are carried throughout the document.</a:t>
            </a:r>
          </a:p>
        </p:txBody>
      </p:sp>
      <p:sp>
        <p:nvSpPr>
          <p:cNvPr id="101382" name="Slide Number Placeholder 3"/>
          <p:cNvSpPr txBox="1">
            <a:spLocks noGrp="1"/>
          </p:cNvSpPr>
          <p:nvPr/>
        </p:nvSpPr>
        <p:spPr bwMode="auto">
          <a:xfrm>
            <a:off x="4144726" y="9121140"/>
            <a:ext cx="3170474" cy="480060"/>
          </a:xfrm>
          <a:prstGeom prst="rect">
            <a:avLst/>
          </a:prstGeom>
          <a:noFill/>
          <a:ln w="9525">
            <a:noFill/>
            <a:miter lim="800000"/>
            <a:headEnd/>
            <a:tailEnd/>
          </a:ln>
        </p:spPr>
        <p:txBody>
          <a:bodyPr lIns="96648" tIns="48324" rIns="96648" bIns="48324" anchor="b"/>
          <a:lstStyle/>
          <a:p>
            <a:pPr algn="r" defTabSz="966314"/>
            <a:fld id="{0D737A34-1634-4B91-8BE4-C106CC303C15}" type="slidenum">
              <a:rPr lang="en-US" sz="1200"/>
              <a:pPr algn="r" defTabSz="966314"/>
              <a:t>19</a:t>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E3AD4D8-3005-40D8-8851-D39D01B6514F}" type="datetime1">
              <a:rPr lang="en-US"/>
              <a:pPr>
                <a:defRPr/>
              </a:pPr>
              <a:t>9/7/2011</a:t>
            </a:fld>
            <a:r>
              <a:rPr lang="en-US"/>
              <a:t>1</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AC87975-CB2F-4DA7-8DFD-99D907730E8C}" type="datetime1">
              <a:rPr lang="en-US"/>
              <a:pPr>
                <a:defRPr/>
              </a:pPr>
              <a:t>9/7/2011</a:t>
            </a:fld>
            <a:r>
              <a:rPr lang="en-US"/>
              <a:t>1</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10A3F11-8DAF-4A59-8EB4-BDB2C5E18504}" type="datetime1">
              <a:rPr lang="en-US"/>
              <a:pPr>
                <a:defRPr/>
              </a:pPr>
              <a:t>9/7/2011</a:t>
            </a:fld>
            <a:r>
              <a:rPr lang="en-US"/>
              <a:t>1</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35814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AF4BBA27-7771-4906-8F93-5CFD1ADCECF8}" type="datetime1">
              <a:rPr lang="en-US"/>
              <a:pPr>
                <a:defRPr/>
              </a:pPr>
              <a:t>9/7/2011</a:t>
            </a:fld>
            <a:r>
              <a:rPr lang="en-US"/>
              <a:t>1</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A5CEF8D-3E3D-44A7-969D-657BA2B27794}" type="datetime1">
              <a:rPr lang="en-US"/>
              <a:pPr>
                <a:defRPr/>
              </a:pPr>
              <a:t>9/7/2011</a:t>
            </a:fld>
            <a:r>
              <a:rPr lang="en-US"/>
              <a:t>1</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F3409C4-2BFC-4482-BEF8-9D27D8235F86}" type="datetime1">
              <a:rPr lang="en-US"/>
              <a:pPr>
                <a:defRPr/>
              </a:pPr>
              <a:t>9/7/2011</a:t>
            </a:fld>
            <a:r>
              <a:rPr lang="en-US"/>
              <a:t>1</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56E7CEB-FD6D-4A19-88F5-86A665FF767F}" type="datetime1">
              <a:rPr lang="en-US"/>
              <a:pPr>
                <a:defRPr/>
              </a:pPr>
              <a:t>9/7/2011</a:t>
            </a:fld>
            <a:r>
              <a:rPr lang="en-US"/>
              <a:t>1</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F3D723A8-EC76-4C8D-8D46-92B30B810EBD}" type="datetime1">
              <a:rPr lang="en-US"/>
              <a:pPr>
                <a:defRPr/>
              </a:pPr>
              <a:t>9/7/2011</a:t>
            </a:fld>
            <a:r>
              <a:rPr lang="en-US"/>
              <a:t>1</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CE0CCAE2-35F6-4A74-8101-BF8FAD4690D5}" type="datetime1">
              <a:rPr lang="en-US"/>
              <a:pPr>
                <a:defRPr/>
              </a:pPr>
              <a:t>9/7/2011</a:t>
            </a:fld>
            <a:r>
              <a:rPr lang="en-US"/>
              <a:t>1</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9D0DF4E-0E10-454E-A5C1-4E7E86E4BD08}" type="datetime1">
              <a:rPr lang="en-US"/>
              <a:pPr>
                <a:defRPr/>
              </a:pPr>
              <a:t>9/7/2011</a:t>
            </a:fld>
            <a:r>
              <a:rPr lang="en-US"/>
              <a:t>1</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25EC6C4-0E14-42DC-8845-FEBC3656A17E}" type="datetime1">
              <a:rPr lang="en-US"/>
              <a:pPr>
                <a:defRPr/>
              </a:pPr>
              <a:t>9/7/2011</a:t>
            </a:fld>
            <a:r>
              <a:rPr lang="en-US"/>
              <a:t>1</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C21360F-C2BF-491A-A64A-DD05D8B70EC2}" type="datetime1">
              <a:rPr lang="en-US"/>
              <a:pPr>
                <a:defRPr/>
              </a:pPr>
              <a:t>9/7/2011</a:t>
            </a:fld>
            <a:r>
              <a:rPr lang="en-US"/>
              <a:t>1</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358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fld id="{7E016044-40FF-4687-9BD7-E8CC8B224BE3}" type="datetime1">
              <a:rPr lang="en-US"/>
              <a:pPr>
                <a:defRPr/>
              </a:pPr>
              <a:t>9/7/2011</a:t>
            </a:fld>
            <a:r>
              <a:rPr lang="en-US"/>
              <a:t>1</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en-US"/>
          </a:p>
        </p:txBody>
      </p:sp>
      <p:grpSp>
        <p:nvGrpSpPr>
          <p:cNvPr id="2054" name="Group 12"/>
          <p:cNvGrpSpPr>
            <a:grpSpLocks/>
          </p:cNvGrpSpPr>
          <p:nvPr userDrawn="1"/>
        </p:nvGrpSpPr>
        <p:grpSpPr bwMode="auto">
          <a:xfrm>
            <a:off x="0" y="5562600"/>
            <a:ext cx="9144000" cy="1116013"/>
            <a:chOff x="47297" y="5808474"/>
            <a:chExt cx="9065217" cy="946848"/>
          </a:xfrm>
        </p:grpSpPr>
        <p:pic>
          <p:nvPicPr>
            <p:cNvPr id="11" name="Picture 8"/>
            <p:cNvPicPr>
              <a:picLocks noChangeAspect="1" noChangeArrowheads="1"/>
            </p:cNvPicPr>
            <p:nvPr/>
          </p:nvPicPr>
          <p:blipFill>
            <a:blip r:embed="rId14" cstate="print"/>
            <a:srcRect l="639" t="5128" r="240" b="2564"/>
            <a:stretch>
              <a:fillRect/>
            </a:stretch>
          </p:blipFill>
          <p:spPr bwMode="auto">
            <a:xfrm>
              <a:off x="47297" y="5808474"/>
              <a:ext cx="8153400" cy="946848"/>
            </a:xfrm>
            <a:prstGeom prst="rect">
              <a:avLst/>
            </a:prstGeom>
            <a:noFill/>
            <a:ln w="9525">
              <a:noFill/>
              <a:miter lim="800000"/>
              <a:headEnd/>
              <a:tailEnd/>
            </a:ln>
            <a:effectLst>
              <a:softEdge rad="127000"/>
            </a:effectLst>
          </p:spPr>
        </p:pic>
        <p:pic>
          <p:nvPicPr>
            <p:cNvPr id="12" name="Picture 4"/>
            <p:cNvPicPr>
              <a:picLocks noChangeAspect="1" noChangeArrowheads="1"/>
            </p:cNvPicPr>
            <p:nvPr/>
          </p:nvPicPr>
          <p:blipFill>
            <a:blip r:embed="rId15" cstate="print"/>
            <a:srcRect r="4839"/>
            <a:stretch>
              <a:fillRect/>
            </a:stretch>
          </p:blipFill>
          <p:spPr bwMode="auto">
            <a:xfrm>
              <a:off x="8045794" y="5853727"/>
              <a:ext cx="1066720" cy="888569"/>
            </a:xfrm>
            <a:prstGeom prst="rect">
              <a:avLst/>
            </a:prstGeom>
            <a:noFill/>
            <a:ln w="9525">
              <a:noFill/>
              <a:miter lim="800000"/>
              <a:headEnd/>
              <a:tailEnd/>
            </a:ln>
            <a:effectLst>
              <a:softEdge rad="63500"/>
            </a:effectLst>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algn="ctr" rtl="0" eaLnBrk="0" fontAlgn="base" hangingPunct="0">
        <a:spcBef>
          <a:spcPct val="0"/>
        </a:spcBef>
        <a:spcAft>
          <a:spcPct val="0"/>
        </a:spcAft>
        <a:defRPr sz="4400">
          <a:solidFill>
            <a:schemeClr val="bg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bg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bg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bg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bg2"/>
          </a:solidFill>
          <a:latin typeface="Arial" pitchFamily="-111" charset="0"/>
          <a:ea typeface="ＭＳ Ｐゴシック" pitchFamily="-111" charset="-128"/>
          <a:cs typeface="ＭＳ Ｐゴシック" pitchFamily="-111" charset="-128"/>
        </a:defRPr>
      </a:lvl5pPr>
      <a:lvl6pPr marL="457200" algn="ctr" rtl="0" eaLnBrk="0" fontAlgn="base" hangingPunct="0">
        <a:spcBef>
          <a:spcPct val="0"/>
        </a:spcBef>
        <a:spcAft>
          <a:spcPct val="0"/>
        </a:spcAft>
        <a:defRPr sz="4400">
          <a:solidFill>
            <a:schemeClr val="bg2"/>
          </a:solidFill>
          <a:latin typeface="Arial" pitchFamily="-111" charset="0"/>
        </a:defRPr>
      </a:lvl6pPr>
      <a:lvl7pPr marL="914400" algn="ctr" rtl="0" eaLnBrk="0" fontAlgn="base" hangingPunct="0">
        <a:spcBef>
          <a:spcPct val="0"/>
        </a:spcBef>
        <a:spcAft>
          <a:spcPct val="0"/>
        </a:spcAft>
        <a:defRPr sz="4400">
          <a:solidFill>
            <a:schemeClr val="bg2"/>
          </a:solidFill>
          <a:latin typeface="Arial" pitchFamily="-111" charset="0"/>
        </a:defRPr>
      </a:lvl7pPr>
      <a:lvl8pPr marL="1371600" algn="ctr" rtl="0" eaLnBrk="0" fontAlgn="base" hangingPunct="0">
        <a:spcBef>
          <a:spcPct val="0"/>
        </a:spcBef>
        <a:spcAft>
          <a:spcPct val="0"/>
        </a:spcAft>
        <a:defRPr sz="4400">
          <a:solidFill>
            <a:schemeClr val="bg2"/>
          </a:solidFill>
          <a:latin typeface="Arial" pitchFamily="-111" charset="0"/>
        </a:defRPr>
      </a:lvl8pPr>
      <a:lvl9pPr marL="1828800" algn="ctr" rtl="0" eaLnBrk="0" fontAlgn="base" hangingPunct="0">
        <a:spcBef>
          <a:spcPct val="0"/>
        </a:spcBef>
        <a:spcAft>
          <a:spcPct val="0"/>
        </a:spcAft>
        <a:defRPr sz="4400">
          <a:solidFill>
            <a:schemeClr val="bg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2"/>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dietaryguidelines.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nutritionevidencelibrary.gov/"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health.gov/paguidelin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9.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bodyandsoul.nih.gov/downloads/dl/Food/Red.tif" TargetMode="Externa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32.jpe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wmf"/></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hyperlink" Target="http://www.myfoodapedia.gov/" TargetMode="External"/><Relationship Id="rId3" Type="http://schemas.openxmlformats.org/officeDocument/2006/relationships/hyperlink" Target="http://www.health.gov/dietaryguidelines" TargetMode="External"/><Relationship Id="rId7" Type="http://schemas.openxmlformats.org/officeDocument/2006/relationships/hyperlink" Target="http://www.choosemyplate.gov/" TargetMode="External"/><Relationship Id="rId12"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hyperlink" Target="http://www.nutritionevidencelibrary.gov/" TargetMode="External"/><Relationship Id="rId11" Type="http://schemas.openxmlformats.org/officeDocument/2006/relationships/image" Target="../media/image43.png"/><Relationship Id="rId5" Type="http://schemas.openxmlformats.org/officeDocument/2006/relationships/hyperlink" Target="http://www.dietaryguidelines.gov/" TargetMode="External"/><Relationship Id="rId10" Type="http://schemas.openxmlformats.org/officeDocument/2006/relationships/image" Target="../media/image4.png"/><Relationship Id="rId4" Type="http://schemas.openxmlformats.org/officeDocument/2006/relationships/hyperlink" Target="http://www.healthfinder.gov/" TargetMode="Externa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aoa.gov/" TargetMode="External"/><Relationship Id="rId7" Type="http://schemas.openxmlformats.org/officeDocument/2006/relationships/hyperlink" Target="http://www.fsis.usda.gov/food_safety_education/thermy/index.asp"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hyperlink" Target="http://www.fsis.usda.gov/is_it_done_yet/" TargetMode="External"/><Relationship Id="rId11" Type="http://schemas.openxmlformats.org/officeDocument/2006/relationships/image" Target="../media/image44.jpeg"/><Relationship Id="rId5" Type="http://schemas.openxmlformats.org/officeDocument/2006/relationships/hyperlink" Target="http://www.fsis.usda.gov/Be_FoodSafe/" TargetMode="External"/><Relationship Id="rId10" Type="http://schemas.openxmlformats.org/officeDocument/2006/relationships/image" Target="../media/image5.jpeg"/><Relationship Id="rId4" Type="http://schemas.openxmlformats.org/officeDocument/2006/relationships/hyperlink" Target="http://www.fightbac.org/" TargetMode="External"/><Relationship Id="rId9" Type="http://schemas.openxmlformats.org/officeDocument/2006/relationships/image" Target="../media/image4.png"/></Relationships>
</file>

<file path=ppt/slides/_rels/slide81.xml.rels><?xml version="1.0" encoding="UTF-8" standalone="yes"?>
<Relationships xmlns="http://schemas.openxmlformats.org/package/2006/relationships"><Relationship Id="rId8" Type="http://schemas.openxmlformats.org/officeDocument/2006/relationships/hyperlink" Target="http://odphp.osophs/dhhs.gov" TargetMode="External"/><Relationship Id="rId13" Type="http://schemas.openxmlformats.org/officeDocument/2006/relationships/image" Target="../media/image3.png"/><Relationship Id="rId3" Type="http://schemas.openxmlformats.org/officeDocument/2006/relationships/hyperlink" Target="http://www.health.gov/paguidelines" TargetMode="External"/><Relationship Id="rId7" Type="http://schemas.openxmlformats.org/officeDocument/2006/relationships/hyperlink" Target="http://fnic.nal.usda.gov/" TargetMode="External"/><Relationship Id="rId12" Type="http://schemas.openxmlformats.org/officeDocument/2006/relationships/hyperlink" Target="http://www.physicalactivityplan.org/"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hyperlink" Target="http://www.cnpp.usda.gov/" TargetMode="External"/><Relationship Id="rId11" Type="http://schemas.openxmlformats.org/officeDocument/2006/relationships/hyperlink" Target="http://www.nih.gov/" TargetMode="External"/><Relationship Id="rId5" Type="http://schemas.openxmlformats.org/officeDocument/2006/relationships/hyperlink" Target="http://www.dietaryguidelines.gov/" TargetMode="External"/><Relationship Id="rId15" Type="http://schemas.openxmlformats.org/officeDocument/2006/relationships/image" Target="../media/image5.jpeg"/><Relationship Id="rId10" Type="http://schemas.openxmlformats.org/officeDocument/2006/relationships/hyperlink" Target="http://www.cdc.gov/" TargetMode="External"/><Relationship Id="rId4" Type="http://schemas.openxmlformats.org/officeDocument/2006/relationships/hyperlink" Target="http://www.nutrition.gov/" TargetMode="External"/><Relationship Id="rId9" Type="http://schemas.openxmlformats.org/officeDocument/2006/relationships/hyperlink" Target="http://www.fda.gov/" TargetMode="External"/><Relationship Id="rId14" Type="http://schemas.openxmlformats.org/officeDocument/2006/relationships/image" Target="../media/image4.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a:noFill/>
        </p:spPr>
        <p:txBody>
          <a:bodyPr/>
          <a:lstStyle/>
          <a:p>
            <a:r>
              <a:rPr lang="en-US" dirty="0" smtClean="0"/>
              <a:t>1</a:t>
            </a:r>
          </a:p>
        </p:txBody>
      </p:sp>
      <p:sp>
        <p:nvSpPr>
          <p:cNvPr id="3075" name="Rectangle 2"/>
          <p:cNvSpPr>
            <a:spLocks noGrp="1" noChangeArrowheads="1"/>
          </p:cNvSpPr>
          <p:nvPr>
            <p:ph type="ctrTitle"/>
          </p:nvPr>
        </p:nvSpPr>
        <p:spPr>
          <a:xfrm>
            <a:off x="685800" y="533400"/>
            <a:ext cx="7772400" cy="1143000"/>
          </a:xfrm>
        </p:spPr>
        <p:txBody>
          <a:bodyPr/>
          <a:lstStyle/>
          <a:p>
            <a:r>
              <a:rPr lang="en-US" b="1" i="1" dirty="0" smtClean="0">
                <a:solidFill>
                  <a:schemeClr val="tx1"/>
                </a:solidFill>
                <a:latin typeface="Tahoma" charset="0"/>
              </a:rPr>
              <a:t>The 2010 Dietary Guidelines For Americans</a:t>
            </a:r>
            <a:endParaRPr lang="en-US" b="1" dirty="0" smtClean="0">
              <a:solidFill>
                <a:schemeClr val="tx1"/>
              </a:solidFill>
              <a:latin typeface="Tahoma" charset="0"/>
            </a:endParaRPr>
          </a:p>
        </p:txBody>
      </p:sp>
      <p:sp>
        <p:nvSpPr>
          <p:cNvPr id="3076" name="Rectangle 3"/>
          <p:cNvSpPr>
            <a:spLocks noGrp="1" noChangeArrowheads="1"/>
          </p:cNvSpPr>
          <p:nvPr>
            <p:ph type="subTitle" idx="1"/>
          </p:nvPr>
        </p:nvSpPr>
        <p:spPr>
          <a:xfrm>
            <a:off x="1371600" y="2057400"/>
            <a:ext cx="6400800" cy="3352800"/>
          </a:xfrm>
        </p:spPr>
        <p:txBody>
          <a:bodyPr/>
          <a:lstStyle/>
          <a:p>
            <a:pPr>
              <a:spcBef>
                <a:spcPts val="500"/>
              </a:spcBef>
              <a:spcAft>
                <a:spcPts val="500"/>
              </a:spcAft>
            </a:pPr>
            <a:endParaRPr lang="en-US" sz="1800" dirty="0" smtClean="0">
              <a:latin typeface="Tahoma" charset="0"/>
            </a:endParaRPr>
          </a:p>
          <a:p>
            <a:r>
              <a:rPr lang="en-US" sz="2800" b="1" dirty="0" smtClean="0">
                <a:latin typeface="Tahoma" charset="0"/>
              </a:rPr>
              <a:t>Translating Research to Application</a:t>
            </a:r>
          </a:p>
          <a:p>
            <a:endParaRPr lang="en-US" sz="2800" b="1" dirty="0" smtClean="0">
              <a:latin typeface="Tahoma" charset="0"/>
            </a:endParaRPr>
          </a:p>
          <a:p>
            <a:r>
              <a:rPr lang="en-US" sz="2400" dirty="0" smtClean="0">
                <a:latin typeface="Tahoma" charset="0"/>
              </a:rPr>
              <a:t>Jean L. Lloyd, National Nutritionist</a:t>
            </a:r>
          </a:p>
          <a:p>
            <a:r>
              <a:rPr lang="en-US" sz="2400" dirty="0" smtClean="0">
                <a:latin typeface="Tahoma" charset="0"/>
              </a:rPr>
              <a:t>MOWAA Conference</a:t>
            </a:r>
          </a:p>
          <a:p>
            <a:r>
              <a:rPr lang="en-US" sz="2400" dirty="0" smtClean="0">
                <a:latin typeface="Tahoma" charset="0"/>
              </a:rPr>
              <a:t>August 31, 2011</a:t>
            </a:r>
          </a:p>
        </p:txBody>
      </p:sp>
      <p:pic>
        <p:nvPicPr>
          <p:cNvPr id="3077" name="Picture 9" descr="U.S. Department of Health and Human Services"/>
          <p:cNvPicPr>
            <a:picLocks noChangeAspect="1" noChangeArrowheads="1"/>
          </p:cNvPicPr>
          <p:nvPr/>
        </p:nvPicPr>
        <p:blipFill>
          <a:blip r:embed="rId3"/>
          <a:srcRect/>
          <a:stretch>
            <a:fillRect/>
          </a:stretch>
        </p:blipFill>
        <p:spPr bwMode="auto">
          <a:xfrm>
            <a:off x="228600" y="304800"/>
            <a:ext cx="609600" cy="609600"/>
          </a:xfrm>
          <a:prstGeom prst="rect">
            <a:avLst/>
          </a:prstGeom>
          <a:noFill/>
          <a:ln w="9525">
            <a:noFill/>
            <a:miter lim="800000"/>
            <a:headEnd/>
            <a:tailEnd/>
          </a:ln>
        </p:spPr>
      </p:pic>
      <p:pic>
        <p:nvPicPr>
          <p:cNvPr id="3078" name="Picture 7"/>
          <p:cNvPicPr>
            <a:picLocks noChangeAspect="1" noChangeArrowheads="1"/>
          </p:cNvPicPr>
          <p:nvPr/>
        </p:nvPicPr>
        <p:blipFill>
          <a:blip r:embed="rId4"/>
          <a:srcRect/>
          <a:stretch>
            <a:fillRect/>
          </a:stretch>
        </p:blipFill>
        <p:spPr bwMode="auto">
          <a:xfrm>
            <a:off x="8077200" y="228600"/>
            <a:ext cx="762000" cy="585788"/>
          </a:xfrm>
          <a:prstGeom prst="rect">
            <a:avLst/>
          </a:prstGeom>
          <a:noFill/>
          <a:ln w="9525">
            <a:noFill/>
            <a:miter lim="800000"/>
            <a:headEnd/>
            <a:tailEnd/>
          </a:ln>
        </p:spPr>
      </p:pic>
      <p:pic>
        <p:nvPicPr>
          <p:cNvPr id="3079" name="Picture 7" descr="color_logo2"/>
          <p:cNvPicPr>
            <a:picLocks noChangeAspect="1" noChangeArrowheads="1"/>
          </p:cNvPicPr>
          <p:nvPr/>
        </p:nvPicPr>
        <p:blipFill>
          <a:blip r:embed="rId5"/>
          <a:srcRect/>
          <a:stretch>
            <a:fillRect/>
          </a:stretch>
        </p:blipFill>
        <p:spPr bwMode="auto">
          <a:xfrm>
            <a:off x="7239000" y="4571626"/>
            <a:ext cx="1600200" cy="802062"/>
          </a:xfrm>
          <a:prstGeom prst="rect">
            <a:avLst/>
          </a:prstGeom>
          <a:noFill/>
          <a:ln w="9525">
            <a:noFill/>
            <a:miter lim="800000"/>
            <a:headEnd/>
            <a:tailEnd/>
          </a:ln>
        </p:spPr>
      </p:pic>
      <p:pic>
        <p:nvPicPr>
          <p:cNvPr id="10" name="Picture 9" descr="IMG_1866"/>
          <p:cNvPicPr>
            <a:picLocks noChangeAspect="1" noChangeArrowheads="1"/>
          </p:cNvPicPr>
          <p:nvPr/>
        </p:nvPicPr>
        <p:blipFill>
          <a:blip r:embed="rId6" cstate="print"/>
          <a:srcRect/>
          <a:stretch>
            <a:fillRect/>
          </a:stretch>
        </p:blipFill>
        <p:spPr>
          <a:xfrm>
            <a:off x="304800" y="2895600"/>
            <a:ext cx="1497135" cy="2286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143000"/>
          </a:xfrm>
        </p:spPr>
        <p:txBody>
          <a:bodyPr/>
          <a:lstStyle/>
          <a:p>
            <a:r>
              <a:rPr lang="en-US" sz="3600" b="1" dirty="0" smtClean="0">
                <a:solidFill>
                  <a:schemeClr val="tx1"/>
                </a:solidFill>
              </a:rPr>
              <a:t>What are the 2010 Dietary Guidelines for Americans (DGAs)?</a:t>
            </a:r>
            <a:endParaRPr lang="en-US" sz="3600" b="1" dirty="0">
              <a:solidFill>
                <a:schemeClr val="tx1"/>
              </a:solidFill>
            </a:endParaRPr>
          </a:p>
        </p:txBody>
      </p:sp>
      <p:sp>
        <p:nvSpPr>
          <p:cNvPr id="3" name="Content Placeholder 2"/>
          <p:cNvSpPr>
            <a:spLocks noGrp="1"/>
          </p:cNvSpPr>
          <p:nvPr>
            <p:ph idx="1"/>
          </p:nvPr>
        </p:nvSpPr>
        <p:spPr/>
        <p:txBody>
          <a:bodyPr/>
          <a:lstStyle/>
          <a:p>
            <a:r>
              <a:rPr lang="en-US" sz="2400" b="1" dirty="0" smtClean="0"/>
              <a:t>Science based</a:t>
            </a:r>
          </a:p>
          <a:p>
            <a:r>
              <a:rPr lang="en-US" sz="2400" b="1" dirty="0" smtClean="0"/>
              <a:t>Promote health/reduce chronic disease</a:t>
            </a:r>
          </a:p>
          <a:p>
            <a:r>
              <a:rPr lang="en-US" sz="2400" b="1" dirty="0" smtClean="0"/>
              <a:t>Basis for federal nutrition programs &amp; health care</a:t>
            </a:r>
          </a:p>
          <a:p>
            <a:r>
              <a:rPr lang="en-US" sz="2400" b="1" dirty="0" smtClean="0"/>
              <a:t>Basis for individual healthy eating decisions</a:t>
            </a:r>
          </a:p>
          <a:p>
            <a:r>
              <a:rPr lang="en-US" sz="2400" b="1" dirty="0" smtClean="0"/>
              <a:t>Updated every 5 years</a:t>
            </a:r>
          </a:p>
          <a:p>
            <a:r>
              <a:rPr lang="en-US" sz="2400" b="1" dirty="0" smtClean="0"/>
              <a:t>Published by HHS &amp; USDA</a:t>
            </a:r>
            <a:endParaRPr lang="en-US" sz="2400" b="1" dirty="0"/>
          </a:p>
        </p:txBody>
      </p:sp>
      <p:sp>
        <p:nvSpPr>
          <p:cNvPr id="4" name="Date Placeholder 3"/>
          <p:cNvSpPr>
            <a:spLocks noGrp="1"/>
          </p:cNvSpPr>
          <p:nvPr>
            <p:ph type="dt" sz="half" idx="10"/>
          </p:nvPr>
        </p:nvSpPr>
        <p:spPr/>
        <p:txBody>
          <a:bodyPr/>
          <a:lstStyle/>
          <a:p>
            <a:pPr>
              <a:defRPr/>
            </a:pPr>
            <a:fld id="{6A5CEF8D-3E3D-44A7-969D-657BA2B27794}" type="datetime1">
              <a:rPr lang="en-US" smtClean="0"/>
              <a:pPr>
                <a:defRPr/>
              </a:pPr>
              <a:t>9/7/2011</a:t>
            </a:fld>
            <a:r>
              <a:rPr lang="en-US" smtClean="0"/>
              <a:t>1</a:t>
            </a:r>
            <a:endParaRPr lang="en-US"/>
          </a:p>
        </p:txBody>
      </p:sp>
      <p:pic>
        <p:nvPicPr>
          <p:cNvPr id="5" name="Content Placeholder 6" descr="new_publications.png"/>
          <p:cNvPicPr>
            <a:picLocks noChangeAspect="1"/>
          </p:cNvPicPr>
          <p:nvPr/>
        </p:nvPicPr>
        <p:blipFill>
          <a:blip r:embed="rId2" cstate="print"/>
          <a:stretch>
            <a:fillRect/>
          </a:stretch>
        </p:blipFill>
        <p:spPr>
          <a:xfrm>
            <a:off x="6980382" y="3763108"/>
            <a:ext cx="1477818" cy="187569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p:spPr>
        <p:txBody>
          <a:bodyPr/>
          <a:lstStyle/>
          <a:p>
            <a:r>
              <a:rPr lang="en-US" smtClean="0"/>
              <a:t>1</a:t>
            </a:r>
          </a:p>
        </p:txBody>
      </p:sp>
      <p:sp>
        <p:nvSpPr>
          <p:cNvPr id="17411" name="Rectangle 2"/>
          <p:cNvSpPr>
            <a:spLocks noGrp="1" noChangeArrowheads="1"/>
          </p:cNvSpPr>
          <p:nvPr>
            <p:ph type="title"/>
          </p:nvPr>
        </p:nvSpPr>
        <p:spPr>
          <a:xfrm>
            <a:off x="838200" y="381000"/>
            <a:ext cx="7848600" cy="1143000"/>
          </a:xfrm>
        </p:spPr>
        <p:txBody>
          <a:bodyPr/>
          <a:lstStyle/>
          <a:p>
            <a:r>
              <a:rPr lang="en-US" sz="3200" b="1" smtClean="0">
                <a:solidFill>
                  <a:schemeClr val="tx1"/>
                </a:solidFill>
              </a:rPr>
              <a:t>HHS/USDA </a:t>
            </a:r>
            <a:r>
              <a:rPr lang="en-US" sz="3200" b="1" i="1" smtClean="0">
                <a:solidFill>
                  <a:schemeClr val="tx1"/>
                </a:solidFill>
              </a:rPr>
              <a:t>Dietary Guidelines</a:t>
            </a:r>
            <a:br>
              <a:rPr lang="en-US" sz="3200" b="1" i="1" smtClean="0">
                <a:solidFill>
                  <a:schemeClr val="tx1"/>
                </a:solidFill>
              </a:rPr>
            </a:br>
            <a:r>
              <a:rPr lang="en-US" sz="3200" b="1" smtClean="0">
                <a:solidFill>
                  <a:schemeClr val="tx1"/>
                </a:solidFill>
              </a:rPr>
              <a:t>Development Process</a:t>
            </a:r>
          </a:p>
        </p:txBody>
      </p:sp>
      <p:sp>
        <p:nvSpPr>
          <p:cNvPr id="17412" name="Rectangle 3"/>
          <p:cNvSpPr>
            <a:spLocks noGrp="1" noChangeArrowheads="1"/>
          </p:cNvSpPr>
          <p:nvPr>
            <p:ph type="body" idx="1"/>
          </p:nvPr>
        </p:nvSpPr>
        <p:spPr>
          <a:xfrm>
            <a:off x="990600" y="1600200"/>
            <a:ext cx="7467600" cy="3810000"/>
          </a:xfrm>
        </p:spPr>
        <p:txBody>
          <a:bodyPr/>
          <a:lstStyle/>
          <a:p>
            <a:pPr eaLnBrk="1" hangingPunct="1">
              <a:lnSpc>
                <a:spcPct val="80000"/>
              </a:lnSpc>
              <a:spcBef>
                <a:spcPts val="600"/>
              </a:spcBef>
              <a:buClr>
                <a:srgbClr val="D12205"/>
              </a:buClr>
              <a:buFontTx/>
              <a:buNone/>
            </a:pPr>
            <a:r>
              <a:rPr lang="en-US" sz="1800" b="1" smtClean="0"/>
              <a:t>Phase 1:  Dietary Guidelines Advisory Committee (DGAC)</a:t>
            </a:r>
          </a:p>
          <a:p>
            <a:pPr eaLnBrk="1" hangingPunct="1">
              <a:lnSpc>
                <a:spcPct val="80000"/>
              </a:lnSpc>
              <a:spcBef>
                <a:spcPts val="600"/>
              </a:spcBef>
              <a:buClr>
                <a:srgbClr val="C00000"/>
              </a:buClr>
            </a:pPr>
            <a:r>
              <a:rPr lang="en-US" sz="1800" smtClean="0">
                <a:solidFill>
                  <a:schemeClr val="tx1"/>
                </a:solidFill>
              </a:rPr>
              <a:t>13 member scientific advisory committee </a:t>
            </a:r>
          </a:p>
          <a:p>
            <a:pPr eaLnBrk="1" hangingPunct="1">
              <a:lnSpc>
                <a:spcPct val="80000"/>
              </a:lnSpc>
              <a:spcBef>
                <a:spcPts val="600"/>
              </a:spcBef>
              <a:buClr>
                <a:srgbClr val="C00000"/>
              </a:buClr>
            </a:pPr>
            <a:r>
              <a:rPr lang="en-US" sz="1800" smtClean="0">
                <a:solidFill>
                  <a:schemeClr val="tx1"/>
                </a:solidFill>
                <a:cs typeface="Tahoma" charset="0"/>
              </a:rPr>
              <a:t>Systematic evidence-based review methodology</a:t>
            </a:r>
            <a:endParaRPr lang="en-US" sz="1800" smtClean="0">
              <a:solidFill>
                <a:schemeClr val="tx1"/>
              </a:solidFill>
            </a:endParaRPr>
          </a:p>
          <a:p>
            <a:pPr eaLnBrk="1" hangingPunct="1">
              <a:lnSpc>
                <a:spcPct val="80000"/>
              </a:lnSpc>
              <a:spcBef>
                <a:spcPts val="600"/>
              </a:spcBef>
              <a:buClr>
                <a:srgbClr val="C00000"/>
              </a:buClr>
            </a:pPr>
            <a:r>
              <a:rPr lang="en-US" sz="1800" smtClean="0">
                <a:solidFill>
                  <a:schemeClr val="tx1"/>
                </a:solidFill>
              </a:rPr>
              <a:t>6 public meetings/ comments throughout</a:t>
            </a:r>
          </a:p>
          <a:p>
            <a:pPr eaLnBrk="1" hangingPunct="1">
              <a:lnSpc>
                <a:spcPct val="80000"/>
              </a:lnSpc>
              <a:spcBef>
                <a:spcPts val="600"/>
              </a:spcBef>
              <a:buClr>
                <a:srgbClr val="C00000"/>
              </a:buClr>
            </a:pPr>
            <a:r>
              <a:rPr lang="en-US" sz="1800" smtClean="0">
                <a:solidFill>
                  <a:schemeClr val="tx1"/>
                </a:solidFill>
              </a:rPr>
              <a:t>445 page advisory report</a:t>
            </a:r>
          </a:p>
          <a:p>
            <a:pPr>
              <a:lnSpc>
                <a:spcPct val="80000"/>
              </a:lnSpc>
              <a:spcBef>
                <a:spcPts val="500"/>
              </a:spcBef>
              <a:spcAft>
                <a:spcPts val="500"/>
              </a:spcAft>
            </a:pPr>
            <a:r>
              <a:rPr lang="en-US" sz="1800" smtClean="0">
                <a:latin typeface="Tahoma" charset="0"/>
                <a:hlinkClick r:id="rId3"/>
              </a:rPr>
              <a:t>www.dietaryguidelines.gov</a:t>
            </a:r>
            <a:endParaRPr lang="en-US" sz="1800" smtClean="0">
              <a:solidFill>
                <a:schemeClr val="tx1"/>
              </a:solidFill>
            </a:endParaRPr>
          </a:p>
          <a:p>
            <a:pPr eaLnBrk="1" hangingPunct="1">
              <a:lnSpc>
                <a:spcPct val="80000"/>
              </a:lnSpc>
              <a:spcBef>
                <a:spcPts val="600"/>
              </a:spcBef>
              <a:buClr>
                <a:srgbClr val="D12205"/>
              </a:buClr>
              <a:buFontTx/>
              <a:buNone/>
            </a:pPr>
            <a:r>
              <a:rPr lang="en-US" sz="1800" b="1" smtClean="0"/>
              <a:t>Phase 2:  Review and comment on DGAC Report</a:t>
            </a:r>
          </a:p>
          <a:p>
            <a:pPr eaLnBrk="1" hangingPunct="1">
              <a:lnSpc>
                <a:spcPct val="80000"/>
              </a:lnSpc>
              <a:spcBef>
                <a:spcPts val="600"/>
              </a:spcBef>
              <a:buClr>
                <a:srgbClr val="C00000"/>
              </a:buClr>
            </a:pPr>
            <a:r>
              <a:rPr lang="en-US" sz="1800" smtClean="0">
                <a:solidFill>
                  <a:schemeClr val="tx1"/>
                </a:solidFill>
              </a:rPr>
              <a:t>Public, 1159 comments; 50 organizations </a:t>
            </a:r>
          </a:p>
          <a:p>
            <a:pPr eaLnBrk="1" hangingPunct="1">
              <a:lnSpc>
                <a:spcPct val="80000"/>
              </a:lnSpc>
              <a:spcBef>
                <a:spcPts val="600"/>
              </a:spcBef>
              <a:buClr>
                <a:srgbClr val="C00000"/>
              </a:buClr>
            </a:pPr>
            <a:r>
              <a:rPr lang="en-US" sz="1800" smtClean="0">
                <a:solidFill>
                  <a:schemeClr val="tx1"/>
                </a:solidFill>
                <a:cs typeface="Tahoma" charset="0"/>
              </a:rPr>
              <a:t>USDA and HHS agencies </a:t>
            </a:r>
          </a:p>
          <a:p>
            <a:pPr eaLnBrk="1" hangingPunct="1">
              <a:lnSpc>
                <a:spcPct val="80000"/>
              </a:lnSpc>
              <a:spcBef>
                <a:spcPts val="600"/>
              </a:spcBef>
              <a:buClr>
                <a:srgbClr val="C00000"/>
              </a:buClr>
              <a:buFontTx/>
              <a:buNone/>
            </a:pPr>
            <a:r>
              <a:rPr lang="en-US" sz="1800" b="1" smtClean="0"/>
              <a:t>Phase 3:  Drafting and review of Dietary Guidelines</a:t>
            </a:r>
          </a:p>
          <a:p>
            <a:pPr eaLnBrk="1" hangingPunct="1">
              <a:lnSpc>
                <a:spcPct val="80000"/>
              </a:lnSpc>
              <a:spcBef>
                <a:spcPts val="600"/>
              </a:spcBef>
              <a:buClr>
                <a:srgbClr val="C00000"/>
              </a:buClr>
            </a:pPr>
            <a:r>
              <a:rPr lang="en-US" sz="1800" smtClean="0">
                <a:solidFill>
                  <a:schemeClr val="tx1"/>
                </a:solidFill>
              </a:rPr>
              <a:t>Writing team: USDA and HHS nutritionists </a:t>
            </a:r>
          </a:p>
          <a:p>
            <a:pPr eaLnBrk="1" hangingPunct="1">
              <a:lnSpc>
                <a:spcPct val="80000"/>
              </a:lnSpc>
              <a:spcBef>
                <a:spcPts val="600"/>
              </a:spcBef>
              <a:buClr>
                <a:srgbClr val="C00000"/>
              </a:buClr>
            </a:pPr>
            <a:r>
              <a:rPr lang="en-US" sz="1800" smtClean="0">
                <a:solidFill>
                  <a:schemeClr val="tx1"/>
                </a:solidFill>
                <a:cs typeface="Tahoma" charset="0"/>
              </a:rPr>
              <a:t>Independent review and Departmental clearance</a:t>
            </a:r>
            <a:r>
              <a:rPr lang="en-US" sz="1800" smtClean="0">
                <a:cs typeface="Tahoma" charset="0"/>
              </a:rPr>
              <a:t> </a:t>
            </a:r>
            <a:r>
              <a:rPr lang="en-US" sz="1800" smtClean="0">
                <a:solidFill>
                  <a:schemeClr val="tx1"/>
                </a:solidFill>
                <a:cs typeface="Tahoma" charset="0"/>
              </a:rPr>
              <a:t>of Policy document</a:t>
            </a:r>
            <a:endParaRPr lang="en-US" sz="1800" smtClean="0"/>
          </a:p>
          <a:p>
            <a:pPr eaLnBrk="1" hangingPunct="1">
              <a:lnSpc>
                <a:spcPct val="80000"/>
              </a:lnSpc>
              <a:spcBef>
                <a:spcPts val="600"/>
              </a:spcBef>
              <a:buClr>
                <a:srgbClr val="C00000"/>
              </a:buClr>
            </a:pPr>
            <a:endParaRPr lang="en-US" sz="18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r>
              <a:rPr lang="en-US" sz="3200" b="1" smtClean="0">
                <a:solidFill>
                  <a:schemeClr val="tx1"/>
                </a:solidFill>
              </a:rPr>
              <a:t>Science: Evidence Based Library</a:t>
            </a:r>
            <a:br>
              <a:rPr lang="en-US" sz="3200" b="1" smtClean="0">
                <a:solidFill>
                  <a:schemeClr val="tx1"/>
                </a:solidFill>
              </a:rPr>
            </a:br>
            <a:r>
              <a:rPr lang="en-US" sz="2800" smtClean="0">
                <a:hlinkClick r:id="rId2"/>
              </a:rPr>
              <a:t>www.nutritionevidencelibrary.gov</a:t>
            </a:r>
            <a:r>
              <a:rPr lang="en-US" sz="2800" smtClean="0"/>
              <a:t/>
            </a:r>
            <a:br>
              <a:rPr lang="en-US" sz="2800" smtClean="0"/>
            </a:br>
            <a:r>
              <a:rPr lang="en-US" sz="2800" b="1" smtClean="0">
                <a:solidFill>
                  <a:schemeClr val="tx1"/>
                </a:solidFill>
              </a:rPr>
              <a:t>130 Research Questions</a:t>
            </a:r>
          </a:p>
        </p:txBody>
      </p:sp>
      <p:sp>
        <p:nvSpPr>
          <p:cNvPr id="18435" name="Rectangle 5"/>
          <p:cNvSpPr>
            <a:spLocks noGrp="1" noChangeArrowheads="1"/>
          </p:cNvSpPr>
          <p:nvPr>
            <p:ph type="body" sz="half" idx="1"/>
          </p:nvPr>
        </p:nvSpPr>
        <p:spPr/>
        <p:txBody>
          <a:bodyPr/>
          <a:lstStyle/>
          <a:p>
            <a:r>
              <a:rPr lang="en-US" sz="2400" b="1" smtClean="0"/>
              <a:t>Quality</a:t>
            </a:r>
          </a:p>
          <a:p>
            <a:r>
              <a:rPr lang="en-US" sz="2400" b="1" smtClean="0"/>
              <a:t>Quantity</a:t>
            </a:r>
          </a:p>
          <a:p>
            <a:r>
              <a:rPr lang="en-US" sz="2400" b="1" smtClean="0"/>
              <a:t>Objectivity</a:t>
            </a:r>
          </a:p>
          <a:p>
            <a:r>
              <a:rPr lang="en-US" sz="2400" b="1" smtClean="0"/>
              <a:t>Consistency</a:t>
            </a:r>
          </a:p>
          <a:p>
            <a:r>
              <a:rPr lang="en-US" sz="2400" b="1" smtClean="0"/>
              <a:t>Rigor</a:t>
            </a:r>
          </a:p>
          <a:p>
            <a:r>
              <a:rPr lang="en-US" sz="2400" b="1" smtClean="0"/>
              <a:t>Integrity</a:t>
            </a:r>
          </a:p>
          <a:p>
            <a:r>
              <a:rPr lang="en-US" sz="2400" b="1" smtClean="0"/>
              <a:t>Impact</a:t>
            </a:r>
          </a:p>
        </p:txBody>
      </p:sp>
      <p:sp>
        <p:nvSpPr>
          <p:cNvPr id="18436" name="Rectangle 6"/>
          <p:cNvSpPr>
            <a:spLocks noGrp="1" noChangeArrowheads="1"/>
          </p:cNvSpPr>
          <p:nvPr>
            <p:ph type="body" sz="half" idx="2"/>
          </p:nvPr>
        </p:nvSpPr>
        <p:spPr/>
        <p:txBody>
          <a:bodyPr/>
          <a:lstStyle/>
          <a:p>
            <a:r>
              <a:rPr lang="en-US" sz="2400" b="1" smtClean="0"/>
              <a:t>Transparency</a:t>
            </a:r>
          </a:p>
          <a:p>
            <a:r>
              <a:rPr lang="en-US" sz="2400" b="1" smtClean="0"/>
              <a:t>Generalizability</a:t>
            </a:r>
          </a:p>
          <a:p>
            <a:r>
              <a:rPr lang="en-US" sz="2400" b="1" smtClean="0"/>
              <a:t>Evidence grades</a:t>
            </a:r>
          </a:p>
          <a:p>
            <a:pPr lvl="1">
              <a:buFontTx/>
              <a:buChar char="•"/>
            </a:pPr>
            <a:r>
              <a:rPr lang="en-US" sz="2000" b="1" smtClean="0">
                <a:solidFill>
                  <a:schemeClr val="tx1"/>
                </a:solidFill>
              </a:rPr>
              <a:t>Strong</a:t>
            </a:r>
          </a:p>
          <a:p>
            <a:pPr lvl="1">
              <a:buFontTx/>
              <a:buChar char="•"/>
            </a:pPr>
            <a:r>
              <a:rPr lang="en-US" sz="2000" b="1" smtClean="0">
                <a:solidFill>
                  <a:schemeClr val="tx1"/>
                </a:solidFill>
              </a:rPr>
              <a:t>Moderate</a:t>
            </a:r>
          </a:p>
          <a:p>
            <a:pPr lvl="1">
              <a:buFontTx/>
              <a:buChar char="•"/>
            </a:pPr>
            <a:r>
              <a:rPr lang="en-US" sz="2000" smtClean="0">
                <a:solidFill>
                  <a:schemeClr val="tx1"/>
                </a:solidFill>
              </a:rPr>
              <a:t>Limited</a:t>
            </a:r>
          </a:p>
          <a:p>
            <a:pPr lvl="1">
              <a:buFontTx/>
              <a:buChar char="•"/>
            </a:pPr>
            <a:r>
              <a:rPr lang="en-US" sz="2000" smtClean="0">
                <a:solidFill>
                  <a:schemeClr val="tx1"/>
                </a:solidFill>
              </a:rPr>
              <a:t>Expert opinion</a:t>
            </a:r>
          </a:p>
          <a:p>
            <a:pPr lvl="1">
              <a:buFontTx/>
              <a:buChar char="•"/>
            </a:pPr>
            <a:r>
              <a:rPr lang="en-US" sz="2000" smtClean="0">
                <a:solidFill>
                  <a:schemeClr val="tx1"/>
                </a:solidFill>
              </a:rPr>
              <a:t>Grade not assignable</a:t>
            </a:r>
          </a:p>
          <a:p>
            <a:pPr lvl="1"/>
            <a:endParaRPr lang="en-US" sz="2000" smtClean="0">
              <a:solidFill>
                <a:schemeClr val="tx1"/>
              </a:solidFill>
            </a:endParaRPr>
          </a:p>
          <a:p>
            <a:endParaRPr lang="en-US" sz="2400" smtClean="0"/>
          </a:p>
          <a:p>
            <a:endParaRPr lang="en-US" sz="24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txBox="1">
            <a:spLocks noGrp="1"/>
          </p:cNvSpPr>
          <p:nvPr/>
        </p:nvSpPr>
        <p:spPr bwMode="auto">
          <a:xfrm>
            <a:off x="685800" y="6248400"/>
            <a:ext cx="1905000" cy="457200"/>
          </a:xfrm>
          <a:prstGeom prst="rect">
            <a:avLst/>
          </a:prstGeom>
          <a:noFill/>
          <a:ln w="9525">
            <a:noFill/>
            <a:miter lim="800000"/>
            <a:headEnd/>
            <a:tailEnd/>
          </a:ln>
        </p:spPr>
        <p:txBody>
          <a:bodyPr/>
          <a:lstStyle/>
          <a:p>
            <a:r>
              <a:rPr lang="en-US" sz="1400">
                <a:latin typeface="Times New Roman" pitchFamily="18" charset="0"/>
              </a:rPr>
              <a:t>1</a:t>
            </a:r>
          </a:p>
        </p:txBody>
      </p:sp>
      <p:sp>
        <p:nvSpPr>
          <p:cNvPr id="19459" name="Rectangle 2"/>
          <p:cNvSpPr>
            <a:spLocks noGrp="1" noChangeArrowheads="1"/>
          </p:cNvSpPr>
          <p:nvPr>
            <p:ph type="title" idx="4294967295"/>
          </p:nvPr>
        </p:nvSpPr>
        <p:spPr>
          <a:xfrm>
            <a:off x="228600" y="381000"/>
            <a:ext cx="8458200" cy="1143000"/>
          </a:xfrm>
        </p:spPr>
        <p:txBody>
          <a:bodyPr/>
          <a:lstStyle/>
          <a:p>
            <a:r>
              <a:rPr lang="en-US" sz="3600" b="1" dirty="0" smtClean="0">
                <a:solidFill>
                  <a:schemeClr val="tx1"/>
                </a:solidFill>
              </a:rPr>
              <a:t>Science Basis For Dietary Guidelines</a:t>
            </a:r>
          </a:p>
        </p:txBody>
      </p:sp>
      <p:sp>
        <p:nvSpPr>
          <p:cNvPr id="19460" name="Rectangle 3"/>
          <p:cNvSpPr>
            <a:spLocks noGrp="1" noChangeArrowheads="1"/>
          </p:cNvSpPr>
          <p:nvPr>
            <p:ph type="body" idx="4294967295"/>
          </p:nvPr>
        </p:nvSpPr>
        <p:spPr>
          <a:xfrm>
            <a:off x="990600" y="1600200"/>
            <a:ext cx="7467600" cy="3535363"/>
          </a:xfrm>
        </p:spPr>
        <p:txBody>
          <a:bodyPr/>
          <a:lstStyle/>
          <a:p>
            <a:r>
              <a:rPr lang="en-US" b="1" smtClean="0"/>
              <a:t>Dietary Reference Intakes</a:t>
            </a:r>
          </a:p>
          <a:p>
            <a:pPr>
              <a:buFontTx/>
              <a:buNone/>
            </a:pPr>
            <a:endParaRPr lang="en-US" b="1" smtClean="0"/>
          </a:p>
          <a:p>
            <a:r>
              <a:rPr lang="en-US" b="1" smtClean="0"/>
              <a:t>Food Pattern Modeling Analysis (USDA Pyramid System)</a:t>
            </a:r>
          </a:p>
          <a:p>
            <a:pPr>
              <a:buFontTx/>
              <a:buNone/>
            </a:pPr>
            <a:endParaRPr lang="en-US" b="1" smtClean="0"/>
          </a:p>
          <a:p>
            <a:r>
              <a:rPr lang="en-US" b="1" smtClean="0"/>
              <a:t>Consumption Data Analysis</a:t>
            </a:r>
          </a:p>
          <a:p>
            <a:pPr>
              <a:buFontTx/>
              <a:buNone/>
            </a:pPr>
            <a:endParaRPr lang="en-US" b="1"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a:noFill/>
        </p:spPr>
        <p:txBody>
          <a:bodyPr/>
          <a:lstStyle/>
          <a:p>
            <a:r>
              <a:rPr lang="en-US" smtClean="0"/>
              <a:t>1</a:t>
            </a:r>
          </a:p>
        </p:txBody>
      </p:sp>
      <p:sp>
        <p:nvSpPr>
          <p:cNvPr id="13315" name="Rectangle 2"/>
          <p:cNvSpPr>
            <a:spLocks noGrp="1" noChangeArrowheads="1"/>
          </p:cNvSpPr>
          <p:nvPr>
            <p:ph type="title"/>
          </p:nvPr>
        </p:nvSpPr>
        <p:spPr/>
        <p:txBody>
          <a:bodyPr/>
          <a:lstStyle/>
          <a:p>
            <a:r>
              <a:rPr lang="en-US" sz="3200" b="1" i="1" smtClean="0">
                <a:solidFill>
                  <a:schemeClr val="tx1"/>
                </a:solidFill>
              </a:rPr>
              <a:t>Dietary Guidelines for Americans, 2010</a:t>
            </a:r>
            <a:r>
              <a:rPr lang="en-US" sz="3200" i="1" smtClean="0">
                <a:solidFill>
                  <a:schemeClr val="tx1"/>
                </a:solidFill>
              </a:rPr>
              <a:t/>
            </a:r>
            <a:br>
              <a:rPr lang="en-US" sz="3200" i="1" smtClean="0">
                <a:solidFill>
                  <a:schemeClr val="tx1"/>
                </a:solidFill>
              </a:rPr>
            </a:br>
            <a:r>
              <a:rPr lang="en-US" sz="2800" smtClean="0">
                <a:solidFill>
                  <a:schemeClr val="tx1"/>
                </a:solidFill>
              </a:rPr>
              <a:t>Diet-Related Chronic Diseases and Conditions</a:t>
            </a:r>
            <a:r>
              <a:rPr lang="en-US" sz="3200" i="1" smtClean="0"/>
              <a:t/>
            </a:r>
            <a:br>
              <a:rPr lang="en-US" sz="3200" i="1" smtClean="0"/>
            </a:br>
            <a:endParaRPr lang="en-US" smtClean="0"/>
          </a:p>
        </p:txBody>
      </p:sp>
      <p:sp>
        <p:nvSpPr>
          <p:cNvPr id="13316" name="Rectangle 3"/>
          <p:cNvSpPr>
            <a:spLocks noGrp="1" noChangeArrowheads="1"/>
          </p:cNvSpPr>
          <p:nvPr>
            <p:ph type="body" idx="1"/>
          </p:nvPr>
        </p:nvSpPr>
        <p:spPr>
          <a:xfrm>
            <a:off x="609600" y="1676400"/>
            <a:ext cx="7772400" cy="3962400"/>
          </a:xfrm>
        </p:spPr>
        <p:txBody>
          <a:bodyPr/>
          <a:lstStyle/>
          <a:p>
            <a:r>
              <a:rPr lang="en-US" sz="2400" b="1" smtClean="0"/>
              <a:t>Obesity</a:t>
            </a:r>
          </a:p>
          <a:p>
            <a:r>
              <a:rPr lang="en-US" sz="2400" b="1" smtClean="0"/>
              <a:t>Cardiovascular disease</a:t>
            </a:r>
          </a:p>
          <a:p>
            <a:r>
              <a:rPr lang="en-US" sz="2400" b="1" smtClean="0"/>
              <a:t>Hypertension</a:t>
            </a:r>
          </a:p>
          <a:p>
            <a:r>
              <a:rPr lang="en-US" sz="2400" b="1" smtClean="0"/>
              <a:t>Diabetes</a:t>
            </a:r>
          </a:p>
          <a:p>
            <a:r>
              <a:rPr lang="en-US" sz="2400" b="1" smtClean="0"/>
              <a:t>Cancer</a:t>
            </a:r>
          </a:p>
          <a:p>
            <a:r>
              <a:rPr lang="en-US" sz="2400" b="1" smtClean="0"/>
              <a:t>Osteoporosis</a:t>
            </a:r>
          </a:p>
        </p:txBody>
      </p:sp>
      <p:pic>
        <p:nvPicPr>
          <p:cNvPr id="35" name="Picture 34" descr="2010.png"/>
          <p:cNvPicPr>
            <a:picLocks noChangeAspect="1"/>
          </p:cNvPicPr>
          <p:nvPr/>
        </p:nvPicPr>
        <p:blipFill>
          <a:blip r:embed="rId3"/>
          <a:stretch>
            <a:fillRect/>
          </a:stretch>
        </p:blipFill>
        <p:spPr>
          <a:xfrm>
            <a:off x="5562600" y="1752600"/>
            <a:ext cx="1752600" cy="24574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473075" y="119063"/>
            <a:ext cx="8229600" cy="346075"/>
          </a:xfrm>
          <a:prstGeom prst="rect">
            <a:avLst/>
          </a:prstGeom>
          <a:noFill/>
          <a:ln w="9525">
            <a:noFill/>
            <a:miter lim="800000"/>
            <a:headEnd/>
            <a:tailEnd/>
          </a:ln>
        </p:spPr>
        <p:txBody>
          <a:bodyPr anchor="ctr"/>
          <a:lstStyle/>
          <a:p>
            <a:pPr algn="ctr" eaLnBrk="1" hangingPunct="1">
              <a:lnSpc>
                <a:spcPct val="90000"/>
              </a:lnSpc>
              <a:tabLst>
                <a:tab pos="4572000" algn="l"/>
              </a:tabLst>
            </a:pPr>
            <a:r>
              <a:rPr lang="en-US" sz="1800" b="1">
                <a:latin typeface="Arial" charset="0"/>
              </a:rPr>
              <a:t>Obesity Prevalence for Older Adults Has Almost Doubled Since 1994</a:t>
            </a:r>
          </a:p>
        </p:txBody>
      </p:sp>
      <p:pic>
        <p:nvPicPr>
          <p:cNvPr id="14339" name="Picture 6" descr="D:\Indicator-25_Obesity.png"/>
          <p:cNvPicPr>
            <a:picLocks noChangeAspect="1" noChangeArrowheads="1"/>
          </p:cNvPicPr>
          <p:nvPr/>
        </p:nvPicPr>
        <p:blipFill>
          <a:blip r:embed="rId3"/>
          <a:srcRect/>
          <a:stretch>
            <a:fillRect/>
          </a:stretch>
        </p:blipFill>
        <p:spPr bwMode="auto">
          <a:xfrm>
            <a:off x="0" y="762000"/>
            <a:ext cx="9144000" cy="5922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473075" y="119063"/>
            <a:ext cx="8229600" cy="346075"/>
          </a:xfrm>
          <a:prstGeom prst="rect">
            <a:avLst/>
          </a:prstGeom>
          <a:noFill/>
          <a:ln w="9525">
            <a:noFill/>
            <a:miter lim="800000"/>
            <a:headEnd/>
            <a:tailEnd/>
          </a:ln>
        </p:spPr>
        <p:txBody>
          <a:bodyPr anchor="ctr"/>
          <a:lstStyle/>
          <a:p>
            <a:pPr algn="ctr" eaLnBrk="1" hangingPunct="1">
              <a:lnSpc>
                <a:spcPct val="90000"/>
              </a:lnSpc>
              <a:tabLst>
                <a:tab pos="4572000" algn="l"/>
              </a:tabLst>
            </a:pPr>
            <a:r>
              <a:rPr lang="en-US" sz="2000" b="1">
                <a:latin typeface="Arial" charset="0"/>
              </a:rPr>
              <a:t>Nutrition Related Chronic Health Conditions of Older Adults</a:t>
            </a:r>
          </a:p>
        </p:txBody>
      </p:sp>
      <p:pic>
        <p:nvPicPr>
          <p:cNvPr id="16387" name="Picture 6" descr="D:\Indicator-16_Chronic_Health_Conditions.png"/>
          <p:cNvPicPr>
            <a:picLocks noChangeAspect="1" noChangeArrowheads="1"/>
          </p:cNvPicPr>
          <p:nvPr/>
        </p:nvPicPr>
        <p:blipFill>
          <a:blip r:embed="rId3"/>
          <a:srcRect/>
          <a:stretch>
            <a:fillRect/>
          </a:stretch>
        </p:blipFill>
        <p:spPr bwMode="auto">
          <a:xfrm>
            <a:off x="0" y="549275"/>
            <a:ext cx="9144000" cy="6122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473075" y="119063"/>
            <a:ext cx="8229600" cy="346075"/>
          </a:xfrm>
          <a:prstGeom prst="rect">
            <a:avLst/>
          </a:prstGeom>
          <a:noFill/>
          <a:ln w="9525">
            <a:noFill/>
            <a:miter lim="800000"/>
            <a:headEnd/>
            <a:tailEnd/>
          </a:ln>
        </p:spPr>
        <p:txBody>
          <a:bodyPr anchor="ctr"/>
          <a:lstStyle/>
          <a:p>
            <a:pPr algn="ctr" eaLnBrk="1" hangingPunct="1">
              <a:lnSpc>
                <a:spcPct val="90000"/>
              </a:lnSpc>
              <a:tabLst>
                <a:tab pos="4572000" algn="l"/>
              </a:tabLst>
            </a:pPr>
            <a:r>
              <a:rPr lang="en-US" sz="2000" b="1">
                <a:latin typeface="Arial" charset="0"/>
              </a:rPr>
              <a:t>Physical Activity Declines as People Age</a:t>
            </a:r>
          </a:p>
        </p:txBody>
      </p:sp>
      <p:pic>
        <p:nvPicPr>
          <p:cNvPr id="15363" name="Picture 6" descr="D:\Indicator-24_physicial_activity.png"/>
          <p:cNvPicPr>
            <a:picLocks noChangeAspect="1" noChangeArrowheads="1"/>
          </p:cNvPicPr>
          <p:nvPr/>
        </p:nvPicPr>
        <p:blipFill>
          <a:blip r:embed="rId3"/>
          <a:srcRect/>
          <a:stretch>
            <a:fillRect/>
          </a:stretch>
        </p:blipFill>
        <p:spPr bwMode="auto">
          <a:xfrm>
            <a:off x="0" y="731838"/>
            <a:ext cx="9144000" cy="5940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tx1"/>
                </a:solidFill>
              </a:rPr>
              <a:t>OAA Nutrition Program Serves People with Nutrition Related Chronic Disease</a:t>
            </a:r>
            <a:endParaRPr lang="en-US" sz="3200" dirty="0"/>
          </a:p>
        </p:txBody>
      </p:sp>
      <p:graphicFrame>
        <p:nvGraphicFramePr>
          <p:cNvPr id="5" name="Content Placeholder 4"/>
          <p:cNvGraphicFramePr>
            <a:graphicFrameLocks noGrp="1"/>
          </p:cNvGraphicFramePr>
          <p:nvPr>
            <p:ph idx="1"/>
          </p:nvPr>
        </p:nvGraphicFramePr>
        <p:xfrm>
          <a:off x="685800" y="1981200"/>
          <a:ext cx="7772400" cy="2768600"/>
        </p:xfrm>
        <a:graphic>
          <a:graphicData uri="http://schemas.openxmlformats.org/drawingml/2006/table">
            <a:tbl>
              <a:tblPr firstRow="1" bandRow="1">
                <a:tableStyleId>{5C22544A-7EE6-4342-B048-85BDC9FD1C3A}</a:tableStyleId>
              </a:tblPr>
              <a:tblGrid>
                <a:gridCol w="2590800"/>
                <a:gridCol w="2590800"/>
                <a:gridCol w="2590800"/>
              </a:tblGrid>
              <a:tr h="370840">
                <a:tc>
                  <a:txBody>
                    <a:bodyPr/>
                    <a:lstStyle/>
                    <a:p>
                      <a:r>
                        <a:rPr lang="en-US" dirty="0" smtClean="0">
                          <a:solidFill>
                            <a:schemeClr val="accent3"/>
                          </a:solidFill>
                        </a:rPr>
                        <a:t>Question</a:t>
                      </a:r>
                      <a:endParaRPr lang="en-US" dirty="0">
                        <a:solidFill>
                          <a:schemeClr val="accent3"/>
                        </a:solidFill>
                      </a:endParaRPr>
                    </a:p>
                  </a:txBody>
                  <a:tcPr/>
                </a:tc>
                <a:tc>
                  <a:txBody>
                    <a:bodyPr/>
                    <a:lstStyle/>
                    <a:p>
                      <a:r>
                        <a:rPr lang="en-US" dirty="0" smtClean="0"/>
                        <a:t>Home Delivered Meals </a:t>
                      </a:r>
                    </a:p>
                    <a:p>
                      <a:r>
                        <a:rPr lang="en-US" dirty="0" smtClean="0"/>
                        <a:t>%  of Respondents</a:t>
                      </a:r>
                      <a:endParaRPr lang="en-US" dirty="0"/>
                    </a:p>
                  </a:txBody>
                  <a:tcPr/>
                </a:tc>
                <a:tc>
                  <a:txBody>
                    <a:bodyPr/>
                    <a:lstStyle/>
                    <a:p>
                      <a:r>
                        <a:rPr lang="en-US" dirty="0" smtClean="0"/>
                        <a:t>Congregate Meals</a:t>
                      </a:r>
                    </a:p>
                    <a:p>
                      <a:r>
                        <a:rPr lang="en-US" dirty="0" smtClean="0"/>
                        <a:t>% of Respondents</a:t>
                      </a:r>
                      <a:endParaRPr lang="en-US" dirty="0"/>
                    </a:p>
                  </a:txBody>
                  <a:tcPr/>
                </a:tc>
              </a:tr>
              <a:tr h="370840">
                <a:tc>
                  <a:txBody>
                    <a:bodyPr/>
                    <a:lstStyle/>
                    <a:p>
                      <a:r>
                        <a:rPr lang="en-US" dirty="0" smtClean="0"/>
                        <a:t>Heart Disease</a:t>
                      </a:r>
                      <a:endParaRPr lang="en-US" dirty="0"/>
                    </a:p>
                  </a:txBody>
                  <a:tcPr/>
                </a:tc>
                <a:tc>
                  <a:txBody>
                    <a:bodyPr/>
                    <a:lstStyle/>
                    <a:p>
                      <a:r>
                        <a:rPr lang="en-US" dirty="0" smtClean="0"/>
                        <a:t>48 (32% nationally)</a:t>
                      </a:r>
                      <a:endParaRPr lang="en-US" dirty="0"/>
                    </a:p>
                  </a:txBody>
                  <a:tcPr/>
                </a:tc>
                <a:tc>
                  <a:txBody>
                    <a:bodyPr/>
                    <a:lstStyle/>
                    <a:p>
                      <a:r>
                        <a:rPr lang="en-US" dirty="0" smtClean="0"/>
                        <a:t>32 (32% nationally)</a:t>
                      </a:r>
                      <a:endParaRPr lang="en-US" dirty="0"/>
                    </a:p>
                  </a:txBody>
                  <a:tcPr/>
                </a:tc>
              </a:tr>
              <a:tr h="370840">
                <a:tc>
                  <a:txBody>
                    <a:bodyPr/>
                    <a:lstStyle/>
                    <a:p>
                      <a:r>
                        <a:rPr lang="en-US" dirty="0" smtClean="0"/>
                        <a:t>Hypertension</a:t>
                      </a:r>
                      <a:endParaRPr lang="en-US" dirty="0"/>
                    </a:p>
                  </a:txBody>
                  <a:tcPr/>
                </a:tc>
                <a:tc>
                  <a:txBody>
                    <a:bodyPr/>
                    <a:lstStyle/>
                    <a:p>
                      <a:r>
                        <a:rPr lang="en-US" dirty="0" smtClean="0"/>
                        <a:t>73 (48%</a:t>
                      </a:r>
                      <a:r>
                        <a:rPr lang="en-US" baseline="0" dirty="0" smtClean="0"/>
                        <a:t> nationally)</a:t>
                      </a:r>
                      <a:endParaRPr lang="en-US" dirty="0"/>
                    </a:p>
                  </a:txBody>
                  <a:tcPr/>
                </a:tc>
                <a:tc>
                  <a:txBody>
                    <a:bodyPr/>
                    <a:lstStyle/>
                    <a:p>
                      <a:r>
                        <a:rPr lang="en-US" dirty="0" smtClean="0"/>
                        <a:t>68 (48% nationally)</a:t>
                      </a:r>
                      <a:endParaRPr lang="en-US" dirty="0"/>
                    </a:p>
                  </a:txBody>
                  <a:tcPr/>
                </a:tc>
              </a:tr>
              <a:tr h="370840">
                <a:tc>
                  <a:txBody>
                    <a:bodyPr/>
                    <a:lstStyle/>
                    <a:p>
                      <a:r>
                        <a:rPr lang="en-US" dirty="0" smtClean="0"/>
                        <a:t>Diabetes</a:t>
                      </a:r>
                      <a:endParaRPr lang="en-US" dirty="0"/>
                    </a:p>
                  </a:txBody>
                  <a:tcPr/>
                </a:tc>
                <a:tc>
                  <a:txBody>
                    <a:bodyPr/>
                    <a:lstStyle/>
                    <a:p>
                      <a:r>
                        <a:rPr lang="en-US" dirty="0" smtClean="0"/>
                        <a:t>35 (18% nationally)</a:t>
                      </a:r>
                      <a:endParaRPr lang="en-US" dirty="0"/>
                    </a:p>
                  </a:txBody>
                  <a:tcPr/>
                </a:tc>
                <a:tc>
                  <a:txBody>
                    <a:bodyPr/>
                    <a:lstStyle/>
                    <a:p>
                      <a:r>
                        <a:rPr lang="en-US" dirty="0" smtClean="0"/>
                        <a:t>26 (18% nationally)</a:t>
                      </a:r>
                      <a:endParaRPr lang="en-US" dirty="0"/>
                    </a:p>
                  </a:txBody>
                  <a:tcPr/>
                </a:tc>
              </a:tr>
              <a:tr h="370840">
                <a:tc>
                  <a:txBody>
                    <a:bodyPr/>
                    <a:lstStyle/>
                    <a:p>
                      <a:r>
                        <a:rPr lang="en-US" dirty="0" smtClean="0"/>
                        <a:t>Cancer</a:t>
                      </a:r>
                      <a:endParaRPr lang="en-US" dirty="0"/>
                    </a:p>
                  </a:txBody>
                  <a:tcPr/>
                </a:tc>
                <a:tc>
                  <a:txBody>
                    <a:bodyPr/>
                    <a:lstStyle/>
                    <a:p>
                      <a:r>
                        <a:rPr lang="en-US" dirty="0" smtClean="0"/>
                        <a:t>19 (22% nationally)</a:t>
                      </a:r>
                      <a:endParaRPr lang="en-US" dirty="0"/>
                    </a:p>
                  </a:txBody>
                  <a:tcPr/>
                </a:tc>
                <a:tc>
                  <a:txBody>
                    <a:bodyPr/>
                    <a:lstStyle/>
                    <a:p>
                      <a:r>
                        <a:rPr lang="en-US" dirty="0" smtClean="0"/>
                        <a:t>15 (22% nationally)</a:t>
                      </a:r>
                      <a:endParaRPr lang="en-US" dirty="0"/>
                    </a:p>
                  </a:txBody>
                  <a:tcPr/>
                </a:tc>
              </a:tr>
              <a:tr h="370840">
                <a:tc>
                  <a:txBody>
                    <a:bodyPr/>
                    <a:lstStyle/>
                    <a:p>
                      <a:r>
                        <a:rPr lang="en-US" dirty="0" smtClean="0"/>
                        <a:t>Osteoporosis</a:t>
                      </a:r>
                      <a:endParaRPr lang="en-US" dirty="0"/>
                    </a:p>
                  </a:txBody>
                  <a:tcPr/>
                </a:tc>
                <a:tc>
                  <a:txBody>
                    <a:bodyPr/>
                    <a:lstStyle/>
                    <a:p>
                      <a:r>
                        <a:rPr lang="en-US" dirty="0" smtClean="0"/>
                        <a:t>30</a:t>
                      </a:r>
                      <a:endParaRPr lang="en-US" dirty="0"/>
                    </a:p>
                  </a:txBody>
                  <a:tcPr/>
                </a:tc>
                <a:tc>
                  <a:txBody>
                    <a:bodyPr/>
                    <a:lstStyle/>
                    <a:p>
                      <a:r>
                        <a:rPr lang="en-US" dirty="0" smtClean="0"/>
                        <a:t>21</a:t>
                      </a:r>
                      <a:endParaRPr lang="en-US" dirty="0"/>
                    </a:p>
                  </a:txBody>
                  <a:tcPr/>
                </a:tc>
              </a:tr>
            </a:tbl>
          </a:graphicData>
        </a:graphic>
      </p:graphicFrame>
      <p:sp>
        <p:nvSpPr>
          <p:cNvPr id="4" name="Date Placeholder 3"/>
          <p:cNvSpPr>
            <a:spLocks noGrp="1"/>
          </p:cNvSpPr>
          <p:nvPr>
            <p:ph type="dt" sz="half" idx="10"/>
          </p:nvPr>
        </p:nvSpPr>
        <p:spPr/>
        <p:txBody>
          <a:bodyPr/>
          <a:lstStyle/>
          <a:p>
            <a:pPr>
              <a:defRPr/>
            </a:pPr>
            <a:fld id="{6A5CEF8D-3E3D-44A7-969D-657BA2B27794}" type="datetime1">
              <a:rPr lang="en-US" smtClean="0"/>
              <a:pPr>
                <a:defRPr/>
              </a:pPr>
              <a:t>9/7/2011</a:t>
            </a:fld>
            <a:r>
              <a:rPr lang="en-US" smtClean="0"/>
              <a:t>1</a:t>
            </a:r>
            <a:endParaRPr lang="en-US"/>
          </a:p>
        </p:txBody>
      </p:sp>
      <p:sp>
        <p:nvSpPr>
          <p:cNvPr id="7" name="TextBox 6"/>
          <p:cNvSpPr txBox="1"/>
          <p:nvPr/>
        </p:nvSpPr>
        <p:spPr>
          <a:xfrm>
            <a:off x="304800" y="5029200"/>
            <a:ext cx="7315200" cy="338554"/>
          </a:xfrm>
          <a:prstGeom prst="rect">
            <a:avLst/>
          </a:prstGeom>
          <a:noFill/>
        </p:spPr>
        <p:txBody>
          <a:bodyPr wrap="square" rtlCol="0">
            <a:spAutoFit/>
          </a:bodyPr>
          <a:lstStyle/>
          <a:p>
            <a:r>
              <a:rPr lang="en-US" sz="1600" dirty="0" smtClean="0"/>
              <a:t>2009 AoA Survey of OAA Participants, January, 2010</a:t>
            </a:r>
            <a:endParaRPr lang="en-US"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p:spPr>
        <p:txBody>
          <a:bodyPr/>
          <a:lstStyle/>
          <a:p>
            <a:r>
              <a:rPr lang="en-US" smtClean="0"/>
              <a:t>1</a:t>
            </a:r>
          </a:p>
        </p:txBody>
      </p:sp>
      <p:sp>
        <p:nvSpPr>
          <p:cNvPr id="21507" name="Rectangle 2"/>
          <p:cNvSpPr>
            <a:spLocks noGrp="1" noChangeArrowheads="1"/>
          </p:cNvSpPr>
          <p:nvPr>
            <p:ph type="title"/>
          </p:nvPr>
        </p:nvSpPr>
        <p:spPr/>
        <p:txBody>
          <a:bodyPr/>
          <a:lstStyle/>
          <a:p>
            <a:r>
              <a:rPr lang="en-US" sz="3200" b="1" i="1" dirty="0" smtClean="0">
                <a:solidFill>
                  <a:schemeClr val="tx1"/>
                </a:solidFill>
              </a:rPr>
              <a:t>Dietary Guidelines for Americans, 2010</a:t>
            </a:r>
            <a:r>
              <a:rPr lang="en-US" sz="3200" i="1" dirty="0" smtClean="0">
                <a:solidFill>
                  <a:schemeClr val="tx1"/>
                </a:solidFill>
              </a:rPr>
              <a:t/>
            </a:r>
            <a:br>
              <a:rPr lang="en-US" sz="3200" i="1" dirty="0" smtClean="0">
                <a:solidFill>
                  <a:schemeClr val="tx1"/>
                </a:solidFill>
              </a:rPr>
            </a:br>
            <a:r>
              <a:rPr lang="en-US" sz="3200" i="1" dirty="0" smtClean="0">
                <a:solidFill>
                  <a:schemeClr val="tx1"/>
                </a:solidFill>
              </a:rPr>
              <a:t>Overarching Concepts</a:t>
            </a:r>
            <a:br>
              <a:rPr lang="en-US" sz="3200" i="1" dirty="0" smtClean="0">
                <a:solidFill>
                  <a:schemeClr val="tx1"/>
                </a:solidFill>
              </a:rPr>
            </a:br>
            <a:endParaRPr lang="en-US" i="1" dirty="0" smtClean="0">
              <a:solidFill>
                <a:schemeClr val="tx1"/>
              </a:solidFill>
            </a:endParaRPr>
          </a:p>
        </p:txBody>
      </p:sp>
      <p:sp>
        <p:nvSpPr>
          <p:cNvPr id="21508" name="Rectangle 3"/>
          <p:cNvSpPr>
            <a:spLocks noGrp="1" noChangeArrowheads="1"/>
          </p:cNvSpPr>
          <p:nvPr>
            <p:ph type="body" idx="1"/>
          </p:nvPr>
        </p:nvSpPr>
        <p:spPr/>
        <p:txBody>
          <a:bodyPr/>
          <a:lstStyle/>
          <a:p>
            <a:r>
              <a:rPr lang="en-US" sz="2400" b="1" dirty="0" smtClean="0">
                <a:solidFill>
                  <a:srgbClr val="00B050"/>
                </a:solidFill>
              </a:rPr>
              <a:t>Maintain calorie balance </a:t>
            </a:r>
            <a:r>
              <a:rPr lang="en-US" sz="2400" b="1" dirty="0" smtClean="0"/>
              <a:t>over time to achieve and sustain a </a:t>
            </a:r>
            <a:r>
              <a:rPr lang="en-US" sz="2400" b="1" dirty="0" smtClean="0">
                <a:solidFill>
                  <a:srgbClr val="00B050"/>
                </a:solidFill>
              </a:rPr>
              <a:t>healthy weight.</a:t>
            </a:r>
          </a:p>
          <a:p>
            <a:pPr>
              <a:buFontTx/>
              <a:buNone/>
            </a:pPr>
            <a:endParaRPr lang="en-US" sz="2400" b="1" dirty="0" smtClean="0"/>
          </a:p>
          <a:p>
            <a:r>
              <a:rPr lang="en-US" sz="2400" b="1" dirty="0" smtClean="0"/>
              <a:t>Focus on consuming </a:t>
            </a:r>
            <a:r>
              <a:rPr lang="en-US" sz="2400" b="1" dirty="0" smtClean="0">
                <a:solidFill>
                  <a:srgbClr val="00B050"/>
                </a:solidFill>
              </a:rPr>
              <a:t>nutrient-dense </a:t>
            </a:r>
            <a:r>
              <a:rPr lang="en-US" sz="2400" b="1" dirty="0" smtClean="0"/>
              <a:t>foods and beverages.</a:t>
            </a:r>
          </a:p>
          <a:p>
            <a:endParaRPr lang="en-US" sz="2400" b="1" dirty="0" smtClean="0"/>
          </a:p>
          <a:p>
            <a:r>
              <a:rPr lang="en-US" sz="2400" b="1" dirty="0" smtClean="0"/>
              <a:t>Modify behaviors at all ages to accomplish goal.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304800"/>
            <a:ext cx="7772400" cy="1143000"/>
          </a:xfrm>
        </p:spPr>
        <p:txBody>
          <a:bodyPr/>
          <a:lstStyle/>
          <a:p>
            <a:r>
              <a:rPr lang="en-US" b="1" dirty="0" smtClean="0">
                <a:solidFill>
                  <a:schemeClr val="tx1"/>
                </a:solidFill>
              </a:rPr>
              <a:t>Overview</a:t>
            </a:r>
          </a:p>
        </p:txBody>
      </p:sp>
      <p:sp>
        <p:nvSpPr>
          <p:cNvPr id="4099" name="Rectangle 3"/>
          <p:cNvSpPr>
            <a:spLocks noGrp="1" noChangeArrowheads="1"/>
          </p:cNvSpPr>
          <p:nvPr>
            <p:ph type="body" idx="1"/>
          </p:nvPr>
        </p:nvSpPr>
        <p:spPr>
          <a:xfrm>
            <a:off x="838200" y="1524000"/>
            <a:ext cx="7543800" cy="3276600"/>
          </a:xfrm>
        </p:spPr>
        <p:txBody>
          <a:bodyPr/>
          <a:lstStyle/>
          <a:p>
            <a:pPr>
              <a:lnSpc>
                <a:spcPct val="90000"/>
              </a:lnSpc>
            </a:pPr>
            <a:r>
              <a:rPr lang="en-US" sz="2800" b="1" dirty="0" smtClean="0"/>
              <a:t>Factors that influence our decisions about nutrition &amp; physical activity</a:t>
            </a:r>
          </a:p>
          <a:p>
            <a:pPr>
              <a:lnSpc>
                <a:spcPct val="90000"/>
              </a:lnSpc>
            </a:pPr>
            <a:r>
              <a:rPr lang="en-US" sz="2800" b="1" dirty="0" smtClean="0"/>
              <a:t>Nutrition Requirements of the Older Americans Act </a:t>
            </a:r>
          </a:p>
          <a:p>
            <a:pPr>
              <a:lnSpc>
                <a:spcPct val="90000"/>
              </a:lnSpc>
            </a:pPr>
            <a:r>
              <a:rPr lang="en-US" sz="2800" b="1" i="1" dirty="0" smtClean="0"/>
              <a:t>Dietary Guidelines for Americans 2010</a:t>
            </a:r>
            <a:r>
              <a:rPr lang="en-US" sz="2800" b="1" dirty="0" smtClean="0"/>
              <a:t> (DGAs)</a:t>
            </a:r>
          </a:p>
          <a:p>
            <a:pPr>
              <a:lnSpc>
                <a:spcPct val="90000"/>
              </a:lnSpc>
            </a:pPr>
            <a:r>
              <a:rPr lang="en-US" sz="2800" b="1" dirty="0" smtClean="0"/>
              <a:t>Embedding Evidence Based Practice Into Nutrition Services</a:t>
            </a:r>
          </a:p>
          <a:p>
            <a:pPr>
              <a:lnSpc>
                <a:spcPct val="90000"/>
              </a:lnSpc>
            </a:pPr>
            <a:r>
              <a:rPr lang="en-US" sz="2800" b="1" dirty="0" smtClean="0"/>
              <a:t>Resources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2400" y="533400"/>
            <a:ext cx="8610600" cy="1219200"/>
          </a:xfrm>
        </p:spPr>
        <p:txBody>
          <a:bodyPr/>
          <a:lstStyle/>
          <a:p>
            <a:r>
              <a:rPr lang="en-US" sz="3200" b="1" dirty="0" smtClean="0">
                <a:solidFill>
                  <a:schemeClr val="tx1"/>
                </a:solidFill>
              </a:rPr>
              <a:t>Ch 2: Balancing Calories to Manage Weight</a:t>
            </a:r>
            <a:r>
              <a:rPr lang="en-US" sz="3200" dirty="0" smtClean="0">
                <a:solidFill>
                  <a:schemeClr val="tx1"/>
                </a:solidFill>
              </a:rPr>
              <a:t/>
            </a:r>
            <a:br>
              <a:rPr lang="en-US" sz="3200" dirty="0" smtClean="0">
                <a:solidFill>
                  <a:schemeClr val="tx1"/>
                </a:solidFill>
              </a:rPr>
            </a:br>
            <a:r>
              <a:rPr lang="en-US" sz="3200" i="1" dirty="0" smtClean="0">
                <a:solidFill>
                  <a:schemeClr val="tx1"/>
                </a:solidFill>
              </a:rPr>
              <a:t>Key Recommendations</a:t>
            </a:r>
          </a:p>
        </p:txBody>
      </p:sp>
      <p:sp>
        <p:nvSpPr>
          <p:cNvPr id="24579" name="Rectangle 3"/>
          <p:cNvSpPr>
            <a:spLocks noGrp="1" noChangeArrowheads="1"/>
          </p:cNvSpPr>
          <p:nvPr>
            <p:ph type="body" idx="1"/>
          </p:nvPr>
        </p:nvSpPr>
        <p:spPr/>
        <p:txBody>
          <a:bodyPr/>
          <a:lstStyle/>
          <a:p>
            <a:pPr>
              <a:lnSpc>
                <a:spcPct val="80000"/>
              </a:lnSpc>
            </a:pPr>
            <a:r>
              <a:rPr lang="en-US" sz="2000" b="1" dirty="0" smtClean="0"/>
              <a:t>Prevent and/or reduce overweight and obesity through </a:t>
            </a:r>
            <a:r>
              <a:rPr lang="en-US" sz="2000" b="1" dirty="0" smtClean="0">
                <a:solidFill>
                  <a:srgbClr val="00B050"/>
                </a:solidFill>
              </a:rPr>
              <a:t>improved eating and physical activity behaviors.</a:t>
            </a:r>
          </a:p>
          <a:p>
            <a:pPr>
              <a:lnSpc>
                <a:spcPct val="80000"/>
              </a:lnSpc>
              <a:buFontTx/>
              <a:buNone/>
            </a:pPr>
            <a:endParaRPr lang="en-US" sz="2000" b="1" dirty="0" smtClean="0"/>
          </a:p>
          <a:p>
            <a:pPr>
              <a:lnSpc>
                <a:spcPct val="80000"/>
              </a:lnSpc>
            </a:pPr>
            <a:r>
              <a:rPr lang="en-US" sz="2000" b="1" dirty="0" smtClean="0">
                <a:solidFill>
                  <a:srgbClr val="00B050"/>
                </a:solidFill>
              </a:rPr>
              <a:t>Control total calorie intake to manage body weight.  </a:t>
            </a:r>
            <a:r>
              <a:rPr lang="en-US" sz="2000" b="1" dirty="0" smtClean="0"/>
              <a:t>For people who are overweight or obese, this will mean consuming fewer calories from foods and beverages.</a:t>
            </a:r>
          </a:p>
          <a:p>
            <a:pPr>
              <a:lnSpc>
                <a:spcPct val="80000"/>
              </a:lnSpc>
              <a:buFontTx/>
              <a:buNone/>
            </a:pPr>
            <a:endParaRPr lang="en-US" sz="2000" b="1" dirty="0" smtClean="0"/>
          </a:p>
          <a:p>
            <a:pPr>
              <a:lnSpc>
                <a:spcPct val="80000"/>
              </a:lnSpc>
            </a:pPr>
            <a:r>
              <a:rPr lang="en-US" sz="2000" b="1" dirty="0" smtClean="0"/>
              <a:t>There is </a:t>
            </a:r>
            <a:r>
              <a:rPr lang="en-US" sz="2000" b="1" dirty="0" smtClean="0">
                <a:solidFill>
                  <a:srgbClr val="00B050"/>
                </a:solidFill>
              </a:rPr>
              <a:t>strong evidence </a:t>
            </a:r>
            <a:r>
              <a:rPr lang="en-US" sz="2000" b="1" dirty="0" smtClean="0"/>
              <a:t>that there is no optimal proportion of macronutrients for weight loss, it is </a:t>
            </a:r>
            <a:r>
              <a:rPr lang="en-US" sz="2000" b="1" dirty="0" smtClean="0">
                <a:solidFill>
                  <a:srgbClr val="00B050"/>
                </a:solidFill>
              </a:rPr>
              <a:t>overall caloric intake compared with physical activity.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r>
              <a:rPr lang="en-US" smtClean="0"/>
              <a:t>1</a:t>
            </a:r>
          </a:p>
        </p:txBody>
      </p:sp>
      <p:sp>
        <p:nvSpPr>
          <p:cNvPr id="27651" name="Rectangle 2"/>
          <p:cNvSpPr>
            <a:spLocks noGrp="1" noChangeArrowheads="1"/>
          </p:cNvSpPr>
          <p:nvPr>
            <p:ph type="title"/>
          </p:nvPr>
        </p:nvSpPr>
        <p:spPr>
          <a:xfrm>
            <a:off x="228600" y="228600"/>
            <a:ext cx="8686800" cy="1295400"/>
          </a:xfrm>
        </p:spPr>
        <p:txBody>
          <a:bodyPr/>
          <a:lstStyle/>
          <a:p>
            <a:r>
              <a:rPr lang="en-US" sz="3200" b="1" dirty="0" smtClean="0">
                <a:solidFill>
                  <a:schemeClr val="tx1"/>
                </a:solidFill>
              </a:rPr>
              <a:t>Ch. 2: Balancing Calories to Manage Weight</a:t>
            </a:r>
            <a:r>
              <a:rPr lang="en-US" sz="3200" dirty="0" smtClean="0">
                <a:solidFill>
                  <a:schemeClr val="tx1"/>
                </a:solidFill>
              </a:rPr>
              <a:t/>
            </a:r>
            <a:br>
              <a:rPr lang="en-US" sz="3200" dirty="0" smtClean="0">
                <a:solidFill>
                  <a:schemeClr val="tx1"/>
                </a:solidFill>
              </a:rPr>
            </a:br>
            <a:r>
              <a:rPr lang="en-US" sz="3200" i="1" dirty="0" smtClean="0">
                <a:solidFill>
                  <a:schemeClr val="tx1"/>
                </a:solidFill>
              </a:rPr>
              <a:t>Key Recommendations</a:t>
            </a:r>
            <a:endParaRPr lang="en-US" dirty="0" smtClean="0">
              <a:solidFill>
                <a:schemeClr val="tx1"/>
              </a:solidFill>
            </a:endParaRPr>
          </a:p>
        </p:txBody>
      </p:sp>
      <p:sp>
        <p:nvSpPr>
          <p:cNvPr id="27652" name="Rectangle 3"/>
          <p:cNvSpPr>
            <a:spLocks noGrp="1" noChangeArrowheads="1"/>
          </p:cNvSpPr>
          <p:nvPr>
            <p:ph type="body" idx="1"/>
          </p:nvPr>
        </p:nvSpPr>
        <p:spPr>
          <a:xfrm>
            <a:off x="609600" y="1371600"/>
            <a:ext cx="7772400" cy="3505200"/>
          </a:xfrm>
        </p:spPr>
        <p:txBody>
          <a:bodyPr/>
          <a:lstStyle/>
          <a:p>
            <a:pPr>
              <a:lnSpc>
                <a:spcPct val="90000"/>
              </a:lnSpc>
            </a:pPr>
            <a:r>
              <a:rPr lang="en-US" sz="2000" b="1" dirty="0" smtClean="0"/>
              <a:t>Increase physical activity and reduce time spent in sedentary behaviors.</a:t>
            </a:r>
          </a:p>
          <a:p>
            <a:pPr>
              <a:lnSpc>
                <a:spcPct val="90000"/>
              </a:lnSpc>
            </a:pPr>
            <a:endParaRPr lang="en-US" sz="2000" b="1" dirty="0" smtClean="0"/>
          </a:p>
          <a:p>
            <a:pPr>
              <a:lnSpc>
                <a:spcPct val="90000"/>
              </a:lnSpc>
            </a:pPr>
            <a:r>
              <a:rPr lang="en-US" sz="2000" b="1" dirty="0" smtClean="0"/>
              <a:t>Implement recommendations from the 2008 </a:t>
            </a:r>
            <a:r>
              <a:rPr lang="en-US" sz="2000" b="1" i="1" dirty="0" smtClean="0"/>
              <a:t>Physical Activity Guidelines for Americans</a:t>
            </a:r>
            <a:r>
              <a:rPr lang="en-US" sz="2000" b="1" dirty="0" smtClean="0"/>
              <a:t>,</a:t>
            </a:r>
            <a:r>
              <a:rPr lang="en-US" sz="2000" dirty="0" smtClean="0"/>
              <a:t> </a:t>
            </a:r>
            <a:r>
              <a:rPr lang="en-US" sz="2000" dirty="0" smtClean="0">
                <a:solidFill>
                  <a:schemeClr val="hlink"/>
                </a:solidFill>
                <a:hlinkClick r:id="rId3"/>
              </a:rPr>
              <a:t>http://www.health.gov/paguidelines/</a:t>
            </a:r>
            <a:endParaRPr lang="en-US" sz="2000" dirty="0" smtClean="0">
              <a:solidFill>
                <a:schemeClr val="hlink"/>
              </a:solidFill>
            </a:endParaRPr>
          </a:p>
          <a:p>
            <a:pPr>
              <a:lnSpc>
                <a:spcPct val="90000"/>
              </a:lnSpc>
            </a:pPr>
            <a:endParaRPr lang="en-US" sz="2000" b="1" i="1" dirty="0" smtClean="0">
              <a:solidFill>
                <a:schemeClr val="hlink"/>
              </a:solidFill>
            </a:endParaRPr>
          </a:p>
          <a:p>
            <a:pPr>
              <a:lnSpc>
                <a:spcPct val="90000"/>
              </a:lnSpc>
            </a:pPr>
            <a:r>
              <a:rPr lang="en-US" sz="2000" b="1" dirty="0" smtClean="0">
                <a:solidFill>
                  <a:srgbClr val="00B050"/>
                </a:solidFill>
              </a:rPr>
              <a:t>Older adult minimum: </a:t>
            </a:r>
            <a:r>
              <a:rPr lang="en-US" sz="2000" b="1" dirty="0" smtClean="0"/>
              <a:t>2.5 hours/moderate intensity  aerobic activity/week plus strength training at least 2 times/week and flexibility &amp; balance activity</a:t>
            </a:r>
          </a:p>
          <a:p>
            <a:pPr>
              <a:lnSpc>
                <a:spcPct val="90000"/>
              </a:lnSpc>
              <a:buFontTx/>
              <a:buNone/>
            </a:pPr>
            <a:endParaRPr lang="en-US" sz="2000" b="1" i="1" dirty="0" smtClean="0">
              <a:solidFill>
                <a:schemeClr val="bg2"/>
              </a:solidFill>
            </a:endParaRPr>
          </a:p>
          <a:p>
            <a:pPr>
              <a:lnSpc>
                <a:spcPct val="90000"/>
              </a:lnSpc>
            </a:pPr>
            <a:r>
              <a:rPr lang="en-US" sz="2000" b="1" dirty="0" smtClean="0"/>
              <a:t>Maintain appropriate calorie balance at all ages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Key Recommendations</a:t>
            </a:r>
            <a:r>
              <a:rPr lang="en-US" b="1" dirty="0" smtClean="0"/>
              <a:t/>
            </a:r>
            <a:br>
              <a:rPr lang="en-US" b="1" dirty="0" smtClean="0"/>
            </a:br>
            <a:r>
              <a:rPr lang="en-US" sz="3200" i="1" dirty="0" smtClean="0"/>
              <a:t>Physical Activity Guidelines for 65+</a:t>
            </a:r>
            <a:r>
              <a:rPr lang="en-US" b="1" dirty="0" smtClean="0"/>
              <a:t/>
            </a:r>
            <a:br>
              <a:rPr lang="en-US" b="1" dirty="0" smtClean="0"/>
            </a:br>
            <a:endParaRPr lang="en-US" b="1" dirty="0"/>
          </a:p>
        </p:txBody>
      </p:sp>
      <p:sp>
        <p:nvSpPr>
          <p:cNvPr id="3" name="Content Placeholder 2"/>
          <p:cNvSpPr>
            <a:spLocks noGrp="1"/>
          </p:cNvSpPr>
          <p:nvPr>
            <p:ph sz="half" idx="1"/>
          </p:nvPr>
        </p:nvSpPr>
        <p:spPr>
          <a:xfrm>
            <a:off x="304800" y="1600200"/>
            <a:ext cx="3962400" cy="3124200"/>
          </a:xfrm>
        </p:spPr>
        <p:txBody>
          <a:bodyPr/>
          <a:lstStyle/>
          <a:p>
            <a:r>
              <a:rPr lang="en-US" b="1" dirty="0" smtClean="0"/>
              <a:t>Older adults should follow the adult guidelines.  </a:t>
            </a:r>
          </a:p>
          <a:p>
            <a:pPr lvl="1">
              <a:buFont typeface="Arial" pitchFamily="34" charset="0"/>
              <a:buChar char="•"/>
            </a:pPr>
            <a:r>
              <a:rPr lang="en-US" sz="2000" dirty="0" smtClean="0">
                <a:solidFill>
                  <a:schemeClr val="tx1"/>
                </a:solidFill>
              </a:rPr>
              <a:t>They should be as active as their conditions allow.</a:t>
            </a:r>
          </a:p>
          <a:p>
            <a:pPr lvl="1">
              <a:buFont typeface="Arial" pitchFamily="34" charset="0"/>
              <a:buChar char="•"/>
            </a:pPr>
            <a:r>
              <a:rPr lang="en-US" sz="2000" dirty="0" smtClean="0">
                <a:solidFill>
                  <a:schemeClr val="tx1"/>
                </a:solidFill>
              </a:rPr>
              <a:t>They should maintain/improve balance to prevent falling.</a:t>
            </a:r>
          </a:p>
          <a:p>
            <a:endParaRPr lang="en-US" b="1" dirty="0" smtClean="0"/>
          </a:p>
          <a:p>
            <a:endParaRPr lang="en-US" b="1" dirty="0" smtClean="0">
              <a:solidFill>
                <a:srgbClr val="FFFF00"/>
              </a:solidFill>
            </a:endParaRPr>
          </a:p>
          <a:p>
            <a:pPr algn="ctr"/>
            <a:endParaRPr lang="en-US" b="1" dirty="0">
              <a:solidFill>
                <a:srgbClr val="FFFF00"/>
              </a:solidFill>
            </a:endParaRPr>
          </a:p>
        </p:txBody>
      </p:sp>
      <p:sp>
        <p:nvSpPr>
          <p:cNvPr id="6" name="Content Placeholder 5"/>
          <p:cNvSpPr>
            <a:spLocks noGrp="1"/>
          </p:cNvSpPr>
          <p:nvPr>
            <p:ph sz="half" idx="2"/>
          </p:nvPr>
        </p:nvSpPr>
        <p:spPr>
          <a:xfrm>
            <a:off x="3962400" y="1600200"/>
            <a:ext cx="4495800" cy="3962400"/>
          </a:xfrm>
        </p:spPr>
        <p:txBody>
          <a:bodyPr/>
          <a:lstStyle/>
          <a:p>
            <a:pPr lvl="1">
              <a:buFont typeface="Arial" pitchFamily="34" charset="0"/>
              <a:buChar char="•"/>
            </a:pPr>
            <a:r>
              <a:rPr lang="en-US" sz="2000" dirty="0" smtClean="0">
                <a:solidFill>
                  <a:schemeClr val="tx1"/>
                </a:solidFill>
              </a:rPr>
              <a:t>They should match their activity level with their fitness level.</a:t>
            </a:r>
          </a:p>
          <a:p>
            <a:pPr lvl="1">
              <a:buFont typeface="Arial" pitchFamily="34" charset="0"/>
              <a:buChar char="•"/>
            </a:pPr>
            <a:r>
              <a:rPr lang="en-US" sz="2000" dirty="0" smtClean="0">
                <a:solidFill>
                  <a:schemeClr val="tx1"/>
                </a:solidFill>
              </a:rPr>
              <a:t>They should monitor their safety in relation to their chronic conditions.</a:t>
            </a:r>
          </a:p>
          <a:p>
            <a:endParaRPr lang="en-US" dirty="0"/>
          </a:p>
        </p:txBody>
      </p:sp>
      <p:pic>
        <p:nvPicPr>
          <p:cNvPr id="4" name="Picture 61"/>
          <p:cNvPicPr>
            <a:picLocks noChangeAspect="1" noChangeArrowheads="1"/>
          </p:cNvPicPr>
          <p:nvPr/>
        </p:nvPicPr>
        <p:blipFill>
          <a:blip r:embed="rId2" cstate="print"/>
          <a:srcRect/>
          <a:stretch>
            <a:fillRect/>
          </a:stretch>
        </p:blipFill>
        <p:spPr bwMode="auto">
          <a:xfrm>
            <a:off x="5943600" y="3657600"/>
            <a:ext cx="1760880" cy="1744663"/>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3200" b="1" smtClean="0">
                <a:solidFill>
                  <a:schemeClr val="tx1"/>
                </a:solidFill>
              </a:rPr>
              <a:t>Definition: Nutrient Density for Food</a:t>
            </a:r>
          </a:p>
        </p:txBody>
      </p:sp>
      <p:sp>
        <p:nvSpPr>
          <p:cNvPr id="22531" name="Rectangle 3"/>
          <p:cNvSpPr>
            <a:spLocks noGrp="1" noChangeArrowheads="1"/>
          </p:cNvSpPr>
          <p:nvPr>
            <p:ph type="body" idx="1"/>
          </p:nvPr>
        </p:nvSpPr>
        <p:spPr>
          <a:xfrm>
            <a:off x="533400" y="1600200"/>
            <a:ext cx="8229600" cy="3810000"/>
          </a:xfrm>
        </p:spPr>
        <p:txBody>
          <a:bodyPr/>
          <a:lstStyle/>
          <a:p>
            <a:pPr lvl="1" eaLnBrk="1" hangingPunct="1">
              <a:lnSpc>
                <a:spcPct val="80000"/>
              </a:lnSpc>
              <a:buClr>
                <a:srgbClr val="D12205"/>
              </a:buClr>
              <a:buFont typeface="Wingdings" pitchFamily="2" charset="2"/>
              <a:buChar char="§"/>
            </a:pPr>
            <a:r>
              <a:rPr lang="en-US" sz="2400" b="1" smtClean="0">
                <a:solidFill>
                  <a:schemeClr val="accent2"/>
                </a:solidFill>
              </a:rPr>
              <a:t>Provide </a:t>
            </a:r>
            <a:r>
              <a:rPr lang="en-US" sz="2400" b="1" dirty="0" smtClean="0">
                <a:solidFill>
                  <a:schemeClr val="accent2"/>
                </a:solidFill>
              </a:rPr>
              <a:t>vitamins, minerals, and other beneficial substances and relatively few calories without</a:t>
            </a:r>
          </a:p>
          <a:p>
            <a:pPr lvl="1" eaLnBrk="1" hangingPunct="1">
              <a:lnSpc>
                <a:spcPct val="80000"/>
              </a:lnSpc>
              <a:buClr>
                <a:srgbClr val="D12205"/>
              </a:buClr>
              <a:buFont typeface="Wingdings" pitchFamily="2" charset="2"/>
              <a:buNone/>
            </a:pPr>
            <a:endParaRPr lang="en-US" sz="2400" b="1" dirty="0" smtClean="0">
              <a:solidFill>
                <a:schemeClr val="accent2"/>
              </a:solidFill>
            </a:endParaRPr>
          </a:p>
          <a:p>
            <a:pPr lvl="2" eaLnBrk="1" hangingPunct="1">
              <a:lnSpc>
                <a:spcPct val="80000"/>
              </a:lnSpc>
              <a:buClr>
                <a:srgbClr val="D12205"/>
              </a:buClr>
            </a:pPr>
            <a:r>
              <a:rPr lang="en-US" dirty="0" smtClean="0"/>
              <a:t>Solid fats in the food or added to it</a:t>
            </a:r>
          </a:p>
          <a:p>
            <a:pPr lvl="2" eaLnBrk="1" hangingPunct="1">
              <a:lnSpc>
                <a:spcPct val="80000"/>
              </a:lnSpc>
              <a:buClr>
                <a:srgbClr val="D12205"/>
              </a:buClr>
            </a:pPr>
            <a:r>
              <a:rPr lang="en-US" dirty="0" smtClean="0"/>
              <a:t>Added sugars</a:t>
            </a:r>
          </a:p>
          <a:p>
            <a:pPr lvl="2" eaLnBrk="1" hangingPunct="1">
              <a:lnSpc>
                <a:spcPct val="80000"/>
              </a:lnSpc>
              <a:buClr>
                <a:srgbClr val="D12205"/>
              </a:buClr>
            </a:pPr>
            <a:r>
              <a:rPr lang="en-US" dirty="0" smtClean="0"/>
              <a:t>Added refined starches </a:t>
            </a:r>
          </a:p>
          <a:p>
            <a:pPr lvl="2" eaLnBrk="1" hangingPunct="1">
              <a:lnSpc>
                <a:spcPct val="80000"/>
              </a:lnSpc>
              <a:buClr>
                <a:srgbClr val="D12205"/>
              </a:buClr>
            </a:pPr>
            <a:r>
              <a:rPr lang="en-US" dirty="0" smtClean="0"/>
              <a:t>Added sodium</a:t>
            </a:r>
          </a:p>
          <a:p>
            <a:pPr lvl="2" eaLnBrk="1" hangingPunct="1">
              <a:lnSpc>
                <a:spcPct val="80000"/>
              </a:lnSpc>
              <a:buClr>
                <a:srgbClr val="D12205"/>
              </a:buClr>
            </a:pPr>
            <a:r>
              <a:rPr lang="en-US" dirty="0" err="1" smtClean="0">
                <a:solidFill>
                  <a:srgbClr val="00B050"/>
                </a:solidFill>
              </a:rPr>
              <a:t>SoFAS</a:t>
            </a:r>
            <a:r>
              <a:rPr lang="en-US" dirty="0" smtClean="0">
                <a:solidFill>
                  <a:srgbClr val="00B050"/>
                </a:solidFill>
              </a:rPr>
              <a:t> or solid fats added sugars</a:t>
            </a:r>
            <a:endParaRPr lang="en-US" sz="2800" dirty="0" smtClean="0">
              <a:solidFill>
                <a:srgbClr val="00B050"/>
              </a:solidFill>
            </a:endParaRPr>
          </a:p>
          <a:p>
            <a:pPr lvl="2" eaLnBrk="1" hangingPunct="1">
              <a:lnSpc>
                <a:spcPct val="80000"/>
              </a:lnSpc>
              <a:buClr>
                <a:srgbClr val="D12205"/>
              </a:buClr>
            </a:pPr>
            <a:endParaRPr lang="en-US" sz="1800" b="1" dirty="0" smtClean="0">
              <a:solidFill>
                <a:schemeClr val="hlink"/>
              </a:solidFill>
            </a:endParaRPr>
          </a:p>
          <a:p>
            <a:pPr lvl="1" eaLnBrk="1" hangingPunct="1">
              <a:lnSpc>
                <a:spcPct val="80000"/>
              </a:lnSpc>
              <a:buClr>
                <a:srgbClr val="D12205"/>
              </a:buClr>
            </a:pPr>
            <a:endParaRPr lang="en-US" sz="1600" b="1" dirty="0" smtClean="0">
              <a:solidFill>
                <a:schemeClr val="accent2"/>
              </a:solidFill>
            </a:endParaRPr>
          </a:p>
          <a:p>
            <a:pPr lvl="1" eaLnBrk="1" hangingPunct="1">
              <a:lnSpc>
                <a:spcPct val="80000"/>
              </a:lnSpc>
              <a:buClr>
                <a:srgbClr val="D12205"/>
              </a:buClr>
            </a:pPr>
            <a:endParaRPr lang="en-US" sz="1600" b="1" dirty="0" smtClean="0">
              <a:solidFill>
                <a:schemeClr val="accent2"/>
              </a:solidFill>
            </a:endParaRPr>
          </a:p>
          <a:p>
            <a:pPr>
              <a:lnSpc>
                <a:spcPct val="80000"/>
              </a:lnSpc>
            </a:pPr>
            <a:endParaRPr lang="en-US" sz="1400" dirty="0" smtClean="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3200" b="1" smtClean="0">
                <a:solidFill>
                  <a:schemeClr val="tx1"/>
                </a:solidFill>
              </a:rPr>
              <a:t>Definition: Nutrient Density for Food</a:t>
            </a:r>
          </a:p>
        </p:txBody>
      </p:sp>
      <p:sp>
        <p:nvSpPr>
          <p:cNvPr id="22531" name="Rectangle 3"/>
          <p:cNvSpPr>
            <a:spLocks noGrp="1" noChangeArrowheads="1"/>
          </p:cNvSpPr>
          <p:nvPr>
            <p:ph type="body" idx="1"/>
          </p:nvPr>
        </p:nvSpPr>
        <p:spPr>
          <a:xfrm>
            <a:off x="533400" y="1600200"/>
            <a:ext cx="8229600" cy="3810000"/>
          </a:xfrm>
        </p:spPr>
        <p:txBody>
          <a:bodyPr/>
          <a:lstStyle/>
          <a:p>
            <a:pPr eaLnBrk="1" hangingPunct="1">
              <a:lnSpc>
                <a:spcPct val="80000"/>
              </a:lnSpc>
              <a:buClr>
                <a:srgbClr val="D12205"/>
              </a:buClr>
              <a:buFontTx/>
              <a:buNone/>
            </a:pPr>
            <a:endParaRPr lang="en-US" sz="1400" b="1" dirty="0" smtClean="0">
              <a:solidFill>
                <a:schemeClr val="hlink"/>
              </a:solidFill>
            </a:endParaRPr>
          </a:p>
          <a:p>
            <a:pPr lvl="1" eaLnBrk="1" hangingPunct="1">
              <a:lnSpc>
                <a:spcPct val="80000"/>
              </a:lnSpc>
              <a:buClr>
                <a:srgbClr val="D12205"/>
              </a:buClr>
              <a:buFont typeface="Wingdings" pitchFamily="2" charset="2"/>
              <a:buChar char="§"/>
            </a:pPr>
            <a:r>
              <a:rPr lang="en-US" sz="2400" b="1" dirty="0" smtClean="0">
                <a:solidFill>
                  <a:schemeClr val="accent2"/>
                </a:solidFill>
              </a:rPr>
              <a:t>Retain naturally occurring components, such as dietary fiber</a:t>
            </a:r>
          </a:p>
          <a:p>
            <a:pPr lvl="1" eaLnBrk="1" hangingPunct="1">
              <a:lnSpc>
                <a:spcPct val="80000"/>
              </a:lnSpc>
              <a:buClr>
                <a:srgbClr val="D12205"/>
              </a:buClr>
              <a:buFont typeface="Wingdings" pitchFamily="2" charset="2"/>
              <a:buNone/>
            </a:pPr>
            <a:endParaRPr lang="en-US" sz="2400" b="1" dirty="0" smtClean="0">
              <a:solidFill>
                <a:schemeClr val="accent2"/>
              </a:solidFill>
            </a:endParaRPr>
          </a:p>
          <a:p>
            <a:pPr lvl="1" eaLnBrk="1" hangingPunct="1">
              <a:lnSpc>
                <a:spcPct val="80000"/>
              </a:lnSpc>
              <a:buClr>
                <a:srgbClr val="D12205"/>
              </a:buClr>
              <a:buFont typeface="Wingdings" pitchFamily="2" charset="2"/>
              <a:buChar char="§"/>
            </a:pPr>
            <a:r>
              <a:rPr lang="en-US" sz="2400" b="1" i="1" u="sng" dirty="0" smtClean="0">
                <a:solidFill>
                  <a:srgbClr val="00B050"/>
                </a:solidFill>
              </a:rPr>
              <a:t>All</a:t>
            </a:r>
            <a:r>
              <a:rPr lang="en-US" sz="2400" b="1" dirty="0" smtClean="0">
                <a:solidFill>
                  <a:srgbClr val="00B050"/>
                </a:solidFill>
              </a:rPr>
              <a:t> </a:t>
            </a:r>
            <a:r>
              <a:rPr lang="en-US" sz="2400" b="1" dirty="0" smtClean="0">
                <a:solidFill>
                  <a:schemeClr val="accent2"/>
                </a:solidFill>
              </a:rPr>
              <a:t>vegetables, fruits, whole grains, seafood, eggs, beans and peas, unsalted nuts and seeds, fat-free and low-fat dairy, and lean meats and poultry are nutrient dense when prepared without solid fats or sugars</a:t>
            </a:r>
          </a:p>
          <a:p>
            <a:pPr lvl="1" eaLnBrk="1" hangingPunct="1">
              <a:lnSpc>
                <a:spcPct val="80000"/>
              </a:lnSpc>
              <a:buClr>
                <a:srgbClr val="D12205"/>
              </a:buClr>
            </a:pPr>
            <a:endParaRPr lang="en-US" sz="2400" b="1" dirty="0" smtClean="0">
              <a:solidFill>
                <a:schemeClr val="accent2"/>
              </a:solidFill>
            </a:endParaRPr>
          </a:p>
          <a:p>
            <a:pPr lvl="1" eaLnBrk="1" hangingPunct="1">
              <a:lnSpc>
                <a:spcPct val="80000"/>
              </a:lnSpc>
              <a:buClr>
                <a:srgbClr val="D12205"/>
              </a:buClr>
            </a:pPr>
            <a:endParaRPr lang="en-US" sz="2400" b="1" dirty="0" smtClean="0">
              <a:solidFill>
                <a:schemeClr val="accent2"/>
              </a:solidFill>
            </a:endParaRPr>
          </a:p>
          <a:p>
            <a:pPr>
              <a:lnSpc>
                <a:spcPct val="80000"/>
              </a:lnSpc>
            </a:pPr>
            <a:endParaRPr lang="en-US" sz="2000" dirty="0" smtClean="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381000"/>
            <a:ext cx="7772400" cy="1143000"/>
          </a:xfrm>
        </p:spPr>
        <p:txBody>
          <a:bodyPr/>
          <a:lstStyle/>
          <a:p>
            <a:r>
              <a:rPr lang="en-US" sz="2800" b="1" dirty="0" smtClean="0">
                <a:solidFill>
                  <a:schemeClr val="tx1"/>
                </a:solidFill>
              </a:rPr>
              <a:t>Nutrient Dense and Non-Nutrient Dense </a:t>
            </a:r>
            <a:br>
              <a:rPr lang="en-US" sz="2800" b="1" dirty="0" smtClean="0">
                <a:solidFill>
                  <a:schemeClr val="tx1"/>
                </a:solidFill>
              </a:rPr>
            </a:br>
            <a:r>
              <a:rPr lang="en-US" sz="2800" b="1" dirty="0" smtClean="0">
                <a:solidFill>
                  <a:schemeClr val="tx1"/>
                </a:solidFill>
              </a:rPr>
              <a:t>Forms of Sample Foods</a:t>
            </a:r>
          </a:p>
        </p:txBody>
      </p:sp>
      <p:pic>
        <p:nvPicPr>
          <p:cNvPr id="4" name="Picture 3"/>
          <p:cNvPicPr>
            <a:picLocks noChangeAspect="1" noChangeArrowheads="1"/>
          </p:cNvPicPr>
          <p:nvPr/>
        </p:nvPicPr>
        <p:blipFill>
          <a:blip r:embed="rId2"/>
          <a:srcRect l="714" t="421" r="714" b="884"/>
          <a:stretch>
            <a:fillRect/>
          </a:stretch>
        </p:blipFill>
        <p:spPr bwMode="auto">
          <a:xfrm>
            <a:off x="1524000" y="1447800"/>
            <a:ext cx="6067425" cy="411956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chemeClr val="tx1"/>
                </a:solidFill>
              </a:rPr>
              <a:t>Principles for Promoting </a:t>
            </a:r>
            <a:br>
              <a:rPr lang="en-US" sz="4000" b="1" dirty="0" smtClean="0">
                <a:solidFill>
                  <a:schemeClr val="tx1"/>
                </a:solidFill>
              </a:rPr>
            </a:br>
            <a:r>
              <a:rPr lang="en-US" sz="4000" b="1" dirty="0" smtClean="0">
                <a:solidFill>
                  <a:schemeClr val="tx1"/>
                </a:solidFill>
              </a:rPr>
              <a:t>Calorie Balance</a:t>
            </a:r>
            <a:endParaRPr lang="en-US" sz="4000" dirty="0"/>
          </a:p>
        </p:txBody>
      </p:sp>
      <p:sp>
        <p:nvSpPr>
          <p:cNvPr id="3" name="Content Placeholder 2"/>
          <p:cNvSpPr>
            <a:spLocks noGrp="1"/>
          </p:cNvSpPr>
          <p:nvPr>
            <p:ph idx="1"/>
          </p:nvPr>
        </p:nvSpPr>
        <p:spPr/>
        <p:txBody>
          <a:bodyPr/>
          <a:lstStyle/>
          <a:p>
            <a:r>
              <a:rPr lang="en-US" b="1" dirty="0" smtClean="0"/>
              <a:t>Monitor food &amp; beverage intake, physical activity &amp; body weight</a:t>
            </a:r>
          </a:p>
          <a:p>
            <a:r>
              <a:rPr lang="en-US" b="1" dirty="0" smtClean="0"/>
              <a:t> Reduce portion size</a:t>
            </a:r>
          </a:p>
          <a:p>
            <a:r>
              <a:rPr lang="en-US" b="1" dirty="0" smtClean="0"/>
              <a:t>When eating out, make better choices</a:t>
            </a:r>
          </a:p>
          <a:p>
            <a:r>
              <a:rPr lang="en-US" b="1" dirty="0" smtClean="0"/>
              <a:t>Limit screen time</a:t>
            </a:r>
          </a:p>
          <a:p>
            <a:endParaRPr lang="en-US" b="1" dirty="0" smtClean="0"/>
          </a:p>
          <a:p>
            <a:endParaRPr lang="en-US" b="1" dirty="0"/>
          </a:p>
        </p:txBody>
      </p:sp>
      <p:sp>
        <p:nvSpPr>
          <p:cNvPr id="4" name="Date Placeholder 3"/>
          <p:cNvSpPr>
            <a:spLocks noGrp="1"/>
          </p:cNvSpPr>
          <p:nvPr>
            <p:ph type="dt" sz="half" idx="10"/>
          </p:nvPr>
        </p:nvSpPr>
        <p:spPr/>
        <p:txBody>
          <a:bodyPr/>
          <a:lstStyle/>
          <a:p>
            <a:pPr>
              <a:defRPr/>
            </a:pPr>
            <a:fld id="{6A5CEF8D-3E3D-44A7-969D-657BA2B27794}" type="datetime1">
              <a:rPr lang="en-US" smtClean="0"/>
              <a:pPr>
                <a:defRPr/>
              </a:pPr>
              <a:t>9/7/2011</a:t>
            </a:fld>
            <a:r>
              <a:rPr lang="en-US" smtClean="0"/>
              <a:t>1</a:t>
            </a:r>
            <a:endParaRPr lang="en-US"/>
          </a:p>
        </p:txBody>
      </p:sp>
      <p:pic>
        <p:nvPicPr>
          <p:cNvPr id="5" name="Picture 4"/>
          <p:cNvPicPr>
            <a:picLocks noChangeAspect="1" noChangeArrowheads="1"/>
          </p:cNvPicPr>
          <p:nvPr/>
        </p:nvPicPr>
        <p:blipFill>
          <a:blip r:embed="rId2" cstate="print"/>
          <a:srcRect/>
          <a:stretch>
            <a:fillRect/>
          </a:stretch>
        </p:blipFill>
        <p:spPr bwMode="auto">
          <a:xfrm>
            <a:off x="6477000" y="4267200"/>
            <a:ext cx="1640118" cy="1111086"/>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z="3200" b="1" smtClean="0">
                <a:solidFill>
                  <a:schemeClr val="tx1"/>
                </a:solidFill>
              </a:rPr>
              <a:t>Balancing Calories to Maintain Weight</a:t>
            </a:r>
          </a:p>
        </p:txBody>
      </p:sp>
      <p:sp>
        <p:nvSpPr>
          <p:cNvPr id="25603" name="Rectangle 3"/>
          <p:cNvSpPr>
            <a:spLocks noGrp="1" noChangeArrowheads="1"/>
          </p:cNvSpPr>
          <p:nvPr>
            <p:ph type="body" idx="1"/>
          </p:nvPr>
        </p:nvSpPr>
        <p:spPr/>
        <p:txBody>
          <a:bodyPr/>
          <a:lstStyle/>
          <a:p>
            <a:pPr>
              <a:lnSpc>
                <a:spcPct val="90000"/>
              </a:lnSpc>
            </a:pPr>
            <a:r>
              <a:rPr lang="en-US" sz="2800" b="1" dirty="0" smtClean="0"/>
              <a:t>Total calories for a day</a:t>
            </a:r>
            <a:r>
              <a:rPr lang="en-US" sz="2800" dirty="0" smtClean="0"/>
              <a:t> (see Table 2-3)</a:t>
            </a:r>
          </a:p>
          <a:p>
            <a:pPr lvl="1">
              <a:lnSpc>
                <a:spcPct val="90000"/>
              </a:lnSpc>
              <a:buFontTx/>
              <a:buChar char="•"/>
            </a:pPr>
            <a:r>
              <a:rPr lang="en-US" sz="2000" dirty="0" smtClean="0">
                <a:solidFill>
                  <a:schemeClr val="tx1"/>
                </a:solidFill>
              </a:rPr>
              <a:t>Female, 51+ 1600-2200</a:t>
            </a:r>
          </a:p>
          <a:p>
            <a:pPr lvl="1">
              <a:lnSpc>
                <a:spcPct val="90000"/>
              </a:lnSpc>
              <a:buFontTx/>
              <a:buChar char="•"/>
            </a:pPr>
            <a:r>
              <a:rPr lang="en-US" sz="2000" dirty="0" smtClean="0">
                <a:solidFill>
                  <a:schemeClr val="tx1"/>
                </a:solidFill>
              </a:rPr>
              <a:t>Male, 51+ 2000-2800</a:t>
            </a:r>
          </a:p>
          <a:p>
            <a:pPr>
              <a:lnSpc>
                <a:spcPct val="90000"/>
              </a:lnSpc>
            </a:pPr>
            <a:r>
              <a:rPr lang="en-US" sz="2800" b="1" dirty="0" smtClean="0"/>
              <a:t>Physical Activity</a:t>
            </a:r>
          </a:p>
          <a:p>
            <a:pPr lvl="1">
              <a:lnSpc>
                <a:spcPct val="90000"/>
              </a:lnSpc>
              <a:buFontTx/>
              <a:buChar char="•"/>
            </a:pPr>
            <a:r>
              <a:rPr lang="en-US" sz="2000" dirty="0" smtClean="0">
                <a:solidFill>
                  <a:schemeClr val="tx1"/>
                </a:solidFill>
              </a:rPr>
              <a:t>Activity ranges, sedentary, moderately active, active</a:t>
            </a:r>
          </a:p>
          <a:p>
            <a:pPr>
              <a:lnSpc>
                <a:spcPct val="90000"/>
              </a:lnSpc>
            </a:pPr>
            <a:r>
              <a:rPr lang="en-US" sz="2800" b="1" dirty="0" smtClean="0"/>
              <a:t>Caloric range for Program meals – 1/3</a:t>
            </a:r>
          </a:p>
          <a:p>
            <a:pPr lvl="1">
              <a:lnSpc>
                <a:spcPct val="90000"/>
              </a:lnSpc>
              <a:buFontTx/>
              <a:buChar char="•"/>
            </a:pPr>
            <a:r>
              <a:rPr lang="en-US" sz="2000" dirty="0" smtClean="0">
                <a:solidFill>
                  <a:schemeClr val="tx1"/>
                </a:solidFill>
              </a:rPr>
              <a:t>550 (sedentary female) to 900 (active male)</a:t>
            </a:r>
          </a:p>
          <a:p>
            <a:pPr lvl="1">
              <a:lnSpc>
                <a:spcPct val="90000"/>
              </a:lnSpc>
              <a:buFontTx/>
              <a:buChar char="•"/>
            </a:pPr>
            <a:r>
              <a:rPr lang="en-US" sz="2000" dirty="0" smtClean="0">
                <a:solidFill>
                  <a:schemeClr val="tx1"/>
                </a:solidFill>
              </a:rPr>
              <a:t>Many programs average 700 calories/meal</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3600" b="1" smtClean="0">
                <a:solidFill>
                  <a:schemeClr val="tx1"/>
                </a:solidFill>
              </a:rPr>
              <a:t>Top Sources of Calories </a:t>
            </a:r>
            <a:r>
              <a:rPr lang="en-US" sz="3200" b="1" smtClean="0">
                <a:solidFill>
                  <a:schemeClr val="tx1"/>
                </a:solidFill>
              </a:rPr>
              <a:t/>
            </a:r>
            <a:br>
              <a:rPr lang="en-US" sz="3200" b="1" smtClean="0">
                <a:solidFill>
                  <a:schemeClr val="tx1"/>
                </a:solidFill>
              </a:rPr>
            </a:br>
            <a:r>
              <a:rPr lang="en-US" sz="3200" b="1" smtClean="0">
                <a:solidFill>
                  <a:schemeClr val="tx1"/>
                </a:solidFill>
              </a:rPr>
              <a:t>Among Americans 2 Years and Older</a:t>
            </a:r>
          </a:p>
        </p:txBody>
      </p:sp>
      <p:sp>
        <p:nvSpPr>
          <p:cNvPr id="26627" name="Rectangle 3"/>
          <p:cNvSpPr>
            <a:spLocks noGrp="1" noChangeArrowheads="1"/>
          </p:cNvSpPr>
          <p:nvPr>
            <p:ph type="body" idx="1"/>
          </p:nvPr>
        </p:nvSpPr>
        <p:spPr/>
        <p:txBody>
          <a:bodyPr/>
          <a:lstStyle/>
          <a:p>
            <a:pPr eaLnBrk="1" hangingPunct="1">
              <a:lnSpc>
                <a:spcPct val="80000"/>
              </a:lnSpc>
              <a:buClr>
                <a:srgbClr val="D12205"/>
              </a:buClr>
              <a:buFontTx/>
              <a:buNone/>
            </a:pPr>
            <a:r>
              <a:rPr lang="en-US" sz="1900" b="1" smtClean="0"/>
              <a:t>1. Grain-based desserts</a:t>
            </a:r>
          </a:p>
          <a:p>
            <a:pPr lvl="1" eaLnBrk="1" hangingPunct="1">
              <a:lnSpc>
                <a:spcPct val="80000"/>
              </a:lnSpc>
              <a:buClr>
                <a:srgbClr val="D12205"/>
              </a:buClr>
              <a:buFont typeface="Arial" charset="0"/>
              <a:buChar char="•"/>
            </a:pPr>
            <a:r>
              <a:rPr lang="en-US" sz="1700" smtClean="0">
                <a:solidFill>
                  <a:schemeClr val="tx1"/>
                </a:solidFill>
              </a:rPr>
              <a:t>Cake, cookies, pie, cobbler, sweet rolls, pastries, and donuts</a:t>
            </a:r>
          </a:p>
          <a:p>
            <a:pPr eaLnBrk="1" hangingPunct="1">
              <a:lnSpc>
                <a:spcPct val="80000"/>
              </a:lnSpc>
              <a:buClr>
                <a:srgbClr val="D12205"/>
              </a:buClr>
              <a:buFontTx/>
              <a:buNone/>
            </a:pPr>
            <a:r>
              <a:rPr lang="en-US" sz="1900" b="1" smtClean="0"/>
              <a:t>2. Yeast breads </a:t>
            </a:r>
          </a:p>
          <a:p>
            <a:pPr lvl="1" eaLnBrk="1" hangingPunct="1">
              <a:lnSpc>
                <a:spcPct val="80000"/>
              </a:lnSpc>
              <a:buClr>
                <a:srgbClr val="D12205"/>
              </a:buClr>
              <a:buFont typeface="Arial" charset="0"/>
              <a:buChar char="•"/>
            </a:pPr>
            <a:r>
              <a:rPr lang="en-US" sz="1700" smtClean="0">
                <a:solidFill>
                  <a:schemeClr val="tx1"/>
                </a:solidFill>
              </a:rPr>
              <a:t>White bread and rolls, mixed-grain bread, flavored bread, whole-wheat bread, and bagels</a:t>
            </a:r>
          </a:p>
          <a:p>
            <a:pPr eaLnBrk="1" hangingPunct="1">
              <a:lnSpc>
                <a:spcPct val="80000"/>
              </a:lnSpc>
              <a:buClr>
                <a:srgbClr val="D12205"/>
              </a:buClr>
              <a:buFontTx/>
              <a:buNone/>
            </a:pPr>
            <a:r>
              <a:rPr lang="en-US" sz="1900" b="1" smtClean="0"/>
              <a:t>3. Chicken and chicken mixed dishes </a:t>
            </a:r>
          </a:p>
          <a:p>
            <a:pPr lvl="1" eaLnBrk="1" hangingPunct="1">
              <a:lnSpc>
                <a:spcPct val="80000"/>
              </a:lnSpc>
              <a:buClr>
                <a:srgbClr val="D12205"/>
              </a:buClr>
              <a:buFont typeface="Arial" charset="0"/>
              <a:buChar char="•"/>
            </a:pPr>
            <a:r>
              <a:rPr lang="en-US" sz="1700" smtClean="0">
                <a:solidFill>
                  <a:schemeClr val="tx1"/>
                </a:solidFill>
              </a:rPr>
              <a:t>Fried and baked chicken parts, chicken strips/patties, stir-fries, casseroles, sandwiches, salads, and other chicken mixed dishes</a:t>
            </a:r>
          </a:p>
          <a:p>
            <a:pPr eaLnBrk="1" hangingPunct="1">
              <a:lnSpc>
                <a:spcPct val="80000"/>
              </a:lnSpc>
              <a:buClr>
                <a:srgbClr val="D12205"/>
              </a:buClr>
              <a:buFontTx/>
              <a:buNone/>
            </a:pPr>
            <a:r>
              <a:rPr lang="en-US" sz="1900" b="1" smtClean="0"/>
              <a:t>4. Soda/energy/sports drinks </a:t>
            </a:r>
          </a:p>
          <a:p>
            <a:pPr lvl="1" eaLnBrk="1" hangingPunct="1">
              <a:lnSpc>
                <a:spcPct val="80000"/>
              </a:lnSpc>
              <a:buClr>
                <a:srgbClr val="D12205"/>
              </a:buClr>
              <a:buFont typeface="Arial" charset="0"/>
              <a:buChar char="•"/>
            </a:pPr>
            <a:r>
              <a:rPr lang="en-US" sz="1700" smtClean="0">
                <a:solidFill>
                  <a:schemeClr val="tx1"/>
                </a:solidFill>
              </a:rPr>
              <a:t>Sodas, energy drinks, sports drinks, and sweetened bottled water including vitamin water</a:t>
            </a:r>
          </a:p>
          <a:p>
            <a:pPr eaLnBrk="1" hangingPunct="1">
              <a:lnSpc>
                <a:spcPct val="80000"/>
              </a:lnSpc>
              <a:buClr>
                <a:srgbClr val="D12205"/>
              </a:buClr>
              <a:buFontTx/>
              <a:buNone/>
            </a:pPr>
            <a:r>
              <a:rPr lang="en-US" sz="1900" b="1" smtClean="0"/>
              <a:t>5. Pizza</a:t>
            </a:r>
          </a:p>
          <a:p>
            <a:pPr eaLnBrk="1" hangingPunct="1">
              <a:lnSpc>
                <a:spcPct val="80000"/>
              </a:lnSpc>
              <a:buClr>
                <a:srgbClr val="D12205"/>
              </a:buClr>
              <a:buFont typeface="Arial" charset="0"/>
              <a:buAutoNum type="arabicPeriod"/>
            </a:pPr>
            <a:endParaRPr lang="en-US" sz="1800" smtClean="0"/>
          </a:p>
          <a:p>
            <a:pPr eaLnBrk="1" hangingPunct="1">
              <a:lnSpc>
                <a:spcPct val="80000"/>
              </a:lnSpc>
              <a:buClr>
                <a:srgbClr val="D12205"/>
              </a:buClr>
              <a:buFontTx/>
              <a:buNone/>
            </a:pPr>
            <a:endParaRPr lang="en-US" sz="1900" b="1"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0"/>
            <a:ext cx="7696200" cy="1077218"/>
          </a:xfrm>
          <a:prstGeom prst="rect">
            <a:avLst/>
          </a:prstGeom>
          <a:noFill/>
        </p:spPr>
        <p:txBody>
          <a:bodyPr wrap="square" rtlCol="0">
            <a:spAutoFit/>
          </a:bodyPr>
          <a:lstStyle/>
          <a:p>
            <a:pPr algn="ctr"/>
            <a:r>
              <a:rPr lang="en-US" sz="3200" b="1" dirty="0" smtClean="0">
                <a:latin typeface="+mj-lt"/>
              </a:rPr>
              <a:t/>
            </a:r>
            <a:br>
              <a:rPr lang="en-US" sz="3200" b="1" dirty="0" smtClean="0">
                <a:latin typeface="+mj-lt"/>
              </a:rPr>
            </a:br>
            <a:r>
              <a:rPr lang="en-US" sz="3200" b="1" dirty="0" smtClean="0">
                <a:latin typeface="+mj-lt"/>
              </a:rPr>
              <a:t>Review</a:t>
            </a:r>
            <a:endParaRPr lang="en-US" sz="3200" b="1" dirty="0">
              <a:latin typeface="+mj-lt"/>
            </a:endParaRPr>
          </a:p>
        </p:txBody>
      </p:sp>
      <p:graphicFrame>
        <p:nvGraphicFramePr>
          <p:cNvPr id="6" name="Diagram 5"/>
          <p:cNvGraphicFramePr/>
          <p:nvPr/>
        </p:nvGraphicFramePr>
        <p:xfrm>
          <a:off x="1752600" y="1219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chemeClr val="tx1"/>
                </a:solidFill>
              </a:rPr>
              <a:t>What influences what we eat?</a:t>
            </a:r>
            <a:br>
              <a:rPr lang="en-US" sz="4000" b="1" dirty="0" smtClean="0">
                <a:solidFill>
                  <a:schemeClr val="tx1"/>
                </a:solidFill>
              </a:rPr>
            </a:br>
            <a:r>
              <a:rPr lang="en-US" sz="3200" i="1" dirty="0" err="1" smtClean="0">
                <a:solidFill>
                  <a:schemeClr val="tx1"/>
                </a:solidFill>
              </a:rPr>
              <a:t>Obesigenic</a:t>
            </a:r>
            <a:r>
              <a:rPr lang="en-US" sz="3200" i="1" dirty="0" smtClean="0">
                <a:solidFill>
                  <a:schemeClr val="tx1"/>
                </a:solidFill>
              </a:rPr>
              <a:t> Environment</a:t>
            </a:r>
            <a:endParaRPr lang="en-US" sz="4000" b="1" dirty="0">
              <a:solidFill>
                <a:schemeClr val="tx1"/>
              </a:solidFill>
            </a:endParaRPr>
          </a:p>
        </p:txBody>
      </p:sp>
      <p:sp>
        <p:nvSpPr>
          <p:cNvPr id="3" name="Content Placeholder 2"/>
          <p:cNvSpPr>
            <a:spLocks noGrp="1"/>
          </p:cNvSpPr>
          <p:nvPr>
            <p:ph idx="1"/>
          </p:nvPr>
        </p:nvSpPr>
        <p:spPr/>
        <p:txBody>
          <a:bodyPr/>
          <a:lstStyle/>
          <a:p>
            <a:r>
              <a:rPr lang="en-US" b="1" dirty="0" smtClean="0"/>
              <a:t>Individual factors</a:t>
            </a:r>
          </a:p>
          <a:p>
            <a:pPr lvl="1">
              <a:buFont typeface="Arial" pitchFamily="34" charset="0"/>
              <a:buChar char="•"/>
            </a:pPr>
            <a:r>
              <a:rPr lang="en-US" sz="2400" dirty="0" smtClean="0">
                <a:solidFill>
                  <a:schemeClr val="tx1"/>
                </a:solidFill>
              </a:rPr>
              <a:t>Age, gender, genetics, disability</a:t>
            </a:r>
          </a:p>
          <a:p>
            <a:pPr lvl="1">
              <a:buFont typeface="Arial" pitchFamily="34" charset="0"/>
              <a:buChar char="•"/>
            </a:pPr>
            <a:r>
              <a:rPr lang="en-US" sz="2400" dirty="0" smtClean="0">
                <a:solidFill>
                  <a:schemeClr val="tx1"/>
                </a:solidFill>
              </a:rPr>
              <a:t>Knowledge, skills, attitude, beliefs, behavior</a:t>
            </a:r>
            <a:endParaRPr lang="en-US" sz="2400" dirty="0" smtClean="0"/>
          </a:p>
          <a:p>
            <a:r>
              <a:rPr lang="en-US" b="1" dirty="0" smtClean="0"/>
              <a:t>Environment</a:t>
            </a:r>
          </a:p>
          <a:p>
            <a:pPr lvl="1">
              <a:buFont typeface="Arial" pitchFamily="34" charset="0"/>
              <a:buChar char="•"/>
            </a:pPr>
            <a:r>
              <a:rPr lang="en-US" sz="2400" dirty="0" smtClean="0">
                <a:solidFill>
                  <a:schemeClr val="tx1"/>
                </a:solidFill>
              </a:rPr>
              <a:t>Homes, schools, workplaces, senior centers, recreation facilities</a:t>
            </a:r>
          </a:p>
          <a:p>
            <a:pPr lvl="1">
              <a:buFont typeface="Arial" pitchFamily="34" charset="0"/>
              <a:buChar char="•"/>
            </a:pPr>
            <a:r>
              <a:rPr lang="en-US" sz="2400" dirty="0" smtClean="0">
                <a:solidFill>
                  <a:schemeClr val="tx1"/>
                </a:solidFill>
              </a:rPr>
              <a:t>Foodservice and other retail food facilities, grocery stores</a:t>
            </a:r>
          </a:p>
          <a:p>
            <a:pPr lvl="1">
              <a:buNone/>
            </a:pPr>
            <a:endParaRPr lang="en-US" sz="2400" dirty="0" smtClean="0">
              <a:solidFill>
                <a:schemeClr val="tx1"/>
              </a:solidFill>
            </a:endParaRPr>
          </a:p>
          <a:p>
            <a:pPr lvl="1">
              <a:buFont typeface="Arial" pitchFamily="34" charset="0"/>
              <a:buChar char="•"/>
            </a:pPr>
            <a:endParaRPr lang="en-US" dirty="0" smtClean="0">
              <a:solidFill>
                <a:schemeClr val="tx1"/>
              </a:solidFill>
            </a:endParaRPr>
          </a:p>
          <a:p>
            <a:endParaRPr lang="en-US" dirty="0"/>
          </a:p>
        </p:txBody>
      </p:sp>
      <p:sp>
        <p:nvSpPr>
          <p:cNvPr id="4" name="Date Placeholder 3"/>
          <p:cNvSpPr>
            <a:spLocks noGrp="1"/>
          </p:cNvSpPr>
          <p:nvPr>
            <p:ph type="dt" sz="half" idx="10"/>
          </p:nvPr>
        </p:nvSpPr>
        <p:spPr/>
        <p:txBody>
          <a:bodyPr/>
          <a:lstStyle/>
          <a:p>
            <a:pPr>
              <a:defRPr/>
            </a:pPr>
            <a:fld id="{6A5CEF8D-3E3D-44A7-969D-657BA2B27794}" type="datetime1">
              <a:rPr lang="en-US" smtClean="0"/>
              <a:pPr>
                <a:defRPr/>
              </a:pPr>
              <a:t>9/7/2011</a:t>
            </a:fld>
            <a:r>
              <a:rPr lang="en-US" smtClean="0"/>
              <a:t>1</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8600" y="457200"/>
            <a:ext cx="8610600" cy="1295400"/>
          </a:xfrm>
        </p:spPr>
        <p:txBody>
          <a:bodyPr/>
          <a:lstStyle/>
          <a:p>
            <a:r>
              <a:rPr lang="en-US" sz="2800" b="1" dirty="0" smtClean="0">
                <a:solidFill>
                  <a:schemeClr val="tx1"/>
                </a:solidFill>
              </a:rPr>
              <a:t>Ch. 3: Foods and Food Components to Reduce</a:t>
            </a:r>
            <a:r>
              <a:rPr lang="en-US" sz="3200" b="1" dirty="0" smtClean="0">
                <a:solidFill>
                  <a:schemeClr val="tx1"/>
                </a:solidFill>
              </a:rPr>
              <a:t/>
            </a:r>
            <a:br>
              <a:rPr lang="en-US" sz="3200" b="1" dirty="0" smtClean="0">
                <a:solidFill>
                  <a:schemeClr val="tx1"/>
                </a:solidFill>
              </a:rPr>
            </a:br>
            <a:r>
              <a:rPr lang="en-US" sz="3200" dirty="0" smtClean="0">
                <a:solidFill>
                  <a:schemeClr val="tx1"/>
                </a:solidFill>
              </a:rPr>
              <a:t> </a:t>
            </a:r>
            <a:r>
              <a:rPr lang="en-US" sz="3200" i="1" dirty="0" smtClean="0">
                <a:solidFill>
                  <a:schemeClr val="tx1"/>
                </a:solidFill>
              </a:rPr>
              <a:t>Key Recommendations</a:t>
            </a:r>
          </a:p>
        </p:txBody>
      </p:sp>
      <p:sp>
        <p:nvSpPr>
          <p:cNvPr id="28675" name="Rectangle 3"/>
          <p:cNvSpPr>
            <a:spLocks noGrp="1" noChangeArrowheads="1"/>
          </p:cNvSpPr>
          <p:nvPr>
            <p:ph type="body" idx="1"/>
          </p:nvPr>
        </p:nvSpPr>
        <p:spPr>
          <a:xfrm>
            <a:off x="609600" y="1905000"/>
            <a:ext cx="8001000" cy="3886200"/>
          </a:xfrm>
        </p:spPr>
        <p:txBody>
          <a:bodyPr/>
          <a:lstStyle/>
          <a:p>
            <a:pPr>
              <a:lnSpc>
                <a:spcPct val="80000"/>
              </a:lnSpc>
            </a:pPr>
            <a:r>
              <a:rPr lang="en-US" sz="2400" b="1" dirty="0" smtClean="0"/>
              <a:t>Reduce daily sodium intake to less than 2300 mg/day</a:t>
            </a:r>
          </a:p>
          <a:p>
            <a:pPr>
              <a:lnSpc>
                <a:spcPct val="80000"/>
              </a:lnSpc>
              <a:buFontTx/>
              <a:buNone/>
            </a:pPr>
            <a:endParaRPr lang="en-US" sz="2400" b="1" dirty="0" smtClean="0"/>
          </a:p>
          <a:p>
            <a:pPr>
              <a:lnSpc>
                <a:spcPct val="80000"/>
              </a:lnSpc>
            </a:pPr>
            <a:r>
              <a:rPr lang="en-US" sz="2400" b="1" dirty="0" smtClean="0"/>
              <a:t>Further reduce to </a:t>
            </a:r>
            <a:r>
              <a:rPr lang="en-US" sz="2400" b="1" dirty="0" smtClean="0">
                <a:solidFill>
                  <a:srgbClr val="00B050"/>
                </a:solidFill>
              </a:rPr>
              <a:t>1500 mg/day  </a:t>
            </a:r>
            <a:r>
              <a:rPr lang="en-US" sz="2400" b="1" dirty="0" smtClean="0"/>
              <a:t>if</a:t>
            </a:r>
          </a:p>
          <a:p>
            <a:pPr lvl="1">
              <a:lnSpc>
                <a:spcPct val="80000"/>
              </a:lnSpc>
              <a:buFontTx/>
              <a:buChar char="•"/>
            </a:pPr>
            <a:r>
              <a:rPr lang="en-US" sz="2000" dirty="0" smtClean="0">
                <a:solidFill>
                  <a:schemeClr val="tx1"/>
                </a:solidFill>
              </a:rPr>
              <a:t>Age 51+</a:t>
            </a:r>
          </a:p>
          <a:p>
            <a:pPr lvl="1">
              <a:lnSpc>
                <a:spcPct val="80000"/>
              </a:lnSpc>
              <a:buFontTx/>
              <a:buChar char="•"/>
            </a:pPr>
            <a:r>
              <a:rPr lang="en-US" sz="2000" dirty="0" smtClean="0">
                <a:solidFill>
                  <a:schemeClr val="tx1"/>
                </a:solidFill>
              </a:rPr>
              <a:t>African American</a:t>
            </a:r>
          </a:p>
          <a:p>
            <a:pPr lvl="1">
              <a:lnSpc>
                <a:spcPct val="80000"/>
              </a:lnSpc>
              <a:buFontTx/>
              <a:buChar char="•"/>
            </a:pPr>
            <a:r>
              <a:rPr lang="en-US" sz="2000" dirty="0" smtClean="0">
                <a:solidFill>
                  <a:schemeClr val="tx1"/>
                </a:solidFill>
              </a:rPr>
              <a:t>Have hypertension, diabetes, chronic kidney disease</a:t>
            </a:r>
          </a:p>
          <a:p>
            <a:pPr lvl="1">
              <a:lnSpc>
                <a:spcPct val="80000"/>
              </a:lnSpc>
            </a:pPr>
            <a:endParaRPr lang="en-US" sz="2000" dirty="0" smtClean="0">
              <a:solidFill>
                <a:schemeClr val="tx1"/>
              </a:solidFill>
            </a:endParaRPr>
          </a:p>
          <a:p>
            <a:pPr>
              <a:lnSpc>
                <a:spcPct val="80000"/>
              </a:lnSpc>
            </a:pPr>
            <a:r>
              <a:rPr lang="en-US" sz="2400" b="1" dirty="0" smtClean="0"/>
              <a:t>The 1500 mg recommendation applies to about </a:t>
            </a:r>
            <a:r>
              <a:rPr lang="en-US" sz="2400" b="1" u="sng" dirty="0" smtClean="0">
                <a:solidFill>
                  <a:srgbClr val="00B050"/>
                </a:solidFill>
              </a:rPr>
              <a:t>half of the U.S. population, including children, and the majority of adults.</a:t>
            </a:r>
          </a:p>
          <a:p>
            <a:pPr>
              <a:lnSpc>
                <a:spcPct val="80000"/>
              </a:lnSpc>
              <a:buFontTx/>
              <a:buNone/>
            </a:pPr>
            <a:endParaRPr lang="en-US" sz="2400" b="1" u="sng" dirty="0" smtClean="0">
              <a:solidFill>
                <a:schemeClr val="hlink"/>
              </a:solidFill>
            </a:endParaRPr>
          </a:p>
          <a:p>
            <a:pPr>
              <a:lnSpc>
                <a:spcPct val="80000"/>
              </a:lnSpc>
            </a:pPr>
            <a:endParaRPr lang="en-US" sz="2000" b="1" dirty="0" smtClean="0"/>
          </a:p>
          <a:p>
            <a:pPr lvl="1">
              <a:lnSpc>
                <a:spcPct val="80000"/>
              </a:lnSpc>
              <a:buFontTx/>
              <a:buNone/>
            </a:pPr>
            <a:r>
              <a:rPr lang="en-US" sz="1600" dirty="0" smtClean="0">
                <a:solidFill>
                  <a:schemeClr val="tx1"/>
                </a:solidFill>
              </a:rPr>
              <a:t>	</a:t>
            </a:r>
          </a:p>
          <a:p>
            <a:pPr lvl="1">
              <a:lnSpc>
                <a:spcPct val="80000"/>
              </a:lnSpc>
            </a:pPr>
            <a:endParaRPr lang="en-US" sz="16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09600" y="0"/>
            <a:ext cx="7772400" cy="1143000"/>
          </a:xfrm>
        </p:spPr>
        <p:txBody>
          <a:bodyPr/>
          <a:lstStyle/>
          <a:p>
            <a:r>
              <a:rPr lang="en-US" sz="3200" b="1" smtClean="0">
                <a:solidFill>
                  <a:schemeClr val="tx1"/>
                </a:solidFill>
              </a:rPr>
              <a:t>U.S. Sodium Intake</a:t>
            </a:r>
          </a:p>
        </p:txBody>
      </p:sp>
      <p:pic>
        <p:nvPicPr>
          <p:cNvPr id="4" name="Picture 2"/>
          <p:cNvPicPr>
            <a:picLocks noChangeAspect="1" noChangeArrowheads="1"/>
          </p:cNvPicPr>
          <p:nvPr/>
        </p:nvPicPr>
        <p:blipFill>
          <a:blip r:embed="rId2"/>
          <a:srcRect l="782" t="457" r="781" b="855"/>
          <a:stretch>
            <a:fillRect/>
          </a:stretch>
        </p:blipFill>
        <p:spPr bwMode="auto">
          <a:xfrm>
            <a:off x="1219200" y="1127125"/>
            <a:ext cx="6781800" cy="43592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09600" y="0"/>
            <a:ext cx="7772400" cy="1143000"/>
          </a:xfrm>
        </p:spPr>
        <p:txBody>
          <a:bodyPr/>
          <a:lstStyle/>
          <a:p>
            <a:r>
              <a:rPr lang="en-US" sz="3200" b="1" smtClean="0">
                <a:solidFill>
                  <a:schemeClr val="tx1"/>
                </a:solidFill>
              </a:rPr>
              <a:t>Food Sources of Sodium</a:t>
            </a:r>
          </a:p>
        </p:txBody>
      </p:sp>
      <p:pic>
        <p:nvPicPr>
          <p:cNvPr id="4" name="Picture 2"/>
          <p:cNvPicPr>
            <a:picLocks noChangeAspect="1" noChangeArrowheads="1"/>
          </p:cNvPicPr>
          <p:nvPr/>
        </p:nvPicPr>
        <p:blipFill>
          <a:blip r:embed="rId2"/>
          <a:srcRect l="502" t="428" r="627" b="993"/>
          <a:stretch>
            <a:fillRect/>
          </a:stretch>
        </p:blipFill>
        <p:spPr bwMode="auto">
          <a:xfrm>
            <a:off x="1066800" y="1066800"/>
            <a:ext cx="7315200" cy="429101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9" name="Rectangle 7"/>
          <p:cNvSpPr>
            <a:spLocks noGrp="1"/>
          </p:cNvSpPr>
          <p:nvPr>
            <p:ph type="title" idx="4294967295"/>
          </p:nvPr>
        </p:nvSpPr>
        <p:spPr>
          <a:xfrm>
            <a:off x="691788" y="660781"/>
            <a:ext cx="7760424" cy="1078073"/>
          </a:xfrm>
        </p:spPr>
        <p:txBody>
          <a:bodyPr>
            <a:normAutofit fontScale="90000"/>
            <a:scene3d>
              <a:camera prst="orthographicFront"/>
              <a:lightRig rig="soft" dir="t"/>
            </a:scene3d>
            <a:sp3d prstMaterial="softEdge">
              <a:bevelT w="25400" h="25400"/>
            </a:sp3d>
          </a:bodyPr>
          <a:lstStyle/>
          <a:p>
            <a:pPr>
              <a:defRPr/>
            </a:pPr>
            <a:r>
              <a:rPr lang="en-US" sz="3700" b="1" kern="1200" dirty="0" smtClean="0">
                <a:solidFill>
                  <a:schemeClr val="tx1"/>
                </a:solidFill>
                <a:ea typeface="+mj-ea"/>
                <a:cs typeface="+mj-cs"/>
              </a:rPr>
              <a:t>Sodium Issues</a:t>
            </a:r>
            <a:br>
              <a:rPr lang="en-US" sz="3700" b="1" kern="1200" dirty="0" smtClean="0">
                <a:solidFill>
                  <a:schemeClr val="tx1"/>
                </a:solidFill>
                <a:ea typeface="+mj-ea"/>
                <a:cs typeface="+mj-cs"/>
              </a:rPr>
            </a:br>
            <a:r>
              <a:rPr lang="en-US" sz="2400" b="1" kern="1200" dirty="0" smtClean="0">
                <a:solidFill>
                  <a:schemeClr val="tx1"/>
                </a:solidFill>
                <a:ea typeface="+mj-ea"/>
                <a:cs typeface="+mj-cs"/>
              </a:rPr>
              <a:t>IFIC, August, 2009</a:t>
            </a:r>
            <a:br>
              <a:rPr lang="en-US" sz="2400" b="1" kern="1200" dirty="0" smtClean="0">
                <a:solidFill>
                  <a:schemeClr val="tx1"/>
                </a:solidFill>
                <a:ea typeface="+mj-ea"/>
                <a:cs typeface="+mj-cs"/>
              </a:rPr>
            </a:br>
            <a:endParaRPr lang="en-US" sz="3700" kern="1200" dirty="0" smtClean="0">
              <a:solidFill>
                <a:schemeClr val="tx1"/>
              </a:solidFill>
              <a:ea typeface="+mj-ea"/>
              <a:cs typeface="+mj-cs"/>
            </a:endParaRPr>
          </a:p>
        </p:txBody>
      </p:sp>
      <p:sp>
        <p:nvSpPr>
          <p:cNvPr id="61443" name="Rectangle 3"/>
          <p:cNvSpPr>
            <a:spLocks noGrp="1"/>
          </p:cNvSpPr>
          <p:nvPr>
            <p:ph type="body" idx="1"/>
          </p:nvPr>
        </p:nvSpPr>
        <p:spPr>
          <a:xfrm>
            <a:off x="685800" y="2286000"/>
            <a:ext cx="7772400" cy="3581400"/>
          </a:xfrm>
        </p:spPr>
        <p:txBody>
          <a:bodyPr/>
          <a:lstStyle/>
          <a:p>
            <a:pPr marL="620713" lvl="1" indent="-228600">
              <a:buFontTx/>
              <a:buChar char="•"/>
            </a:pPr>
            <a:r>
              <a:rPr lang="en-US" b="1" dirty="0" smtClean="0">
                <a:solidFill>
                  <a:srgbClr val="00B050"/>
                </a:solidFill>
              </a:rPr>
              <a:t>Majority of those 55+ were trying to limit sodium</a:t>
            </a:r>
          </a:p>
          <a:p>
            <a:pPr marL="620713" lvl="1" indent="-228600">
              <a:buFontTx/>
              <a:buChar char="•"/>
            </a:pPr>
            <a:r>
              <a:rPr lang="en-US" b="1" dirty="0" smtClean="0">
                <a:solidFill>
                  <a:schemeClr val="accent2"/>
                </a:solidFill>
              </a:rPr>
              <a:t>Concerns linked to hypertension &amp; heart disease</a:t>
            </a:r>
          </a:p>
          <a:p>
            <a:pPr marL="620713" lvl="1" indent="-228600">
              <a:buFontTx/>
              <a:buChar char="•"/>
            </a:pPr>
            <a:r>
              <a:rPr lang="en-US" b="1" dirty="0" smtClean="0">
                <a:solidFill>
                  <a:schemeClr val="accent2"/>
                </a:solidFill>
              </a:rPr>
              <a:t>Consumers were not sure how to identify foods higher in sodium</a:t>
            </a:r>
          </a:p>
          <a:p>
            <a:pPr marL="620713" lvl="1" indent="-228600">
              <a:buFontTx/>
              <a:buChar char="•"/>
            </a:pPr>
            <a:endParaRPr lang="en-US" b="1" dirty="0" smtClean="0">
              <a:solidFill>
                <a:schemeClr val="accent2"/>
              </a:solidFill>
            </a:endParaRPr>
          </a:p>
        </p:txBody>
      </p:sp>
      <p:pic>
        <p:nvPicPr>
          <p:cNvPr id="61444" name="Picture 4"/>
          <p:cNvPicPr>
            <a:picLocks noGrp="1" noChangeAspect="1" noChangeArrowheads="1"/>
          </p:cNvPicPr>
          <p:nvPr>
            <p:ph sz="half" idx="4294967295"/>
          </p:nvPr>
        </p:nvPicPr>
        <p:blipFill>
          <a:blip r:embed="rId2"/>
          <a:srcRect/>
          <a:stretch>
            <a:fillRect/>
          </a:stretch>
        </p:blipFill>
        <p:spPr>
          <a:xfrm>
            <a:off x="609600" y="228600"/>
            <a:ext cx="2014538" cy="1681163"/>
          </a:xfrm>
        </p:spPr>
      </p:pic>
      <p:pic>
        <p:nvPicPr>
          <p:cNvPr id="61445" name="Picture 5"/>
          <p:cNvPicPr>
            <a:picLocks noChangeAspect="1" noChangeArrowheads="1"/>
          </p:cNvPicPr>
          <p:nvPr/>
        </p:nvPicPr>
        <p:blipFill>
          <a:blip r:embed="rId3"/>
          <a:srcRect/>
          <a:stretch>
            <a:fillRect/>
          </a:stretch>
        </p:blipFill>
        <p:spPr bwMode="auto">
          <a:xfrm>
            <a:off x="7924800" y="3886200"/>
            <a:ext cx="542925" cy="1371600"/>
          </a:xfrm>
          <a:prstGeom prst="rect">
            <a:avLst/>
          </a:prstGeom>
          <a:noFill/>
          <a:ln w="9525">
            <a:noFill/>
            <a:miter lim="800000"/>
            <a:headEnd/>
            <a:tailEnd/>
          </a:ln>
        </p:spPr>
      </p:pic>
      <p:sp>
        <p:nvSpPr>
          <p:cNvPr id="6" name="TextBox 5"/>
          <p:cNvSpPr txBox="1"/>
          <p:nvPr/>
        </p:nvSpPr>
        <p:spPr>
          <a:xfrm>
            <a:off x="0" y="5257800"/>
            <a:ext cx="6934200" cy="369332"/>
          </a:xfrm>
          <a:prstGeom prst="rect">
            <a:avLst/>
          </a:prstGeom>
          <a:noFill/>
        </p:spPr>
        <p:txBody>
          <a:bodyPr wrap="square" rtlCol="0">
            <a:spAutoFit/>
          </a:bodyPr>
          <a:lstStyle/>
          <a:p>
            <a:r>
              <a:rPr lang="en-US" sz="1800" b="1" dirty="0" smtClean="0"/>
              <a:t> </a:t>
            </a:r>
            <a:r>
              <a:rPr lang="en-US" sz="1800" dirty="0" smtClean="0"/>
              <a:t>http://www.foodinsight.org/about-ific-and-food-safety.aspx</a:t>
            </a:r>
            <a:endParaRPr lang="en-US" sz="1800"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p:cNvSpPr>
          <p:nvPr>
            <p:ph type="title" idx="4294967295"/>
          </p:nvPr>
        </p:nvSpPr>
        <p:spPr>
          <a:xfrm>
            <a:off x="996011" y="541967"/>
            <a:ext cx="7012278" cy="973917"/>
          </a:xfrm>
        </p:spPr>
        <p:txBody>
          <a:bodyPr>
            <a:normAutofit fontScale="90000"/>
            <a:scene3d>
              <a:camera prst="orthographicFront"/>
              <a:lightRig rig="soft" dir="t"/>
            </a:scene3d>
            <a:sp3d prstMaterial="softEdge">
              <a:bevelT w="25400" h="25400"/>
            </a:sp3d>
          </a:bodyPr>
          <a:lstStyle/>
          <a:p>
            <a:pPr>
              <a:defRPr/>
            </a:pPr>
            <a:r>
              <a:rPr lang="en-US" sz="3700" b="1" kern="1200" dirty="0" smtClean="0">
                <a:solidFill>
                  <a:schemeClr val="tx1"/>
                </a:solidFill>
                <a:ea typeface="+mj-ea"/>
                <a:cs typeface="+mj-cs"/>
              </a:rPr>
              <a:t>Sodium Issues</a:t>
            </a:r>
            <a:br>
              <a:rPr lang="en-US" sz="3700" b="1" kern="1200" dirty="0" smtClean="0">
                <a:solidFill>
                  <a:schemeClr val="tx1"/>
                </a:solidFill>
                <a:ea typeface="+mj-ea"/>
                <a:cs typeface="+mj-cs"/>
              </a:rPr>
            </a:br>
            <a:r>
              <a:rPr lang="en-US" sz="2100" b="1" kern="1200" dirty="0" smtClean="0">
                <a:solidFill>
                  <a:schemeClr val="tx1"/>
                </a:solidFill>
                <a:ea typeface="+mj-ea"/>
                <a:cs typeface="+mj-cs"/>
              </a:rPr>
              <a:t>Institute of Medicine, 2010</a:t>
            </a:r>
            <a:br>
              <a:rPr lang="en-US" sz="2100" b="1" kern="1200" dirty="0" smtClean="0">
                <a:solidFill>
                  <a:schemeClr val="tx1"/>
                </a:solidFill>
                <a:ea typeface="+mj-ea"/>
                <a:cs typeface="+mj-cs"/>
              </a:rPr>
            </a:br>
            <a:endParaRPr lang="en-US" sz="2100" b="1" kern="1200" dirty="0" smtClean="0">
              <a:solidFill>
                <a:schemeClr val="tx1"/>
              </a:solidFill>
              <a:ea typeface="+mj-ea"/>
              <a:cs typeface="+mj-cs"/>
            </a:endParaRPr>
          </a:p>
        </p:txBody>
      </p:sp>
      <p:sp>
        <p:nvSpPr>
          <p:cNvPr id="62467" name="Rectangle 3"/>
          <p:cNvSpPr>
            <a:spLocks noGrp="1"/>
          </p:cNvSpPr>
          <p:nvPr>
            <p:ph type="body" idx="1"/>
          </p:nvPr>
        </p:nvSpPr>
        <p:spPr/>
        <p:txBody>
          <a:bodyPr/>
          <a:lstStyle/>
          <a:p>
            <a:pPr marL="620713" lvl="1" indent="-228600">
              <a:lnSpc>
                <a:spcPct val="90000"/>
              </a:lnSpc>
              <a:buFontTx/>
              <a:buChar char="•"/>
            </a:pPr>
            <a:r>
              <a:rPr lang="en-US" sz="2400" b="1" dirty="0" smtClean="0">
                <a:solidFill>
                  <a:schemeClr val="accent2"/>
                </a:solidFill>
              </a:rPr>
              <a:t>Hypertension costs $73.4 B in 2009, direct &amp; indirect costs</a:t>
            </a:r>
          </a:p>
          <a:p>
            <a:pPr marL="620713" lvl="1" indent="-228600">
              <a:lnSpc>
                <a:spcPct val="90000"/>
              </a:lnSpc>
              <a:buFontTx/>
              <a:buChar char="•"/>
            </a:pPr>
            <a:r>
              <a:rPr lang="en-US" sz="2400" b="1" dirty="0" smtClean="0">
                <a:solidFill>
                  <a:schemeClr val="accent2"/>
                </a:solidFill>
              </a:rPr>
              <a:t>Recommendations:</a:t>
            </a:r>
          </a:p>
          <a:p>
            <a:pPr marL="858838" lvl="2">
              <a:lnSpc>
                <a:spcPct val="90000"/>
              </a:lnSpc>
            </a:pPr>
            <a:r>
              <a:rPr lang="en-US" sz="2000" dirty="0" smtClean="0">
                <a:solidFill>
                  <a:srgbClr val="00B050"/>
                </a:solidFill>
              </a:rPr>
              <a:t> </a:t>
            </a:r>
            <a:r>
              <a:rPr lang="en-US" sz="2000" dirty="0" smtClean="0">
                <a:solidFill>
                  <a:srgbClr val="00B050"/>
                </a:solidFill>
                <a:sym typeface="Symbol" pitchFamily="18" charset="2"/>
              </a:rPr>
              <a:t>  sodium</a:t>
            </a:r>
          </a:p>
          <a:p>
            <a:pPr marL="858838" lvl="2">
              <a:lnSpc>
                <a:spcPct val="90000"/>
              </a:lnSpc>
            </a:pPr>
            <a:r>
              <a:rPr lang="en-US" sz="2000" dirty="0" smtClean="0">
                <a:sym typeface="Symbol" pitchFamily="18" charset="2"/>
              </a:rPr>
              <a:t>77%  sodium from food processing</a:t>
            </a:r>
          </a:p>
          <a:p>
            <a:pPr marL="858838" lvl="2">
              <a:lnSpc>
                <a:spcPct val="90000"/>
              </a:lnSpc>
            </a:pPr>
            <a:r>
              <a:rPr lang="en-US" sz="2000" dirty="0" smtClean="0">
                <a:sym typeface="Symbol" pitchFamily="18" charset="2"/>
              </a:rPr>
              <a:t>Collaborate with food industry to   sodium</a:t>
            </a:r>
          </a:p>
          <a:p>
            <a:pPr marL="858838" lvl="2">
              <a:lnSpc>
                <a:spcPct val="90000"/>
              </a:lnSpc>
            </a:pPr>
            <a:r>
              <a:rPr lang="en-US" sz="2000" dirty="0" smtClean="0">
                <a:solidFill>
                  <a:srgbClr val="00B050"/>
                </a:solidFill>
                <a:sym typeface="Symbol" pitchFamily="18" charset="2"/>
              </a:rPr>
              <a:t> fruits/vegetables</a:t>
            </a:r>
          </a:p>
          <a:p>
            <a:pPr marL="858838" lvl="2">
              <a:lnSpc>
                <a:spcPct val="90000"/>
              </a:lnSpc>
            </a:pPr>
            <a:r>
              <a:rPr lang="en-US" sz="2000" dirty="0" smtClean="0">
                <a:solidFill>
                  <a:srgbClr val="00B050"/>
                </a:solidFill>
                <a:sym typeface="Symbol" pitchFamily="18" charset="2"/>
              </a:rPr>
              <a:t> physical activity</a:t>
            </a:r>
          </a:p>
          <a:p>
            <a:pPr marL="858838" lvl="2">
              <a:lnSpc>
                <a:spcPct val="90000"/>
              </a:lnSpc>
            </a:pPr>
            <a:r>
              <a:rPr lang="en-US" sz="2000" dirty="0" smtClean="0">
                <a:sym typeface="Symbol" pitchFamily="18" charset="2"/>
              </a:rPr>
              <a:t> attention by public health agencies</a:t>
            </a:r>
          </a:p>
          <a:p>
            <a:pPr marL="858838" lvl="2">
              <a:lnSpc>
                <a:spcPct val="90000"/>
              </a:lnSpc>
            </a:pPr>
            <a:endParaRPr lang="en-US" sz="2000" dirty="0" smtClean="0">
              <a:sym typeface="Symbol" pitchFamily="18" charset="2"/>
            </a:endParaRPr>
          </a:p>
          <a:p>
            <a:pPr marL="858838" lvl="2">
              <a:lnSpc>
                <a:spcPct val="90000"/>
              </a:lnSpc>
            </a:pPr>
            <a:endParaRPr lang="en-US" sz="2000" dirty="0" smtClean="0"/>
          </a:p>
          <a:p>
            <a:pPr marL="858838" lvl="2">
              <a:lnSpc>
                <a:spcPct val="90000"/>
              </a:lnSpc>
            </a:pPr>
            <a:endParaRPr lang="en-US" sz="2000" dirty="0" smtClean="0"/>
          </a:p>
          <a:p>
            <a:pPr marL="620713" lvl="1" indent="-228600">
              <a:lnSpc>
                <a:spcPct val="90000"/>
              </a:lnSpc>
              <a:buFontTx/>
              <a:buNone/>
            </a:pPr>
            <a:endParaRPr lang="en-US" sz="2400" dirty="0" smtClean="0"/>
          </a:p>
          <a:p>
            <a:pPr marL="620713" lvl="1" indent="-228600">
              <a:lnSpc>
                <a:spcPct val="90000"/>
              </a:lnSpc>
              <a:buFontTx/>
              <a:buNone/>
            </a:pPr>
            <a:endParaRPr lang="en-US" sz="2400" dirty="0" smtClean="0"/>
          </a:p>
          <a:p>
            <a:pPr marL="620713" lvl="1" indent="-228600">
              <a:lnSpc>
                <a:spcPct val="90000"/>
              </a:lnSpc>
            </a:pPr>
            <a:endParaRPr lang="en-US" sz="2400" b="1" dirty="0" smtClean="0"/>
          </a:p>
        </p:txBody>
      </p:sp>
      <p:pic>
        <p:nvPicPr>
          <p:cNvPr id="62468" name="Picture 4"/>
          <p:cNvPicPr>
            <a:picLocks noGrp="1" noChangeAspect="1" noChangeArrowheads="1"/>
          </p:cNvPicPr>
          <p:nvPr>
            <p:ph sz="half" idx="4294967295"/>
          </p:nvPr>
        </p:nvPicPr>
        <p:blipFill>
          <a:blip r:embed="rId2"/>
          <a:srcRect/>
          <a:stretch>
            <a:fillRect/>
          </a:stretch>
        </p:blipFill>
        <p:spPr>
          <a:xfrm>
            <a:off x="533400" y="381000"/>
            <a:ext cx="1701800" cy="1397000"/>
          </a:xfrm>
        </p:spPr>
      </p:pic>
      <p:pic>
        <p:nvPicPr>
          <p:cNvPr id="62469" name="Picture 5"/>
          <p:cNvPicPr>
            <a:picLocks noChangeAspect="1" noChangeArrowheads="1"/>
          </p:cNvPicPr>
          <p:nvPr/>
        </p:nvPicPr>
        <p:blipFill>
          <a:blip r:embed="rId3"/>
          <a:srcRect/>
          <a:stretch>
            <a:fillRect/>
          </a:stretch>
        </p:blipFill>
        <p:spPr bwMode="auto">
          <a:xfrm>
            <a:off x="7391400" y="3200400"/>
            <a:ext cx="573088" cy="1447800"/>
          </a:xfrm>
          <a:prstGeom prst="rect">
            <a:avLst/>
          </a:prstGeom>
          <a:noFill/>
          <a:ln w="9525">
            <a:noFill/>
            <a:miter lim="800000"/>
            <a:headEnd/>
            <a:tailEnd/>
          </a:ln>
        </p:spPr>
      </p:pic>
      <p:sp>
        <p:nvSpPr>
          <p:cNvPr id="62470" name="Text Box 7"/>
          <p:cNvSpPr txBox="1">
            <a:spLocks noChangeArrowheads="1"/>
          </p:cNvSpPr>
          <p:nvPr/>
        </p:nvSpPr>
        <p:spPr bwMode="auto">
          <a:xfrm>
            <a:off x="3733800" y="1371600"/>
            <a:ext cx="1497013" cy="336550"/>
          </a:xfrm>
          <a:prstGeom prst="rect">
            <a:avLst/>
          </a:prstGeom>
          <a:noFill/>
          <a:ln w="9525">
            <a:noFill/>
            <a:miter lim="800000"/>
            <a:headEnd/>
            <a:tailEnd/>
          </a:ln>
        </p:spPr>
        <p:txBody>
          <a:bodyPr wrap="none">
            <a:spAutoFit/>
          </a:bodyPr>
          <a:lstStyle/>
          <a:p>
            <a:pPr eaLnBrk="1" hangingPunct="1"/>
            <a:r>
              <a:rPr lang="en-US" sz="1600" b="1">
                <a:latin typeface="Arial" charset="0"/>
              </a:rPr>
              <a:t>www.iom.edu</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b="1" smtClean="0">
                <a:solidFill>
                  <a:schemeClr val="tx1"/>
                </a:solidFill>
              </a:rPr>
              <a:t>Sodium Sources</a:t>
            </a:r>
          </a:p>
        </p:txBody>
      </p:sp>
      <p:sp>
        <p:nvSpPr>
          <p:cNvPr id="31747" name="Rectangle 3"/>
          <p:cNvSpPr>
            <a:spLocks noGrp="1" noChangeArrowheads="1"/>
          </p:cNvSpPr>
          <p:nvPr>
            <p:ph type="body" idx="1"/>
          </p:nvPr>
        </p:nvSpPr>
        <p:spPr>
          <a:xfrm>
            <a:off x="685800" y="1676400"/>
            <a:ext cx="7772400" cy="3581400"/>
          </a:xfrm>
        </p:spPr>
        <p:txBody>
          <a:bodyPr/>
          <a:lstStyle/>
          <a:p>
            <a:pPr>
              <a:lnSpc>
                <a:spcPct val="90000"/>
              </a:lnSpc>
            </a:pPr>
            <a:r>
              <a:rPr lang="en-US" sz="2400" b="1" smtClean="0"/>
              <a:t>Order the following items from highest to lowest for the amount of sodium</a:t>
            </a:r>
          </a:p>
          <a:p>
            <a:pPr lvl="1">
              <a:lnSpc>
                <a:spcPct val="90000"/>
              </a:lnSpc>
              <a:buFontTx/>
              <a:buChar char="•"/>
            </a:pPr>
            <a:r>
              <a:rPr lang="en-US" sz="2000" smtClean="0">
                <a:solidFill>
                  <a:schemeClr val="tx1"/>
                </a:solidFill>
              </a:rPr>
              <a:t>10 French fries, frozen, oven roasted</a:t>
            </a:r>
          </a:p>
          <a:p>
            <a:pPr lvl="1">
              <a:lnSpc>
                <a:spcPct val="90000"/>
              </a:lnSpc>
              <a:buFontTx/>
              <a:buChar char="•"/>
            </a:pPr>
            <a:r>
              <a:rPr lang="en-US" sz="2000" smtClean="0">
                <a:solidFill>
                  <a:schemeClr val="tx1"/>
                </a:solidFill>
              </a:rPr>
              <a:t>½ cup prepared chocolate pudding</a:t>
            </a:r>
          </a:p>
          <a:p>
            <a:pPr lvl="1">
              <a:lnSpc>
                <a:spcPct val="90000"/>
              </a:lnSpc>
              <a:buFontTx/>
              <a:buChar char="•"/>
            </a:pPr>
            <a:r>
              <a:rPr lang="en-US" sz="2000" smtClean="0">
                <a:solidFill>
                  <a:schemeClr val="tx1"/>
                </a:solidFill>
              </a:rPr>
              <a:t>½ cup sweetened applesauce</a:t>
            </a:r>
          </a:p>
          <a:p>
            <a:pPr lvl="1">
              <a:lnSpc>
                <a:spcPct val="90000"/>
              </a:lnSpc>
              <a:buFontTx/>
              <a:buChar char="•"/>
            </a:pPr>
            <a:r>
              <a:rPr lang="en-US" sz="2000" smtClean="0">
                <a:solidFill>
                  <a:schemeClr val="tx1"/>
                </a:solidFill>
              </a:rPr>
              <a:t>1 slice whole wheat bread</a:t>
            </a:r>
          </a:p>
          <a:p>
            <a:pPr lvl="1">
              <a:lnSpc>
                <a:spcPct val="90000"/>
              </a:lnSpc>
              <a:buFontTx/>
              <a:buChar char="•"/>
            </a:pPr>
            <a:r>
              <a:rPr lang="en-US" sz="2000" smtClean="0">
                <a:solidFill>
                  <a:schemeClr val="tx1"/>
                </a:solidFill>
              </a:rPr>
              <a:t>1 slice rye bread</a:t>
            </a:r>
          </a:p>
          <a:p>
            <a:pPr lvl="1">
              <a:lnSpc>
                <a:spcPct val="90000"/>
              </a:lnSpc>
              <a:buFontTx/>
              <a:buChar char="•"/>
            </a:pPr>
            <a:r>
              <a:rPr lang="en-US" sz="2000" smtClean="0">
                <a:solidFill>
                  <a:schemeClr val="tx1"/>
                </a:solidFill>
              </a:rPr>
              <a:t>½ cup 1% fat cottage cheese</a:t>
            </a:r>
          </a:p>
          <a:p>
            <a:pPr lvl="1">
              <a:lnSpc>
                <a:spcPct val="90000"/>
              </a:lnSpc>
              <a:buFontTx/>
              <a:buChar char="•"/>
            </a:pPr>
            <a:r>
              <a:rPr lang="en-US" sz="2000" smtClean="0">
                <a:solidFill>
                  <a:schemeClr val="tx1"/>
                </a:solidFill>
              </a:rPr>
              <a:t>½ cup tuna salad</a:t>
            </a:r>
          </a:p>
          <a:p>
            <a:pPr lvl="1">
              <a:lnSpc>
                <a:spcPct val="90000"/>
              </a:lnSpc>
              <a:buFontTx/>
              <a:buChar char="•"/>
            </a:pPr>
            <a:r>
              <a:rPr lang="en-US" sz="2000" smtClean="0">
                <a:solidFill>
                  <a:schemeClr val="tx1"/>
                </a:solidFill>
              </a:rPr>
              <a:t>1 cup 1% milk</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b="1" smtClean="0">
                <a:solidFill>
                  <a:schemeClr val="tx1"/>
                </a:solidFill>
              </a:rPr>
              <a:t>Sodium Sources</a:t>
            </a:r>
            <a:r>
              <a:rPr lang="en-US" smtClean="0">
                <a:solidFill>
                  <a:schemeClr val="tx1"/>
                </a:solidFill>
              </a:rPr>
              <a:t/>
            </a:r>
            <a:br>
              <a:rPr lang="en-US" smtClean="0">
                <a:solidFill>
                  <a:schemeClr val="tx1"/>
                </a:solidFill>
              </a:rPr>
            </a:br>
            <a:r>
              <a:rPr lang="en-US" sz="2400" smtClean="0">
                <a:solidFill>
                  <a:schemeClr val="tx1"/>
                </a:solidFill>
              </a:rPr>
              <a:t>Goal: 500 mg/meal Per DGA Recommendations</a:t>
            </a:r>
          </a:p>
        </p:txBody>
      </p:sp>
      <p:sp>
        <p:nvSpPr>
          <p:cNvPr id="32771" name="Rectangle 3"/>
          <p:cNvSpPr>
            <a:spLocks noGrp="1" noChangeArrowheads="1"/>
          </p:cNvSpPr>
          <p:nvPr>
            <p:ph type="body" idx="1"/>
          </p:nvPr>
        </p:nvSpPr>
        <p:spPr/>
        <p:txBody>
          <a:bodyPr/>
          <a:lstStyle/>
          <a:p>
            <a:pPr marL="533400" indent="-533400">
              <a:lnSpc>
                <a:spcPct val="90000"/>
              </a:lnSpc>
            </a:pPr>
            <a:r>
              <a:rPr lang="en-US" sz="2400" b="1" dirty="0" smtClean="0"/>
              <a:t>Order the following items from highest to lowest for the amount of sodium</a:t>
            </a:r>
          </a:p>
          <a:p>
            <a:pPr marL="914400" lvl="1" indent="-457200">
              <a:lnSpc>
                <a:spcPct val="90000"/>
              </a:lnSpc>
              <a:buFontTx/>
              <a:buAutoNum type="arabicPeriod"/>
            </a:pPr>
            <a:r>
              <a:rPr lang="en-US" sz="2000" dirty="0" smtClean="0">
                <a:solidFill>
                  <a:schemeClr val="tx1"/>
                </a:solidFill>
              </a:rPr>
              <a:t>½ cup 1% fat cottage cheese			459   mg</a:t>
            </a:r>
          </a:p>
          <a:p>
            <a:pPr marL="914400" lvl="1" indent="-457200">
              <a:lnSpc>
                <a:spcPct val="90000"/>
              </a:lnSpc>
              <a:buFontTx/>
              <a:buAutoNum type="arabicPeriod"/>
            </a:pPr>
            <a:r>
              <a:rPr lang="en-US" sz="2000" dirty="0" smtClean="0">
                <a:solidFill>
                  <a:schemeClr val="tx1"/>
                </a:solidFill>
              </a:rPr>
              <a:t>½ cup tuna salad				412   mg</a:t>
            </a:r>
          </a:p>
          <a:p>
            <a:pPr marL="914400" lvl="1" indent="-457200">
              <a:lnSpc>
                <a:spcPct val="90000"/>
              </a:lnSpc>
              <a:buFontTx/>
              <a:buAutoNum type="arabicPeriod"/>
            </a:pPr>
            <a:r>
              <a:rPr lang="en-US" sz="2000" dirty="0" smtClean="0">
                <a:solidFill>
                  <a:schemeClr val="tx1"/>
                </a:solidFill>
              </a:rPr>
              <a:t>1 slice rye bread				211   mg</a:t>
            </a:r>
          </a:p>
          <a:p>
            <a:pPr marL="914400" lvl="1" indent="-457200">
              <a:lnSpc>
                <a:spcPct val="90000"/>
              </a:lnSpc>
              <a:buFontTx/>
              <a:buAutoNum type="arabicPeriod"/>
            </a:pPr>
            <a:r>
              <a:rPr lang="en-US" sz="2000" dirty="0" smtClean="0">
                <a:solidFill>
                  <a:schemeClr val="tx1"/>
                </a:solidFill>
              </a:rPr>
              <a:t>10 </a:t>
            </a:r>
            <a:r>
              <a:rPr lang="en-US" sz="2000" dirty="0" err="1" smtClean="0">
                <a:solidFill>
                  <a:schemeClr val="tx1"/>
                </a:solidFill>
              </a:rPr>
              <a:t>french</a:t>
            </a:r>
            <a:r>
              <a:rPr lang="en-US" sz="2000" dirty="0" smtClean="0">
                <a:solidFill>
                  <a:schemeClr val="tx1"/>
                </a:solidFill>
              </a:rPr>
              <a:t> fries, frozen, oven roasted		194   mg</a:t>
            </a:r>
          </a:p>
          <a:p>
            <a:pPr marL="914400" lvl="1" indent="-457200">
              <a:lnSpc>
                <a:spcPct val="90000"/>
              </a:lnSpc>
              <a:buFontTx/>
              <a:buAutoNum type="arabicPeriod"/>
            </a:pPr>
            <a:r>
              <a:rPr lang="en-US" sz="2000" dirty="0" smtClean="0">
                <a:solidFill>
                  <a:schemeClr val="tx1"/>
                </a:solidFill>
              </a:rPr>
              <a:t>½ cup prepared chocolate pudding		172   mg</a:t>
            </a:r>
          </a:p>
          <a:p>
            <a:pPr marL="914400" lvl="1" indent="-457200">
              <a:lnSpc>
                <a:spcPct val="90000"/>
              </a:lnSpc>
              <a:buFontTx/>
              <a:buAutoNum type="arabicPeriod"/>
            </a:pPr>
            <a:r>
              <a:rPr lang="en-US" sz="2000" dirty="0" smtClean="0">
                <a:solidFill>
                  <a:schemeClr val="tx1"/>
                </a:solidFill>
              </a:rPr>
              <a:t>1 slice whole wheat bread			132   mg</a:t>
            </a:r>
          </a:p>
          <a:p>
            <a:pPr marL="914400" lvl="1" indent="-457200">
              <a:lnSpc>
                <a:spcPct val="90000"/>
              </a:lnSpc>
              <a:buFontTx/>
              <a:buAutoNum type="arabicPeriod"/>
            </a:pPr>
            <a:r>
              <a:rPr lang="en-US" sz="2000" dirty="0" smtClean="0">
                <a:solidFill>
                  <a:schemeClr val="tx1"/>
                </a:solidFill>
              </a:rPr>
              <a:t>1 cup 1% milk					107   mg</a:t>
            </a:r>
          </a:p>
          <a:p>
            <a:pPr marL="914400" lvl="1" indent="-457200">
              <a:lnSpc>
                <a:spcPct val="90000"/>
              </a:lnSpc>
              <a:buFontTx/>
              <a:buAutoNum type="arabicPeriod"/>
            </a:pPr>
            <a:r>
              <a:rPr lang="en-US" sz="2000" dirty="0" smtClean="0">
                <a:solidFill>
                  <a:schemeClr val="tx1"/>
                </a:solidFill>
              </a:rPr>
              <a:t>½ cup sweetened applesauce		   	    2.5 mg</a:t>
            </a:r>
          </a:p>
        </p:txBody>
      </p:sp>
      <p:sp>
        <p:nvSpPr>
          <p:cNvPr id="32772" name="Text Box 4"/>
          <p:cNvSpPr txBox="1">
            <a:spLocks noChangeArrowheads="1"/>
          </p:cNvSpPr>
          <p:nvPr/>
        </p:nvSpPr>
        <p:spPr bwMode="auto">
          <a:xfrm>
            <a:off x="0" y="6521450"/>
            <a:ext cx="6327775" cy="336550"/>
          </a:xfrm>
          <a:prstGeom prst="rect">
            <a:avLst/>
          </a:prstGeom>
          <a:noFill/>
          <a:ln w="9525">
            <a:noFill/>
            <a:miter lim="800000"/>
            <a:headEnd/>
            <a:tailEnd/>
          </a:ln>
        </p:spPr>
        <p:txBody>
          <a:bodyPr wrap="none">
            <a:spAutoFit/>
          </a:bodyPr>
          <a:lstStyle/>
          <a:p>
            <a:r>
              <a:rPr lang="en-US" sz="1600">
                <a:latin typeface="Arial" charset="0"/>
              </a:rPr>
              <a:t>USDA Handbook 23, http://www.nal.usda.gov/fnic/foodcomp/search/</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tx1"/>
                </a:solidFill>
                <a:effectLst/>
              </a:rPr>
              <a:t>Advice to Reduce Sodium Intake</a:t>
            </a:r>
            <a:endParaRPr lang="en-US" sz="3600" b="1" dirty="0">
              <a:solidFill>
                <a:schemeClr val="tx1"/>
              </a:solidFill>
              <a:effectLst/>
            </a:endParaRPr>
          </a:p>
        </p:txBody>
      </p:sp>
      <p:sp>
        <p:nvSpPr>
          <p:cNvPr id="4" name="Content Placeholder 3"/>
          <p:cNvSpPr>
            <a:spLocks noGrp="1"/>
          </p:cNvSpPr>
          <p:nvPr>
            <p:ph idx="1"/>
          </p:nvPr>
        </p:nvSpPr>
        <p:spPr>
          <a:xfrm>
            <a:off x="914400" y="1600200"/>
            <a:ext cx="7772400" cy="4525963"/>
          </a:xfrm>
        </p:spPr>
        <p:txBody>
          <a:bodyPr/>
          <a:lstStyle/>
          <a:p>
            <a:r>
              <a:rPr lang="en-US" sz="2800" b="1" dirty="0" smtClean="0">
                <a:effectLst/>
              </a:rPr>
              <a:t>Read the Nutrition Facts label </a:t>
            </a:r>
          </a:p>
          <a:p>
            <a:r>
              <a:rPr lang="en-US" sz="2800" b="1" dirty="0" smtClean="0">
                <a:effectLst/>
              </a:rPr>
              <a:t>Consume more fresh foods and fewer processed foods high in sodium</a:t>
            </a:r>
          </a:p>
          <a:p>
            <a:r>
              <a:rPr lang="en-US" sz="2800" b="1" dirty="0" smtClean="0">
                <a:effectLst/>
              </a:rPr>
              <a:t>Eat more foods prepared at home</a:t>
            </a:r>
          </a:p>
          <a:p>
            <a:r>
              <a:rPr lang="en-US" sz="2800" b="1" dirty="0" smtClean="0">
                <a:effectLst/>
              </a:rPr>
              <a:t>When eating at restaurants, ask that salt not be added to your food</a:t>
            </a:r>
          </a:p>
          <a:p>
            <a:endParaRPr lang="en-US" sz="2400" dirty="0" smtClean="0">
              <a:effectLst/>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04800" y="609600"/>
            <a:ext cx="8153400" cy="1143000"/>
          </a:xfrm>
        </p:spPr>
        <p:txBody>
          <a:bodyPr/>
          <a:lstStyle/>
          <a:p>
            <a:r>
              <a:rPr lang="en-US" sz="2800" b="1" smtClean="0">
                <a:solidFill>
                  <a:schemeClr val="tx1"/>
                </a:solidFill>
              </a:rPr>
              <a:t>Ch. 3: Foods and Food Components to Reduce</a:t>
            </a:r>
            <a:r>
              <a:rPr lang="en-US" sz="3200" b="1" smtClean="0">
                <a:solidFill>
                  <a:schemeClr val="tx1"/>
                </a:solidFill>
              </a:rPr>
              <a:t/>
            </a:r>
            <a:br>
              <a:rPr lang="en-US" sz="3200" b="1" smtClean="0">
                <a:solidFill>
                  <a:schemeClr val="tx1"/>
                </a:solidFill>
              </a:rPr>
            </a:br>
            <a:r>
              <a:rPr lang="en-US" sz="3200" smtClean="0">
                <a:solidFill>
                  <a:schemeClr val="tx1"/>
                </a:solidFill>
              </a:rPr>
              <a:t> </a:t>
            </a:r>
            <a:r>
              <a:rPr lang="en-US" sz="3200" i="1" smtClean="0">
                <a:solidFill>
                  <a:schemeClr val="tx1"/>
                </a:solidFill>
              </a:rPr>
              <a:t>Key Recommendations</a:t>
            </a:r>
          </a:p>
        </p:txBody>
      </p:sp>
      <p:sp>
        <p:nvSpPr>
          <p:cNvPr id="33795" name="Rectangle 3"/>
          <p:cNvSpPr>
            <a:spLocks noGrp="1" noChangeArrowheads="1"/>
          </p:cNvSpPr>
          <p:nvPr>
            <p:ph type="body" idx="1"/>
          </p:nvPr>
        </p:nvSpPr>
        <p:spPr/>
        <p:txBody>
          <a:bodyPr/>
          <a:lstStyle/>
          <a:p>
            <a:r>
              <a:rPr lang="en-US" sz="2400" b="1" dirty="0" smtClean="0">
                <a:solidFill>
                  <a:srgbClr val="00CC00"/>
                </a:solidFill>
              </a:rPr>
              <a:t>Consume less than 10 percent of calories from saturated fatty acids </a:t>
            </a:r>
            <a:r>
              <a:rPr lang="en-US" sz="2400" b="1" dirty="0" smtClean="0"/>
              <a:t>by replacing them with monounsaturated and polyunsaturated fatty acids</a:t>
            </a:r>
            <a:r>
              <a:rPr lang="en-US" sz="2400" dirty="0" smtClean="0"/>
              <a:t>.</a:t>
            </a:r>
          </a:p>
          <a:p>
            <a:pPr>
              <a:buFontTx/>
              <a:buNone/>
            </a:pPr>
            <a:endParaRPr lang="en-US" sz="2400" dirty="0" smtClean="0"/>
          </a:p>
          <a:p>
            <a:r>
              <a:rPr lang="en-US" sz="2400" b="1" dirty="0" smtClean="0"/>
              <a:t>Consume less than 300 mg per day of dietary cholesterol.</a:t>
            </a:r>
          </a:p>
          <a:p>
            <a:pPr lvl="1">
              <a:buFontTx/>
              <a:buChar char="•"/>
            </a:pPr>
            <a:r>
              <a:rPr lang="en-US" sz="2000" dirty="0" smtClean="0">
                <a:solidFill>
                  <a:schemeClr val="tx1"/>
                </a:solidFill>
              </a:rPr>
              <a:t>Up to 1 egg yolk/day</a:t>
            </a:r>
          </a:p>
          <a:p>
            <a:pPr lvl="1">
              <a:buFontTx/>
              <a:buChar char="•"/>
            </a:pPr>
            <a:r>
              <a:rPr lang="en-US" sz="2000" dirty="0" smtClean="0">
                <a:solidFill>
                  <a:schemeClr val="tx1"/>
                </a:solidFill>
              </a:rPr>
              <a:t>Small effect compared to saturated and </a:t>
            </a:r>
            <a:r>
              <a:rPr lang="en-US" sz="2000" i="1" dirty="0" smtClean="0">
                <a:solidFill>
                  <a:schemeClr val="tx1"/>
                </a:solidFill>
              </a:rPr>
              <a:t>trans </a:t>
            </a:r>
            <a:r>
              <a:rPr lang="en-US" sz="2000" dirty="0" smtClean="0">
                <a:solidFill>
                  <a:schemeClr val="tx1"/>
                </a:solidFill>
              </a:rPr>
              <a:t>fats</a:t>
            </a:r>
          </a:p>
          <a:p>
            <a:endParaRPr lang="en-US" sz="2400" dirty="0" smtClean="0">
              <a:solidFill>
                <a:schemeClr val="tx1"/>
              </a:solidFill>
            </a:endParaRPr>
          </a:p>
          <a:p>
            <a:endParaRPr lang="en-US" sz="28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0"/>
            <a:ext cx="7772400" cy="1143000"/>
          </a:xfrm>
        </p:spPr>
        <p:txBody>
          <a:bodyPr/>
          <a:lstStyle/>
          <a:p>
            <a:r>
              <a:rPr lang="en-US" sz="3200" b="1" smtClean="0">
                <a:solidFill>
                  <a:schemeClr val="tx1"/>
                </a:solidFill>
              </a:rPr>
              <a:t>Food Sources of Saturated Fats</a:t>
            </a:r>
          </a:p>
        </p:txBody>
      </p:sp>
      <p:pic>
        <p:nvPicPr>
          <p:cNvPr id="4" name="Picture 2"/>
          <p:cNvPicPr>
            <a:picLocks noChangeAspect="1" noChangeArrowheads="1"/>
          </p:cNvPicPr>
          <p:nvPr/>
        </p:nvPicPr>
        <p:blipFill>
          <a:blip r:embed="rId2"/>
          <a:srcRect l="706" t="1334" r="4419" b="1281"/>
          <a:stretch>
            <a:fillRect/>
          </a:stretch>
        </p:blipFill>
        <p:spPr bwMode="auto">
          <a:xfrm>
            <a:off x="1219200" y="990600"/>
            <a:ext cx="6705600" cy="442436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chemeClr val="tx1"/>
                </a:solidFill>
              </a:rPr>
              <a:t>What influences what we eat?</a:t>
            </a:r>
            <a:br>
              <a:rPr lang="en-US" sz="4000" b="1" dirty="0" smtClean="0">
                <a:solidFill>
                  <a:schemeClr val="tx1"/>
                </a:solidFill>
              </a:rPr>
            </a:br>
            <a:r>
              <a:rPr lang="en-US" sz="3200" i="1" dirty="0" err="1" smtClean="0">
                <a:solidFill>
                  <a:schemeClr val="tx1"/>
                </a:solidFill>
              </a:rPr>
              <a:t>Obesigenic</a:t>
            </a:r>
            <a:r>
              <a:rPr lang="en-US" sz="3200" i="1" dirty="0" smtClean="0">
                <a:solidFill>
                  <a:schemeClr val="tx1"/>
                </a:solidFill>
              </a:rPr>
              <a:t> Environment</a:t>
            </a:r>
            <a:endParaRPr lang="en-US" sz="4000" b="1" dirty="0">
              <a:solidFill>
                <a:schemeClr val="tx1"/>
              </a:solidFill>
            </a:endParaRPr>
          </a:p>
        </p:txBody>
      </p:sp>
      <p:sp>
        <p:nvSpPr>
          <p:cNvPr id="3" name="Content Placeholder 2"/>
          <p:cNvSpPr>
            <a:spLocks noGrp="1"/>
          </p:cNvSpPr>
          <p:nvPr>
            <p:ph idx="1"/>
          </p:nvPr>
        </p:nvSpPr>
        <p:spPr/>
        <p:txBody>
          <a:bodyPr/>
          <a:lstStyle/>
          <a:p>
            <a:r>
              <a:rPr lang="en-US" b="1" dirty="0" smtClean="0"/>
              <a:t>Sectors of influence</a:t>
            </a:r>
          </a:p>
          <a:p>
            <a:pPr lvl="1">
              <a:buFont typeface="Arial" pitchFamily="34" charset="0"/>
              <a:buChar char="•"/>
            </a:pPr>
            <a:r>
              <a:rPr lang="en-US" dirty="0" smtClean="0">
                <a:solidFill>
                  <a:schemeClr val="tx1"/>
                </a:solidFill>
              </a:rPr>
              <a:t>Government, public health &amp; health care</a:t>
            </a:r>
          </a:p>
          <a:p>
            <a:pPr lvl="1">
              <a:buFont typeface="Arial" pitchFamily="34" charset="0"/>
              <a:buChar char="•"/>
            </a:pPr>
            <a:r>
              <a:rPr lang="en-US" dirty="0" smtClean="0">
                <a:solidFill>
                  <a:schemeClr val="tx1"/>
                </a:solidFill>
              </a:rPr>
              <a:t>Agriculture</a:t>
            </a:r>
          </a:p>
          <a:p>
            <a:pPr lvl="1">
              <a:buFont typeface="Arial" pitchFamily="34" charset="0"/>
              <a:buChar char="•"/>
            </a:pPr>
            <a:r>
              <a:rPr lang="en-US" dirty="0" smtClean="0">
                <a:solidFill>
                  <a:schemeClr val="tx1"/>
                </a:solidFill>
              </a:rPr>
              <a:t>Marketing, advertisements</a:t>
            </a:r>
          </a:p>
          <a:p>
            <a:pPr lvl="1">
              <a:buFont typeface="Arial" pitchFamily="34" charset="0"/>
              <a:buChar char="•"/>
            </a:pPr>
            <a:r>
              <a:rPr lang="en-US" dirty="0" smtClean="0">
                <a:solidFill>
                  <a:schemeClr val="tx1"/>
                </a:solidFill>
              </a:rPr>
              <a:t>Industry: food, beverage, entertainment</a:t>
            </a:r>
          </a:p>
          <a:p>
            <a:pPr lvl="1">
              <a:buFont typeface="Arial" pitchFamily="34" charset="0"/>
              <a:buChar char="•"/>
            </a:pPr>
            <a:r>
              <a:rPr lang="en-US" dirty="0" smtClean="0">
                <a:solidFill>
                  <a:schemeClr val="tx1"/>
                </a:solidFill>
              </a:rPr>
              <a:t>Community safety and design</a:t>
            </a:r>
          </a:p>
          <a:p>
            <a:pPr lvl="1">
              <a:buFont typeface="Arial" pitchFamily="34" charset="0"/>
              <a:buChar char="•"/>
            </a:pPr>
            <a:endParaRPr lang="en-US" dirty="0" smtClean="0">
              <a:solidFill>
                <a:schemeClr val="tx1"/>
              </a:solidFill>
            </a:endParaRPr>
          </a:p>
          <a:p>
            <a:r>
              <a:rPr lang="en-US" dirty="0" smtClean="0"/>
              <a:t>Social &amp; cultural values</a:t>
            </a:r>
          </a:p>
          <a:p>
            <a:pPr lvl="1">
              <a:buFont typeface="Arial" pitchFamily="34" charset="0"/>
              <a:buChar char="•"/>
            </a:pPr>
            <a:endParaRPr lang="en-US" dirty="0">
              <a:solidFill>
                <a:schemeClr val="tx1"/>
              </a:solidFill>
            </a:endParaRPr>
          </a:p>
        </p:txBody>
      </p:sp>
      <p:sp>
        <p:nvSpPr>
          <p:cNvPr id="4" name="Date Placeholder 3"/>
          <p:cNvSpPr>
            <a:spLocks noGrp="1"/>
          </p:cNvSpPr>
          <p:nvPr>
            <p:ph type="dt" sz="half" idx="10"/>
          </p:nvPr>
        </p:nvSpPr>
        <p:spPr/>
        <p:txBody>
          <a:bodyPr/>
          <a:lstStyle/>
          <a:p>
            <a:pPr>
              <a:defRPr/>
            </a:pPr>
            <a:fld id="{6A5CEF8D-3E3D-44A7-969D-657BA2B27794}" type="datetime1">
              <a:rPr lang="en-US" smtClean="0"/>
              <a:pPr>
                <a:defRPr/>
              </a:pPr>
              <a:t>9/7/2011</a:t>
            </a:fld>
            <a:r>
              <a:rPr lang="en-US" smtClean="0"/>
              <a:t>1</a:t>
            </a: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3"/>
          <p:cNvSpPr>
            <a:spLocks noGrp="1"/>
          </p:cNvSpPr>
          <p:nvPr>
            <p:ph type="dt" sz="quarter" idx="10"/>
          </p:nvPr>
        </p:nvSpPr>
        <p:spPr>
          <a:noFill/>
        </p:spPr>
        <p:txBody>
          <a:bodyPr/>
          <a:lstStyle/>
          <a:p>
            <a:r>
              <a:rPr lang="en-US" smtClean="0"/>
              <a:t>1</a:t>
            </a:r>
          </a:p>
        </p:txBody>
      </p:sp>
      <p:sp>
        <p:nvSpPr>
          <p:cNvPr id="35843" name="Rectangle 2"/>
          <p:cNvSpPr>
            <a:spLocks noGrp="1" noChangeArrowheads="1"/>
          </p:cNvSpPr>
          <p:nvPr>
            <p:ph type="title"/>
          </p:nvPr>
        </p:nvSpPr>
        <p:spPr>
          <a:xfrm>
            <a:off x="304800" y="609600"/>
            <a:ext cx="8153400" cy="1143000"/>
          </a:xfrm>
        </p:spPr>
        <p:txBody>
          <a:bodyPr/>
          <a:lstStyle/>
          <a:p>
            <a:r>
              <a:rPr lang="en-US" sz="2800" b="1" dirty="0" smtClean="0">
                <a:solidFill>
                  <a:schemeClr val="tx1"/>
                </a:solidFill>
              </a:rPr>
              <a:t>Ch. 3: Foods and Food Components to Reduce</a:t>
            </a:r>
            <a:r>
              <a:rPr lang="en-US" sz="3200" b="1" dirty="0" smtClean="0">
                <a:solidFill>
                  <a:schemeClr val="tx1"/>
                </a:solidFill>
              </a:rPr>
              <a:t/>
            </a:r>
            <a:br>
              <a:rPr lang="en-US" sz="3200" b="1" dirty="0" smtClean="0">
                <a:solidFill>
                  <a:schemeClr val="tx1"/>
                </a:solidFill>
              </a:rPr>
            </a:br>
            <a:r>
              <a:rPr lang="en-US" sz="3200" dirty="0" smtClean="0">
                <a:solidFill>
                  <a:schemeClr val="tx1"/>
                </a:solidFill>
              </a:rPr>
              <a:t> </a:t>
            </a:r>
            <a:r>
              <a:rPr lang="en-US" sz="3200" i="1" dirty="0" smtClean="0">
                <a:solidFill>
                  <a:schemeClr val="tx1"/>
                </a:solidFill>
              </a:rPr>
              <a:t>Key Recommendations</a:t>
            </a:r>
          </a:p>
        </p:txBody>
      </p:sp>
      <p:sp>
        <p:nvSpPr>
          <p:cNvPr id="35844" name="Rectangle 3"/>
          <p:cNvSpPr>
            <a:spLocks noGrp="1" noChangeArrowheads="1"/>
          </p:cNvSpPr>
          <p:nvPr>
            <p:ph type="body" idx="1"/>
          </p:nvPr>
        </p:nvSpPr>
        <p:spPr>
          <a:xfrm>
            <a:off x="685800" y="2209800"/>
            <a:ext cx="7772400" cy="3352800"/>
          </a:xfrm>
        </p:spPr>
        <p:txBody>
          <a:bodyPr/>
          <a:lstStyle/>
          <a:p>
            <a:pPr>
              <a:lnSpc>
                <a:spcPct val="90000"/>
              </a:lnSpc>
            </a:pPr>
            <a:r>
              <a:rPr lang="en-US" sz="2800" b="1" dirty="0" smtClean="0">
                <a:solidFill>
                  <a:srgbClr val="00CC00"/>
                </a:solidFill>
              </a:rPr>
              <a:t>Keep </a:t>
            </a:r>
            <a:r>
              <a:rPr lang="en-US" sz="2800" b="1" i="1" dirty="0" smtClean="0">
                <a:solidFill>
                  <a:srgbClr val="00CC00"/>
                </a:solidFill>
              </a:rPr>
              <a:t>trans</a:t>
            </a:r>
            <a:r>
              <a:rPr lang="en-US" sz="2800" b="1" dirty="0" smtClean="0">
                <a:solidFill>
                  <a:srgbClr val="00CC00"/>
                </a:solidFill>
              </a:rPr>
              <a:t> fatty acid consumption as low as possible </a:t>
            </a:r>
            <a:r>
              <a:rPr lang="en-US" sz="2800" b="1" dirty="0" smtClean="0"/>
              <a:t>by limiting foods that contain synthetic sources of </a:t>
            </a:r>
            <a:r>
              <a:rPr lang="en-US" sz="2800" b="1" i="1" dirty="0" smtClean="0"/>
              <a:t>trans</a:t>
            </a:r>
            <a:r>
              <a:rPr lang="en-US" sz="2800" b="1" dirty="0" smtClean="0"/>
              <a:t> fats, such as partially hydrogenated oils, and by limiting other solid fats.</a:t>
            </a:r>
          </a:p>
          <a:p>
            <a:pPr>
              <a:lnSpc>
                <a:spcPct val="90000"/>
              </a:lnSpc>
            </a:pPr>
            <a:endParaRPr lang="en-US" sz="2000" b="1" dirty="0" smtClean="0"/>
          </a:p>
          <a:p>
            <a:pPr>
              <a:lnSpc>
                <a:spcPct val="90000"/>
              </a:lnSpc>
            </a:pPr>
            <a:r>
              <a:rPr lang="en-US" sz="2800" b="1" dirty="0" smtClean="0">
                <a:solidFill>
                  <a:srgbClr val="00CC00"/>
                </a:solidFill>
              </a:rPr>
              <a:t>Reduce the intake of calories from solid fats and added sugars (</a:t>
            </a:r>
            <a:r>
              <a:rPr lang="en-US" sz="2800" b="1" dirty="0" err="1" smtClean="0">
                <a:solidFill>
                  <a:srgbClr val="00CC00"/>
                </a:solidFill>
              </a:rPr>
              <a:t>SoFAS</a:t>
            </a:r>
            <a:r>
              <a:rPr lang="en-US" sz="2800" b="1" dirty="0" smtClean="0">
                <a:solidFill>
                  <a:srgbClr val="00CC00"/>
                </a:solidFill>
              </a:rPr>
              <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2"/>
          <p:cNvSpPr>
            <a:spLocks noGrp="1"/>
          </p:cNvSpPr>
          <p:nvPr>
            <p:ph type="sldNum" sz="quarter" idx="10"/>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A1B3919-92DF-4B73-8410-3BF5A663A54A}" type="slidenum">
              <a:rPr lang="en-US"/>
              <a:pPr fontAlgn="base">
                <a:spcBef>
                  <a:spcPct val="0"/>
                </a:spcBef>
                <a:spcAft>
                  <a:spcPct val="0"/>
                </a:spcAft>
              </a:pPr>
              <a:t>41</a:t>
            </a:fld>
            <a:endParaRPr lang="en-US"/>
          </a:p>
        </p:txBody>
      </p:sp>
      <p:sp>
        <p:nvSpPr>
          <p:cNvPr id="4" name="Title 3"/>
          <p:cNvSpPr>
            <a:spLocks noGrp="1"/>
          </p:cNvSpPr>
          <p:nvPr>
            <p:ph type="title"/>
          </p:nvPr>
        </p:nvSpPr>
        <p:spPr>
          <a:xfrm>
            <a:off x="304800" y="304800"/>
            <a:ext cx="8839200" cy="1447800"/>
          </a:xfrm>
        </p:spPr>
        <p:txBody>
          <a:bodyPr>
            <a:normAutofit/>
          </a:bodyPr>
          <a:lstStyle/>
          <a:p>
            <a:pPr fontAlgn="auto">
              <a:spcAft>
                <a:spcPts val="0"/>
              </a:spcAft>
              <a:defRPr/>
            </a:pPr>
            <a:r>
              <a:rPr lang="en-US" sz="2800" b="1" dirty="0" smtClean="0">
                <a:solidFill>
                  <a:schemeClr val="tx1"/>
                </a:solidFill>
              </a:rPr>
              <a:t>Ch. 3: Foods and Food Components to Reduce</a:t>
            </a:r>
            <a:endParaRPr lang="en-US" sz="2800" b="1" dirty="0"/>
          </a:p>
        </p:txBody>
      </p:sp>
      <p:pic>
        <p:nvPicPr>
          <p:cNvPr id="34819" name="Picture 2"/>
          <p:cNvPicPr>
            <a:picLocks noGrp="1" noChangeAspect="1" noChangeArrowheads="1"/>
          </p:cNvPicPr>
          <p:nvPr>
            <p:ph idx="1"/>
          </p:nvPr>
        </p:nvPicPr>
        <p:blipFill>
          <a:blip r:embed="rId3" cstate="print"/>
          <a:srcRect/>
          <a:stretch>
            <a:fillRect/>
          </a:stretch>
        </p:blipFill>
        <p:spPr>
          <a:xfrm>
            <a:off x="685800" y="1933943"/>
            <a:ext cx="8000999" cy="3561745"/>
          </a:xfrm>
        </p:spPr>
      </p:pic>
      <p:sp>
        <p:nvSpPr>
          <p:cNvPr id="34820" name="TextBox 5"/>
          <p:cNvSpPr txBox="1">
            <a:spLocks noChangeArrowheads="1"/>
          </p:cNvSpPr>
          <p:nvPr/>
        </p:nvSpPr>
        <p:spPr bwMode="auto">
          <a:xfrm>
            <a:off x="457200" y="1371600"/>
            <a:ext cx="8153400" cy="523875"/>
          </a:xfrm>
          <a:prstGeom prst="rect">
            <a:avLst/>
          </a:prstGeom>
          <a:noFill/>
          <a:ln w="9525">
            <a:noFill/>
            <a:miter lim="800000"/>
            <a:headEnd/>
            <a:tailEnd/>
          </a:ln>
        </p:spPr>
        <p:txBody>
          <a:bodyPr>
            <a:spAutoFit/>
          </a:bodyPr>
          <a:lstStyle/>
          <a:p>
            <a:r>
              <a:rPr lang="en-US" sz="2800" b="1" dirty="0">
                <a:latin typeface="Lucida Sans Unicode" pitchFamily="34" charset="0"/>
              </a:rPr>
              <a:t>   What We Eat                Recommended Limits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304800"/>
            <a:ext cx="7772400" cy="1143000"/>
          </a:xfrm>
        </p:spPr>
        <p:txBody>
          <a:bodyPr/>
          <a:lstStyle/>
          <a:p>
            <a:r>
              <a:rPr lang="en-US" sz="4000" b="1" smtClean="0">
                <a:solidFill>
                  <a:schemeClr val="tx1"/>
                </a:solidFill>
              </a:rPr>
              <a:t>Food Sources of Added Sugars</a:t>
            </a:r>
          </a:p>
        </p:txBody>
      </p:sp>
      <p:pic>
        <p:nvPicPr>
          <p:cNvPr id="4" name="Picture 2"/>
          <p:cNvPicPr>
            <a:picLocks noChangeAspect="1" noChangeArrowheads="1"/>
          </p:cNvPicPr>
          <p:nvPr/>
        </p:nvPicPr>
        <p:blipFill>
          <a:blip r:embed="rId2"/>
          <a:srcRect l="701" t="570" r="2804" b="968"/>
          <a:stretch>
            <a:fillRect/>
          </a:stretch>
        </p:blipFill>
        <p:spPr bwMode="auto">
          <a:xfrm>
            <a:off x="1371600" y="1295400"/>
            <a:ext cx="6858000" cy="4216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3"/>
          <p:cNvSpPr>
            <a:spLocks noGrp="1"/>
          </p:cNvSpPr>
          <p:nvPr>
            <p:ph type="dt" sz="quarter" idx="10"/>
          </p:nvPr>
        </p:nvSpPr>
        <p:spPr>
          <a:noFill/>
        </p:spPr>
        <p:txBody>
          <a:bodyPr/>
          <a:lstStyle/>
          <a:p>
            <a:r>
              <a:rPr lang="en-US" smtClean="0"/>
              <a:t>1</a:t>
            </a:r>
          </a:p>
        </p:txBody>
      </p:sp>
      <p:sp>
        <p:nvSpPr>
          <p:cNvPr id="37891" name="Rectangle 2"/>
          <p:cNvSpPr>
            <a:spLocks noGrp="1" noChangeArrowheads="1"/>
          </p:cNvSpPr>
          <p:nvPr>
            <p:ph type="title"/>
          </p:nvPr>
        </p:nvSpPr>
        <p:spPr>
          <a:xfrm>
            <a:off x="0" y="609600"/>
            <a:ext cx="9144000" cy="1143000"/>
          </a:xfrm>
        </p:spPr>
        <p:txBody>
          <a:bodyPr/>
          <a:lstStyle/>
          <a:p>
            <a:r>
              <a:rPr lang="en-US" sz="2800" b="1" dirty="0" smtClean="0">
                <a:solidFill>
                  <a:schemeClr val="tx1"/>
                </a:solidFill>
              </a:rPr>
              <a:t>Ch. 3: Foods and Food Components to Reduce</a:t>
            </a:r>
            <a:r>
              <a:rPr lang="en-US" sz="3200" b="1" dirty="0" smtClean="0">
                <a:solidFill>
                  <a:schemeClr val="tx1"/>
                </a:solidFill>
              </a:rPr>
              <a:t/>
            </a:r>
            <a:br>
              <a:rPr lang="en-US" sz="3200" b="1" dirty="0" smtClean="0">
                <a:solidFill>
                  <a:schemeClr val="tx1"/>
                </a:solidFill>
              </a:rPr>
            </a:br>
            <a:r>
              <a:rPr lang="en-US" sz="3200" dirty="0" smtClean="0">
                <a:solidFill>
                  <a:schemeClr val="tx1"/>
                </a:solidFill>
              </a:rPr>
              <a:t> </a:t>
            </a:r>
            <a:r>
              <a:rPr lang="en-US" sz="3200" i="1" dirty="0" smtClean="0">
                <a:solidFill>
                  <a:schemeClr val="tx1"/>
                </a:solidFill>
              </a:rPr>
              <a:t>Key Recommendations</a:t>
            </a:r>
          </a:p>
        </p:txBody>
      </p:sp>
      <p:sp>
        <p:nvSpPr>
          <p:cNvPr id="37892" name="Rectangle 3"/>
          <p:cNvSpPr>
            <a:spLocks noGrp="1" noChangeArrowheads="1"/>
          </p:cNvSpPr>
          <p:nvPr>
            <p:ph type="body" idx="1"/>
          </p:nvPr>
        </p:nvSpPr>
        <p:spPr>
          <a:xfrm>
            <a:off x="685800" y="2133600"/>
            <a:ext cx="7772400" cy="3429000"/>
          </a:xfrm>
        </p:spPr>
        <p:txBody>
          <a:bodyPr/>
          <a:lstStyle/>
          <a:p>
            <a:pPr>
              <a:lnSpc>
                <a:spcPct val="90000"/>
              </a:lnSpc>
            </a:pPr>
            <a:r>
              <a:rPr lang="en-US" sz="2400" b="1" dirty="0" smtClean="0">
                <a:solidFill>
                  <a:srgbClr val="00B050"/>
                </a:solidFill>
              </a:rPr>
              <a:t>Limit </a:t>
            </a:r>
            <a:r>
              <a:rPr lang="en-US" sz="2400" b="1" dirty="0" smtClean="0"/>
              <a:t>the consumption of foods that contain </a:t>
            </a:r>
            <a:r>
              <a:rPr lang="en-US" sz="2400" b="1" dirty="0" smtClean="0">
                <a:solidFill>
                  <a:srgbClr val="00B050"/>
                </a:solidFill>
              </a:rPr>
              <a:t>refined grains</a:t>
            </a:r>
            <a:r>
              <a:rPr lang="en-US" sz="2400" b="1" dirty="0" smtClean="0"/>
              <a:t>, especially refined grain foods </a:t>
            </a:r>
            <a:r>
              <a:rPr lang="en-US" sz="2400" b="1" dirty="0" smtClean="0">
                <a:solidFill>
                  <a:srgbClr val="00B050"/>
                </a:solidFill>
              </a:rPr>
              <a:t>that contain solid fats, added sugars, and sodium.</a:t>
            </a:r>
          </a:p>
          <a:p>
            <a:pPr>
              <a:lnSpc>
                <a:spcPct val="90000"/>
              </a:lnSpc>
            </a:pPr>
            <a:endParaRPr lang="en-US" sz="2400" b="1" dirty="0" smtClean="0"/>
          </a:p>
          <a:p>
            <a:pPr>
              <a:lnSpc>
                <a:spcPct val="90000"/>
              </a:lnSpc>
            </a:pPr>
            <a:endParaRPr lang="en-US" sz="2000" b="1" dirty="0" smtClean="0"/>
          </a:p>
          <a:p>
            <a:pPr>
              <a:lnSpc>
                <a:spcPct val="90000"/>
              </a:lnSpc>
            </a:pPr>
            <a:r>
              <a:rPr lang="en-US" sz="2400" b="1" dirty="0" smtClean="0"/>
              <a:t>If alcohol is consumed, it should be consumed in moderation--up to one drink per day for women and two drinks per day for men--and only by adults of legal drinking age.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04800" y="533400"/>
            <a:ext cx="8382000" cy="1219200"/>
          </a:xfrm>
        </p:spPr>
        <p:txBody>
          <a:bodyPr/>
          <a:lstStyle/>
          <a:p>
            <a:r>
              <a:rPr lang="en-US" sz="4000" b="1" smtClean="0">
                <a:solidFill>
                  <a:schemeClr val="tx1"/>
                </a:solidFill>
              </a:rPr>
              <a:t>Food Sources of Refined Grains</a:t>
            </a:r>
          </a:p>
        </p:txBody>
      </p:sp>
      <p:pic>
        <p:nvPicPr>
          <p:cNvPr id="4" name="Picture 2"/>
          <p:cNvPicPr>
            <a:picLocks noChangeAspect="1" noChangeArrowheads="1"/>
          </p:cNvPicPr>
          <p:nvPr/>
        </p:nvPicPr>
        <p:blipFill>
          <a:blip r:embed="rId2"/>
          <a:srcRect l="709" t="692" r="3309" b="1105"/>
          <a:stretch>
            <a:fillRect/>
          </a:stretch>
        </p:blipFill>
        <p:spPr bwMode="auto">
          <a:xfrm>
            <a:off x="1828800" y="1524000"/>
            <a:ext cx="5962650" cy="38258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153400" cy="1325562"/>
          </a:xfrm>
        </p:spPr>
        <p:txBody>
          <a:bodyPr/>
          <a:lstStyle/>
          <a:p>
            <a:pPr lvl="0"/>
            <a:r>
              <a:rPr lang="en-US" dirty="0" smtClean="0"/>
              <a:t/>
            </a:r>
            <a:br>
              <a:rPr lang="en-US" dirty="0" smtClean="0"/>
            </a:br>
            <a:r>
              <a:rPr lang="en-US" i="1" dirty="0" smtClean="0"/>
              <a:t> </a:t>
            </a:r>
            <a:r>
              <a:rPr lang="en-US" sz="3200" i="1" dirty="0" smtClean="0"/>
              <a:t>Key Recommendations</a:t>
            </a:r>
            <a:r>
              <a:rPr lang="en-US" sz="3200" b="1" dirty="0" smtClean="0"/>
              <a:t> </a:t>
            </a:r>
            <a:endParaRPr lang="en-US" dirty="0"/>
          </a:p>
        </p:txBody>
      </p:sp>
      <p:sp>
        <p:nvSpPr>
          <p:cNvPr id="3" name="Content Placeholder 2"/>
          <p:cNvSpPr>
            <a:spLocks noGrp="1"/>
          </p:cNvSpPr>
          <p:nvPr>
            <p:ph idx="1"/>
          </p:nvPr>
        </p:nvSpPr>
        <p:spPr>
          <a:xfrm>
            <a:off x="1066800" y="1600200"/>
            <a:ext cx="7620000" cy="4525963"/>
          </a:xfrm>
        </p:spPr>
        <p:txBody>
          <a:bodyPr/>
          <a:lstStyle/>
          <a:p>
            <a:pPr>
              <a:buClr>
                <a:srgbClr val="006600"/>
              </a:buClr>
              <a:buNone/>
            </a:pPr>
            <a:r>
              <a:rPr lang="en-US" sz="2800" b="1" dirty="0" smtClean="0">
                <a:effectLst/>
              </a:rPr>
              <a:t>Refined grains</a:t>
            </a:r>
          </a:p>
          <a:p>
            <a:r>
              <a:rPr lang="en-US" sz="2400" dirty="0" smtClean="0">
                <a:solidFill>
                  <a:schemeClr val="tx1"/>
                </a:solidFill>
                <a:effectLst/>
              </a:rPr>
              <a:t>Limit consumption of refined grains, especially those that contain solid fats, added sugars, and sodium</a:t>
            </a:r>
            <a:endParaRPr lang="en-US" sz="2400" i="1" dirty="0" smtClean="0">
              <a:solidFill>
                <a:schemeClr val="tx1"/>
              </a:solidFill>
              <a:effectLst/>
            </a:endParaRPr>
          </a:p>
          <a:p>
            <a:pPr>
              <a:buClr>
                <a:srgbClr val="C00000"/>
              </a:buClr>
            </a:pPr>
            <a:r>
              <a:rPr lang="en-US" sz="2400" dirty="0" smtClean="0">
                <a:solidFill>
                  <a:schemeClr val="tx1"/>
                </a:solidFill>
                <a:effectLst/>
              </a:rPr>
              <a:t>Enriched refined grain </a:t>
            </a:r>
            <a:r>
              <a:rPr lang="en-US" sz="2400" dirty="0" smtClean="0">
                <a:solidFill>
                  <a:schemeClr val="tx1"/>
                </a:solidFill>
              </a:rPr>
              <a:t>products provide some vitamins and minerals, but not the fiber provided by whole grains </a:t>
            </a:r>
          </a:p>
          <a:p>
            <a:pPr>
              <a:buClr>
                <a:srgbClr val="C00000"/>
              </a:buClr>
            </a:pPr>
            <a:r>
              <a:rPr lang="en-US" sz="2400" dirty="0" smtClean="0">
                <a:solidFill>
                  <a:schemeClr val="tx1"/>
                </a:solidFill>
                <a:effectLst/>
              </a:rPr>
              <a:t>Replace refined grains with whole grains</a:t>
            </a:r>
          </a:p>
          <a:p>
            <a:pPr marL="1200150" lvl="3" indent="-342900">
              <a:buClr>
                <a:srgbClr val="006600"/>
              </a:buClr>
            </a:pPr>
            <a:endParaRPr lang="en-US" dirty="0" smtClean="0">
              <a:effectLst/>
            </a:endParaRPr>
          </a:p>
          <a:p>
            <a:pPr>
              <a:buClr>
                <a:srgbClr val="006600"/>
              </a:buClr>
              <a:buNone/>
            </a:pPr>
            <a:endParaRPr lang="en-US" sz="3200" dirty="0" smtClean="0">
              <a:effectLst/>
            </a:endParaRPr>
          </a:p>
          <a:p>
            <a:pPr lvl="1">
              <a:buNone/>
            </a:pPr>
            <a:endParaRPr lang="en-US" dirty="0" smtClean="0"/>
          </a:p>
          <a:p>
            <a:endParaRPr lang="en-US" dirty="0"/>
          </a:p>
        </p:txBody>
      </p:sp>
      <p:sp>
        <p:nvSpPr>
          <p:cNvPr id="4" name="Rectangle 3"/>
          <p:cNvSpPr/>
          <p:nvPr/>
        </p:nvSpPr>
        <p:spPr>
          <a:xfrm>
            <a:off x="381000" y="457200"/>
            <a:ext cx="8763000" cy="523220"/>
          </a:xfrm>
          <a:prstGeom prst="rect">
            <a:avLst/>
          </a:prstGeom>
        </p:spPr>
        <p:txBody>
          <a:bodyPr wrap="square">
            <a:spAutoFit/>
          </a:bodyPr>
          <a:lstStyle/>
          <a:p>
            <a:pPr algn="ctr"/>
            <a:r>
              <a:rPr lang="en-US" b="1" dirty="0" smtClean="0"/>
              <a:t>Ch. 3: Foods and Food</a:t>
            </a:r>
            <a:r>
              <a:rPr lang="en-US" dirty="0" smtClean="0"/>
              <a:t> </a:t>
            </a:r>
            <a:r>
              <a:rPr lang="en-US" b="1" dirty="0" smtClean="0"/>
              <a:t>Components to Reduce</a:t>
            </a:r>
            <a:endParaRPr lang="en-US"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28600"/>
            <a:ext cx="8382000" cy="646331"/>
          </a:xfrm>
          <a:prstGeom prst="rect">
            <a:avLst/>
          </a:prstGeom>
          <a:noFill/>
        </p:spPr>
        <p:txBody>
          <a:bodyPr wrap="square" rtlCol="0">
            <a:spAutoFit/>
          </a:bodyPr>
          <a:lstStyle/>
          <a:p>
            <a:pPr algn="ctr"/>
            <a:r>
              <a:rPr lang="en-US" sz="3600" b="1" dirty="0" smtClean="0">
                <a:latin typeface="+mj-lt"/>
              </a:rPr>
              <a:t>Decrease</a:t>
            </a:r>
            <a:endParaRPr lang="en-US" sz="3600" b="1" dirty="0">
              <a:latin typeface="+mj-lt"/>
            </a:endParaRPr>
          </a:p>
        </p:txBody>
      </p:sp>
      <p:graphicFrame>
        <p:nvGraphicFramePr>
          <p:cNvPr id="6" name="Diagram 5"/>
          <p:cNvGraphicFramePr/>
          <p:nvPr/>
        </p:nvGraphicFramePr>
        <p:xfrm>
          <a:off x="1219200" y="990600"/>
          <a:ext cx="7010400"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3"/>
          <p:cNvSpPr>
            <a:spLocks noGrp="1"/>
          </p:cNvSpPr>
          <p:nvPr>
            <p:ph type="dt" sz="quarter" idx="10"/>
          </p:nvPr>
        </p:nvSpPr>
        <p:spPr>
          <a:noFill/>
        </p:spPr>
        <p:txBody>
          <a:bodyPr/>
          <a:lstStyle/>
          <a:p>
            <a:r>
              <a:rPr lang="en-US" smtClean="0"/>
              <a:t>1</a:t>
            </a:r>
          </a:p>
        </p:txBody>
      </p:sp>
      <p:sp>
        <p:nvSpPr>
          <p:cNvPr id="39939" name="Rectangle 2"/>
          <p:cNvSpPr>
            <a:spLocks noGrp="1" noChangeArrowheads="1"/>
          </p:cNvSpPr>
          <p:nvPr>
            <p:ph type="title"/>
          </p:nvPr>
        </p:nvSpPr>
        <p:spPr>
          <a:xfrm>
            <a:off x="609600" y="457200"/>
            <a:ext cx="7772400" cy="1143000"/>
          </a:xfrm>
        </p:spPr>
        <p:txBody>
          <a:bodyPr/>
          <a:lstStyle/>
          <a:p>
            <a:r>
              <a:rPr lang="en-US" sz="3200" b="1" smtClean="0">
                <a:solidFill>
                  <a:schemeClr val="tx1"/>
                </a:solidFill>
              </a:rPr>
              <a:t>Ch. 4: Foods and Nutrients to Increase</a:t>
            </a:r>
            <a:r>
              <a:rPr lang="en-US" sz="3200" smtClean="0">
                <a:solidFill>
                  <a:schemeClr val="tx1"/>
                </a:solidFill>
              </a:rPr>
              <a:t/>
            </a:r>
            <a:br>
              <a:rPr lang="en-US" sz="3200" smtClean="0">
                <a:solidFill>
                  <a:schemeClr val="tx1"/>
                </a:solidFill>
              </a:rPr>
            </a:br>
            <a:r>
              <a:rPr lang="en-US" sz="3200" smtClean="0">
                <a:solidFill>
                  <a:schemeClr val="tx1"/>
                </a:solidFill>
              </a:rPr>
              <a:t> </a:t>
            </a:r>
            <a:r>
              <a:rPr lang="en-US" sz="3200" i="1" smtClean="0">
                <a:solidFill>
                  <a:schemeClr val="tx1"/>
                </a:solidFill>
              </a:rPr>
              <a:t>Key Recommendations</a:t>
            </a:r>
            <a:endParaRPr lang="en-US" sz="3200" smtClean="0">
              <a:solidFill>
                <a:schemeClr val="tx1"/>
              </a:solidFill>
            </a:endParaRPr>
          </a:p>
        </p:txBody>
      </p:sp>
      <p:sp>
        <p:nvSpPr>
          <p:cNvPr id="39940" name="Rectangle 3"/>
          <p:cNvSpPr>
            <a:spLocks noGrp="1" noChangeArrowheads="1"/>
          </p:cNvSpPr>
          <p:nvPr>
            <p:ph type="body" idx="1"/>
          </p:nvPr>
        </p:nvSpPr>
        <p:spPr>
          <a:xfrm>
            <a:off x="609600" y="1752600"/>
            <a:ext cx="7772400" cy="3429000"/>
          </a:xfrm>
        </p:spPr>
        <p:txBody>
          <a:bodyPr/>
          <a:lstStyle/>
          <a:p>
            <a:pPr algn="ctr">
              <a:buFontTx/>
              <a:buNone/>
            </a:pPr>
            <a:r>
              <a:rPr lang="en-US" sz="1800" b="1" i="1" dirty="0" smtClean="0">
                <a:solidFill>
                  <a:schemeClr val="tx1"/>
                </a:solidFill>
              </a:rPr>
              <a:t>Individuals should meet the following recommendations as part of a healthy eating pattern while staying within their calorie needs.</a:t>
            </a:r>
          </a:p>
          <a:p>
            <a:pPr algn="ctr">
              <a:buFontTx/>
              <a:buNone/>
            </a:pPr>
            <a:endParaRPr lang="en-US" sz="1800" b="1" i="1" dirty="0" smtClean="0">
              <a:solidFill>
                <a:schemeClr val="hlink"/>
              </a:solidFill>
            </a:endParaRPr>
          </a:p>
          <a:p>
            <a:r>
              <a:rPr lang="en-US" sz="2400" b="1" dirty="0" smtClean="0">
                <a:solidFill>
                  <a:srgbClr val="00B050"/>
                </a:solidFill>
              </a:rPr>
              <a:t>Increase vegetable and fruit intake.</a:t>
            </a:r>
          </a:p>
          <a:p>
            <a:endParaRPr lang="en-US" sz="2400" b="1" dirty="0" smtClean="0">
              <a:solidFill>
                <a:schemeClr val="hlink"/>
              </a:solidFill>
            </a:endParaRPr>
          </a:p>
          <a:p>
            <a:endParaRPr lang="en-US" sz="2000" b="1" dirty="0" smtClean="0">
              <a:solidFill>
                <a:schemeClr val="hlink"/>
              </a:solidFill>
            </a:endParaRPr>
          </a:p>
          <a:p>
            <a:r>
              <a:rPr lang="en-US" sz="2400" b="1" dirty="0" smtClean="0"/>
              <a:t>Eat a </a:t>
            </a:r>
            <a:r>
              <a:rPr lang="en-US" sz="2400" b="1" dirty="0" smtClean="0">
                <a:solidFill>
                  <a:srgbClr val="00B050"/>
                </a:solidFill>
              </a:rPr>
              <a:t>variety </a:t>
            </a:r>
            <a:r>
              <a:rPr lang="en-US" sz="2400" b="1" dirty="0" smtClean="0"/>
              <a:t>of vegetables, especially dark-green and red and orange vegetables and beans and peas.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3"/>
          <p:cNvSpPr>
            <a:spLocks noGrp="1"/>
          </p:cNvSpPr>
          <p:nvPr>
            <p:ph type="dt" sz="quarter" idx="10"/>
          </p:nvPr>
        </p:nvSpPr>
        <p:spPr>
          <a:noFill/>
        </p:spPr>
        <p:txBody>
          <a:bodyPr/>
          <a:lstStyle/>
          <a:p>
            <a:r>
              <a:rPr lang="en-US" smtClean="0"/>
              <a:t>1</a:t>
            </a:r>
          </a:p>
        </p:txBody>
      </p:sp>
      <p:sp>
        <p:nvSpPr>
          <p:cNvPr id="40963" name="Rectangle 2"/>
          <p:cNvSpPr>
            <a:spLocks noGrp="1" noChangeArrowheads="1"/>
          </p:cNvSpPr>
          <p:nvPr>
            <p:ph type="title"/>
          </p:nvPr>
        </p:nvSpPr>
        <p:spPr>
          <a:xfrm>
            <a:off x="609600" y="457200"/>
            <a:ext cx="7772400" cy="1143000"/>
          </a:xfrm>
        </p:spPr>
        <p:txBody>
          <a:bodyPr/>
          <a:lstStyle/>
          <a:p>
            <a:r>
              <a:rPr lang="en-US" sz="3200" b="1" smtClean="0">
                <a:solidFill>
                  <a:schemeClr val="tx1"/>
                </a:solidFill>
              </a:rPr>
              <a:t>Ch. 4: Foods and Nutrients to Increase</a:t>
            </a:r>
            <a:r>
              <a:rPr lang="en-US" sz="3200" smtClean="0">
                <a:solidFill>
                  <a:schemeClr val="tx1"/>
                </a:solidFill>
              </a:rPr>
              <a:t/>
            </a:r>
            <a:br>
              <a:rPr lang="en-US" sz="3200" smtClean="0">
                <a:solidFill>
                  <a:schemeClr val="tx1"/>
                </a:solidFill>
              </a:rPr>
            </a:br>
            <a:r>
              <a:rPr lang="en-US" sz="3200" smtClean="0">
                <a:solidFill>
                  <a:schemeClr val="tx1"/>
                </a:solidFill>
              </a:rPr>
              <a:t> </a:t>
            </a:r>
            <a:r>
              <a:rPr lang="en-US" sz="3200" i="1" smtClean="0">
                <a:solidFill>
                  <a:schemeClr val="tx1"/>
                </a:solidFill>
              </a:rPr>
              <a:t>Key Recommendations</a:t>
            </a:r>
            <a:endParaRPr lang="en-US" sz="3200" smtClean="0">
              <a:solidFill>
                <a:schemeClr val="tx1"/>
              </a:solidFill>
            </a:endParaRPr>
          </a:p>
        </p:txBody>
      </p:sp>
      <p:sp>
        <p:nvSpPr>
          <p:cNvPr id="40964" name="Rectangle 3"/>
          <p:cNvSpPr>
            <a:spLocks noGrp="1" noChangeArrowheads="1"/>
          </p:cNvSpPr>
          <p:nvPr>
            <p:ph type="body" idx="1"/>
          </p:nvPr>
        </p:nvSpPr>
        <p:spPr>
          <a:xfrm>
            <a:off x="609600" y="1752600"/>
            <a:ext cx="7772400" cy="3429000"/>
          </a:xfrm>
        </p:spPr>
        <p:txBody>
          <a:bodyPr/>
          <a:lstStyle/>
          <a:p>
            <a:r>
              <a:rPr lang="en-US" sz="2000" b="1" dirty="0" smtClean="0"/>
              <a:t>Consume at least </a:t>
            </a:r>
            <a:r>
              <a:rPr lang="en-US" sz="2000" b="1" dirty="0" smtClean="0">
                <a:solidFill>
                  <a:srgbClr val="00B050"/>
                </a:solidFill>
              </a:rPr>
              <a:t>half </a:t>
            </a:r>
            <a:r>
              <a:rPr lang="en-US" sz="2000" b="1" dirty="0" smtClean="0"/>
              <a:t>of all grains as whole grains.  Increase </a:t>
            </a:r>
            <a:r>
              <a:rPr lang="en-US" sz="2000" b="1" dirty="0" smtClean="0">
                <a:solidFill>
                  <a:srgbClr val="00B050"/>
                </a:solidFill>
              </a:rPr>
              <a:t>whole-grain </a:t>
            </a:r>
            <a:r>
              <a:rPr lang="en-US" sz="2000" b="1" dirty="0" smtClean="0"/>
              <a:t>intake by replacing refined grains with whole grains.</a:t>
            </a:r>
          </a:p>
          <a:p>
            <a:pPr>
              <a:buFontTx/>
              <a:buNone/>
            </a:pPr>
            <a:endParaRPr lang="en-US" sz="2000" b="1" dirty="0" smtClean="0"/>
          </a:p>
          <a:p>
            <a:r>
              <a:rPr lang="en-US" sz="2000" b="1" dirty="0" smtClean="0"/>
              <a:t>Increase intake of </a:t>
            </a:r>
            <a:r>
              <a:rPr lang="en-US" sz="2000" b="1" dirty="0" smtClean="0">
                <a:solidFill>
                  <a:srgbClr val="00B050"/>
                </a:solidFill>
              </a:rPr>
              <a:t>fat-free or low-fat milk </a:t>
            </a:r>
            <a:r>
              <a:rPr lang="en-US" sz="2000" b="1" dirty="0" smtClean="0"/>
              <a:t>and milk products, such as milk, yogurt, cheese, or </a:t>
            </a:r>
            <a:r>
              <a:rPr lang="en-US" sz="2000" b="1" dirty="0" smtClean="0">
                <a:solidFill>
                  <a:schemeClr val="hlink"/>
                </a:solidFill>
              </a:rPr>
              <a:t>f</a:t>
            </a:r>
            <a:r>
              <a:rPr lang="en-US" sz="2000" b="1" dirty="0" smtClean="0">
                <a:solidFill>
                  <a:srgbClr val="00B050"/>
                </a:solidFill>
              </a:rPr>
              <a:t>ortified</a:t>
            </a:r>
            <a:r>
              <a:rPr lang="en-US" sz="2000" b="1" dirty="0" smtClean="0">
                <a:solidFill>
                  <a:schemeClr val="hlink"/>
                </a:solidFill>
              </a:rPr>
              <a:t> </a:t>
            </a:r>
            <a:r>
              <a:rPr lang="en-US" sz="2000" b="1" dirty="0" smtClean="0">
                <a:solidFill>
                  <a:srgbClr val="00B050"/>
                </a:solidFill>
              </a:rPr>
              <a:t>soy beverages.</a:t>
            </a:r>
          </a:p>
          <a:p>
            <a:pPr>
              <a:buFontTx/>
              <a:buNone/>
            </a:pPr>
            <a:endParaRPr lang="en-US" sz="2000" b="1" dirty="0" smtClean="0"/>
          </a:p>
          <a:p>
            <a:r>
              <a:rPr lang="en-US" sz="2000" b="1" dirty="0" smtClean="0"/>
              <a:t>Choose a </a:t>
            </a:r>
            <a:r>
              <a:rPr lang="en-US" sz="2000" b="1" dirty="0" smtClean="0">
                <a:solidFill>
                  <a:srgbClr val="00B050"/>
                </a:solidFill>
              </a:rPr>
              <a:t>variety of protein foods</a:t>
            </a:r>
            <a:r>
              <a:rPr lang="en-US" sz="2000" b="1" dirty="0" smtClean="0"/>
              <a:t>, which include </a:t>
            </a:r>
            <a:r>
              <a:rPr lang="en-US" sz="2000" b="1" dirty="0" smtClean="0">
                <a:solidFill>
                  <a:srgbClr val="00B050"/>
                </a:solidFill>
              </a:rPr>
              <a:t>seafood, </a:t>
            </a:r>
            <a:r>
              <a:rPr lang="en-US" sz="2000" b="1" dirty="0" smtClean="0"/>
              <a:t>lean meat and poultry, eggs, </a:t>
            </a:r>
            <a:r>
              <a:rPr lang="en-US" sz="2000" b="1" dirty="0" smtClean="0">
                <a:solidFill>
                  <a:srgbClr val="00B050"/>
                </a:solidFill>
              </a:rPr>
              <a:t>beans and peas, soy products,</a:t>
            </a:r>
            <a:r>
              <a:rPr lang="en-US" sz="2000" b="1" dirty="0" smtClean="0"/>
              <a:t> and unsalted nuts and seeds.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l="535" t="640" r="11175" b="1493"/>
          <a:stretch>
            <a:fillRect/>
          </a:stretch>
        </p:blipFill>
        <p:spPr bwMode="auto">
          <a:xfrm>
            <a:off x="1447800" y="838200"/>
            <a:ext cx="6596113" cy="4590701"/>
          </a:xfrm>
          <a:prstGeom prst="rect">
            <a:avLst/>
          </a:prstGeom>
          <a:ln>
            <a:noFill/>
          </a:ln>
          <a:effectLst>
            <a:outerShdw blurRad="292100" dist="139700" dir="2700000" algn="tl" rotWithShape="0">
              <a:srgbClr val="333333">
                <a:alpha val="65000"/>
              </a:srgbClr>
            </a:outerShdw>
          </a:effectLst>
        </p:spPr>
      </p:pic>
      <p:sp>
        <p:nvSpPr>
          <p:cNvPr id="4" name="Title 3"/>
          <p:cNvSpPr>
            <a:spLocks noGrp="1"/>
          </p:cNvSpPr>
          <p:nvPr>
            <p:ph type="title"/>
          </p:nvPr>
        </p:nvSpPr>
        <p:spPr>
          <a:xfrm>
            <a:off x="685800" y="-533400"/>
            <a:ext cx="7620000" cy="2057400"/>
          </a:xfrm>
        </p:spPr>
        <p:txBody>
          <a:bodyPr/>
          <a:lstStyle/>
          <a:p>
            <a:r>
              <a:rPr lang="en-US" sz="4000" b="1" dirty="0" smtClean="0"/>
              <a:t>Whole Grain Guidance</a:t>
            </a:r>
            <a:endParaRPr lang="en-US" sz="4000" b="1"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chemeClr val="tx1"/>
                </a:solidFill>
              </a:rPr>
              <a:t>What influences what we eat?</a:t>
            </a:r>
            <a:br>
              <a:rPr lang="en-US" sz="4000" b="1" dirty="0" smtClean="0">
                <a:solidFill>
                  <a:schemeClr val="tx1"/>
                </a:solidFill>
              </a:rPr>
            </a:br>
            <a:r>
              <a:rPr lang="en-US" sz="3200" i="1" dirty="0" err="1" smtClean="0">
                <a:solidFill>
                  <a:schemeClr val="tx1"/>
                </a:solidFill>
              </a:rPr>
              <a:t>Obesigenic</a:t>
            </a:r>
            <a:r>
              <a:rPr lang="en-US" sz="3200" i="1" dirty="0" smtClean="0">
                <a:solidFill>
                  <a:schemeClr val="tx1"/>
                </a:solidFill>
              </a:rPr>
              <a:t> Environment</a:t>
            </a:r>
            <a:endParaRPr lang="en-US" sz="4000" b="1" dirty="0">
              <a:solidFill>
                <a:schemeClr val="tx1"/>
              </a:solidFill>
            </a:endParaRPr>
          </a:p>
        </p:txBody>
      </p:sp>
      <p:sp>
        <p:nvSpPr>
          <p:cNvPr id="3" name="Content Placeholder 2"/>
          <p:cNvSpPr>
            <a:spLocks noGrp="1"/>
          </p:cNvSpPr>
          <p:nvPr>
            <p:ph idx="1"/>
          </p:nvPr>
        </p:nvSpPr>
        <p:spPr/>
        <p:txBody>
          <a:bodyPr/>
          <a:lstStyle/>
          <a:p>
            <a:r>
              <a:rPr lang="en-US" b="1" dirty="0" smtClean="0"/>
              <a:t>Social &amp; cultural values</a:t>
            </a:r>
          </a:p>
          <a:p>
            <a:pPr lvl="1">
              <a:buFont typeface="Arial" pitchFamily="34" charset="0"/>
              <a:buChar char="•"/>
            </a:pPr>
            <a:r>
              <a:rPr lang="en-US" sz="2400" dirty="0" smtClean="0">
                <a:solidFill>
                  <a:schemeClr val="tx1"/>
                </a:solidFill>
              </a:rPr>
              <a:t>Heritage, culture &amp; traditions</a:t>
            </a:r>
          </a:p>
          <a:p>
            <a:pPr lvl="1">
              <a:buFont typeface="Arial" pitchFamily="34" charset="0"/>
              <a:buChar char="•"/>
            </a:pPr>
            <a:r>
              <a:rPr lang="en-US" sz="2400" dirty="0" smtClean="0">
                <a:solidFill>
                  <a:schemeClr val="tx1"/>
                </a:solidFill>
              </a:rPr>
              <a:t>Religious beliefs</a:t>
            </a:r>
          </a:p>
          <a:p>
            <a:pPr lvl="1">
              <a:buFont typeface="Arial" pitchFamily="34" charset="0"/>
              <a:buChar char="•"/>
            </a:pPr>
            <a:r>
              <a:rPr lang="en-US" sz="2400" dirty="0" smtClean="0">
                <a:solidFill>
                  <a:schemeClr val="tx1"/>
                </a:solidFill>
              </a:rPr>
              <a:t>Values of your society &amp; family</a:t>
            </a:r>
          </a:p>
          <a:p>
            <a:pPr lvl="1">
              <a:buFont typeface="Arial" pitchFamily="34" charset="0"/>
              <a:buChar char="•"/>
            </a:pPr>
            <a:r>
              <a:rPr lang="en-US" sz="2400" dirty="0" smtClean="0">
                <a:solidFill>
                  <a:schemeClr val="tx1"/>
                </a:solidFill>
              </a:rPr>
              <a:t>Beliefs about weight, use of free time, body image</a:t>
            </a:r>
          </a:p>
          <a:p>
            <a:pPr lvl="1">
              <a:buFont typeface="Arial" pitchFamily="34" charset="0"/>
              <a:buChar char="•"/>
            </a:pPr>
            <a:r>
              <a:rPr lang="en-US" sz="2400" dirty="0" smtClean="0">
                <a:solidFill>
                  <a:schemeClr val="tx1"/>
                </a:solidFill>
              </a:rPr>
              <a:t>Lifestyle</a:t>
            </a:r>
          </a:p>
          <a:p>
            <a:pPr lvl="1">
              <a:buFont typeface="Arial" pitchFamily="34" charset="0"/>
              <a:buChar char="•"/>
            </a:pPr>
            <a:r>
              <a:rPr lang="en-US" sz="2400" dirty="0" smtClean="0">
                <a:solidFill>
                  <a:schemeClr val="tx1"/>
                </a:solidFill>
              </a:rPr>
              <a:t>Priorities</a:t>
            </a:r>
          </a:p>
          <a:p>
            <a:pPr lvl="1">
              <a:buFont typeface="Arial" pitchFamily="34" charset="0"/>
              <a:buChar char="•"/>
            </a:pPr>
            <a:r>
              <a:rPr lang="en-US" sz="2400" dirty="0" smtClean="0">
                <a:solidFill>
                  <a:schemeClr val="tx1"/>
                </a:solidFill>
              </a:rPr>
              <a:t>Time</a:t>
            </a:r>
            <a:endParaRPr lang="en-US" sz="2400" dirty="0" smtClean="0"/>
          </a:p>
          <a:p>
            <a:pPr lvl="1">
              <a:buFont typeface="Arial" pitchFamily="34" charset="0"/>
              <a:buChar char="•"/>
            </a:pPr>
            <a:endParaRPr lang="en-US" dirty="0">
              <a:solidFill>
                <a:schemeClr val="tx1"/>
              </a:solidFill>
            </a:endParaRPr>
          </a:p>
        </p:txBody>
      </p:sp>
      <p:sp>
        <p:nvSpPr>
          <p:cNvPr id="4" name="Date Placeholder 3"/>
          <p:cNvSpPr>
            <a:spLocks noGrp="1"/>
          </p:cNvSpPr>
          <p:nvPr>
            <p:ph type="dt" sz="half" idx="10"/>
          </p:nvPr>
        </p:nvSpPr>
        <p:spPr/>
        <p:txBody>
          <a:bodyPr/>
          <a:lstStyle/>
          <a:p>
            <a:pPr>
              <a:defRPr/>
            </a:pPr>
            <a:fld id="{6A5CEF8D-3E3D-44A7-969D-657BA2B27794}" type="datetime1">
              <a:rPr lang="en-US" smtClean="0"/>
              <a:pPr>
                <a:defRPr/>
              </a:pPr>
              <a:t>9/7/2011</a:t>
            </a:fld>
            <a:r>
              <a:rPr lang="en-US" smtClean="0"/>
              <a:t>1</a:t>
            </a:r>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3"/>
          <p:cNvSpPr>
            <a:spLocks noGrp="1"/>
          </p:cNvSpPr>
          <p:nvPr>
            <p:ph type="dt" sz="quarter" idx="10"/>
          </p:nvPr>
        </p:nvSpPr>
        <p:spPr>
          <a:noFill/>
        </p:spPr>
        <p:txBody>
          <a:bodyPr/>
          <a:lstStyle/>
          <a:p>
            <a:r>
              <a:rPr lang="en-US" smtClean="0"/>
              <a:t>1</a:t>
            </a:r>
          </a:p>
        </p:txBody>
      </p:sp>
      <p:sp>
        <p:nvSpPr>
          <p:cNvPr id="41987" name="Rectangle 2"/>
          <p:cNvSpPr>
            <a:spLocks noGrp="1" noChangeArrowheads="1"/>
          </p:cNvSpPr>
          <p:nvPr>
            <p:ph type="title"/>
          </p:nvPr>
        </p:nvSpPr>
        <p:spPr>
          <a:xfrm>
            <a:off x="685800" y="457200"/>
            <a:ext cx="7772400" cy="1143000"/>
          </a:xfrm>
        </p:spPr>
        <p:txBody>
          <a:bodyPr/>
          <a:lstStyle/>
          <a:p>
            <a:r>
              <a:rPr lang="en-US" sz="3200" b="1" smtClean="0">
                <a:solidFill>
                  <a:schemeClr val="tx1"/>
                </a:solidFill>
              </a:rPr>
              <a:t>Ch. 4: Foods and Nutrients to Increase</a:t>
            </a:r>
            <a:r>
              <a:rPr lang="en-US" sz="3200" smtClean="0">
                <a:solidFill>
                  <a:schemeClr val="tx1"/>
                </a:solidFill>
              </a:rPr>
              <a:t/>
            </a:r>
            <a:br>
              <a:rPr lang="en-US" sz="3200" smtClean="0">
                <a:solidFill>
                  <a:schemeClr val="tx1"/>
                </a:solidFill>
              </a:rPr>
            </a:br>
            <a:r>
              <a:rPr lang="en-US" sz="3200" smtClean="0">
                <a:solidFill>
                  <a:schemeClr val="tx1"/>
                </a:solidFill>
              </a:rPr>
              <a:t> </a:t>
            </a:r>
            <a:r>
              <a:rPr lang="en-US" sz="3200" i="1" smtClean="0">
                <a:solidFill>
                  <a:schemeClr val="tx1"/>
                </a:solidFill>
              </a:rPr>
              <a:t>Key Recommendations</a:t>
            </a:r>
            <a:endParaRPr lang="en-US" sz="3200" smtClean="0">
              <a:solidFill>
                <a:schemeClr val="tx1"/>
              </a:solidFill>
            </a:endParaRPr>
          </a:p>
        </p:txBody>
      </p:sp>
      <p:sp>
        <p:nvSpPr>
          <p:cNvPr id="41988" name="Rectangle 3"/>
          <p:cNvSpPr>
            <a:spLocks noGrp="1" noChangeArrowheads="1"/>
          </p:cNvSpPr>
          <p:nvPr>
            <p:ph type="body" idx="1"/>
          </p:nvPr>
        </p:nvSpPr>
        <p:spPr>
          <a:xfrm>
            <a:off x="609600" y="1752600"/>
            <a:ext cx="7772400" cy="3429000"/>
          </a:xfrm>
        </p:spPr>
        <p:txBody>
          <a:bodyPr/>
          <a:lstStyle/>
          <a:p>
            <a:r>
              <a:rPr lang="en-US" sz="2400" b="1" dirty="0" smtClean="0"/>
              <a:t>Increase the amount and variety of </a:t>
            </a:r>
            <a:r>
              <a:rPr lang="en-US" sz="2400" b="1" dirty="0" smtClean="0">
                <a:solidFill>
                  <a:srgbClr val="00B050"/>
                </a:solidFill>
              </a:rPr>
              <a:t>seafood </a:t>
            </a:r>
            <a:r>
              <a:rPr lang="en-US" sz="2400" b="1" dirty="0" smtClean="0"/>
              <a:t>consumed by choosing seafood in place of some meat and poultry.</a:t>
            </a:r>
          </a:p>
          <a:p>
            <a:endParaRPr lang="en-US" sz="2400" b="1" dirty="0" smtClean="0"/>
          </a:p>
          <a:p>
            <a:endParaRPr lang="en-US" sz="2400" b="1" dirty="0" smtClean="0"/>
          </a:p>
          <a:p>
            <a:r>
              <a:rPr lang="en-US" sz="2400" b="1" dirty="0" smtClean="0"/>
              <a:t>Replace protein foods that are higher in solid fats with choices that are lower in solid fats and calories and/ or are sources of oils.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3"/>
          <p:cNvSpPr>
            <a:spLocks noGrp="1"/>
          </p:cNvSpPr>
          <p:nvPr>
            <p:ph type="dt" sz="quarter" idx="10"/>
          </p:nvPr>
        </p:nvSpPr>
        <p:spPr>
          <a:noFill/>
        </p:spPr>
        <p:txBody>
          <a:bodyPr/>
          <a:lstStyle/>
          <a:p>
            <a:r>
              <a:rPr lang="en-US" smtClean="0"/>
              <a:t>1</a:t>
            </a:r>
          </a:p>
        </p:txBody>
      </p:sp>
      <p:sp>
        <p:nvSpPr>
          <p:cNvPr id="43011" name="Rectangle 2"/>
          <p:cNvSpPr>
            <a:spLocks noGrp="1" noChangeArrowheads="1"/>
          </p:cNvSpPr>
          <p:nvPr>
            <p:ph type="title"/>
          </p:nvPr>
        </p:nvSpPr>
        <p:spPr>
          <a:xfrm>
            <a:off x="685800" y="457200"/>
            <a:ext cx="7772400" cy="1143000"/>
          </a:xfrm>
        </p:spPr>
        <p:txBody>
          <a:bodyPr/>
          <a:lstStyle/>
          <a:p>
            <a:r>
              <a:rPr lang="en-US" sz="3200" b="1" smtClean="0">
                <a:solidFill>
                  <a:schemeClr val="tx1"/>
                </a:solidFill>
              </a:rPr>
              <a:t>Ch. 4: Foods and Nutrients to Increase</a:t>
            </a:r>
            <a:r>
              <a:rPr lang="en-US" sz="3200" smtClean="0">
                <a:solidFill>
                  <a:schemeClr val="tx1"/>
                </a:solidFill>
              </a:rPr>
              <a:t/>
            </a:r>
            <a:br>
              <a:rPr lang="en-US" sz="3200" smtClean="0">
                <a:solidFill>
                  <a:schemeClr val="tx1"/>
                </a:solidFill>
              </a:rPr>
            </a:br>
            <a:r>
              <a:rPr lang="en-US" sz="3200" smtClean="0">
                <a:solidFill>
                  <a:schemeClr val="tx1"/>
                </a:solidFill>
              </a:rPr>
              <a:t> </a:t>
            </a:r>
            <a:r>
              <a:rPr lang="en-US" sz="3200" i="1" smtClean="0">
                <a:solidFill>
                  <a:schemeClr val="tx1"/>
                </a:solidFill>
              </a:rPr>
              <a:t>Key Recommendations</a:t>
            </a:r>
            <a:endParaRPr lang="en-US" sz="3200" smtClean="0">
              <a:solidFill>
                <a:schemeClr val="tx1"/>
              </a:solidFill>
            </a:endParaRPr>
          </a:p>
        </p:txBody>
      </p:sp>
      <p:sp>
        <p:nvSpPr>
          <p:cNvPr id="43012" name="Rectangle 3"/>
          <p:cNvSpPr>
            <a:spLocks noGrp="1" noChangeArrowheads="1"/>
          </p:cNvSpPr>
          <p:nvPr>
            <p:ph type="body" idx="1"/>
          </p:nvPr>
        </p:nvSpPr>
        <p:spPr>
          <a:xfrm>
            <a:off x="609600" y="1828800"/>
            <a:ext cx="7772400" cy="3352800"/>
          </a:xfrm>
        </p:spPr>
        <p:txBody>
          <a:bodyPr/>
          <a:lstStyle/>
          <a:p>
            <a:r>
              <a:rPr lang="en-US" sz="2400" b="1" dirty="0" smtClean="0">
                <a:solidFill>
                  <a:srgbClr val="00B050"/>
                </a:solidFill>
              </a:rPr>
              <a:t>Use oils </a:t>
            </a:r>
            <a:r>
              <a:rPr lang="en-US" sz="2400" b="1" dirty="0" smtClean="0"/>
              <a:t>to replace solid fats where possible.</a:t>
            </a:r>
          </a:p>
          <a:p>
            <a:endParaRPr lang="en-US" sz="2400" b="1" dirty="0" smtClean="0"/>
          </a:p>
          <a:p>
            <a:endParaRPr lang="en-US" sz="2400" b="1" dirty="0" smtClean="0"/>
          </a:p>
          <a:p>
            <a:r>
              <a:rPr lang="en-US" sz="2400" b="1" dirty="0" smtClean="0"/>
              <a:t>Choose foods that provide more </a:t>
            </a:r>
            <a:r>
              <a:rPr lang="en-US" sz="2400" b="1" dirty="0" smtClean="0">
                <a:solidFill>
                  <a:srgbClr val="00B050"/>
                </a:solidFill>
              </a:rPr>
              <a:t>potassium, dietary fiber, calcium, and vitamin D,</a:t>
            </a:r>
            <a:r>
              <a:rPr lang="en-US" sz="2400" b="1" dirty="0" smtClean="0"/>
              <a:t> which are nutrients of concern in American diets.  These foods include </a:t>
            </a:r>
            <a:r>
              <a:rPr lang="en-US" sz="2400" b="1" dirty="0" smtClean="0">
                <a:solidFill>
                  <a:srgbClr val="00B050"/>
                </a:solidFill>
              </a:rPr>
              <a:t>vegetables, fruits, whole grains, and milk and milk products.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p:spPr>
        <p:txBody>
          <a:bodyPr/>
          <a:lstStyle/>
          <a:p>
            <a:r>
              <a:rPr lang="en-US" smtClean="0"/>
              <a:t>1</a:t>
            </a:r>
          </a:p>
        </p:txBody>
      </p:sp>
      <p:sp>
        <p:nvSpPr>
          <p:cNvPr id="44035" name="Rectangle 2"/>
          <p:cNvSpPr>
            <a:spLocks noGrp="1" noChangeArrowheads="1"/>
          </p:cNvSpPr>
          <p:nvPr>
            <p:ph type="title"/>
          </p:nvPr>
        </p:nvSpPr>
        <p:spPr/>
        <p:txBody>
          <a:bodyPr/>
          <a:lstStyle/>
          <a:p>
            <a:r>
              <a:rPr lang="en-US" sz="3200" b="1" dirty="0" smtClean="0">
                <a:solidFill>
                  <a:schemeClr val="tx1"/>
                </a:solidFill>
              </a:rPr>
              <a:t>Ch. 4: Foods and Nutrients to Increase</a:t>
            </a:r>
            <a:r>
              <a:rPr lang="en-US" sz="3200" dirty="0" smtClean="0">
                <a:solidFill>
                  <a:schemeClr val="tx1"/>
                </a:solidFill>
              </a:rPr>
              <a:t/>
            </a:r>
            <a:br>
              <a:rPr lang="en-US" sz="3200" dirty="0" smtClean="0">
                <a:solidFill>
                  <a:schemeClr val="tx1"/>
                </a:solidFill>
              </a:rPr>
            </a:br>
            <a:r>
              <a:rPr lang="en-US" sz="3200" dirty="0" smtClean="0">
                <a:solidFill>
                  <a:schemeClr val="tx1"/>
                </a:solidFill>
              </a:rPr>
              <a:t> </a:t>
            </a:r>
            <a:r>
              <a:rPr lang="en-US" sz="2400" i="1" dirty="0" smtClean="0">
                <a:solidFill>
                  <a:schemeClr val="tx1"/>
                </a:solidFill>
              </a:rPr>
              <a:t>Key Recommendations for Older Adults</a:t>
            </a:r>
          </a:p>
        </p:txBody>
      </p:sp>
      <p:sp>
        <p:nvSpPr>
          <p:cNvPr id="44036" name="Rectangle 3"/>
          <p:cNvSpPr>
            <a:spLocks noGrp="1" noChangeArrowheads="1"/>
          </p:cNvSpPr>
          <p:nvPr>
            <p:ph type="body" idx="1"/>
          </p:nvPr>
        </p:nvSpPr>
        <p:spPr>
          <a:xfrm>
            <a:off x="609600" y="1752600"/>
            <a:ext cx="7772400" cy="3581400"/>
          </a:xfrm>
        </p:spPr>
        <p:txBody>
          <a:bodyPr/>
          <a:lstStyle/>
          <a:p>
            <a:endParaRPr lang="en-US" sz="2000" dirty="0" smtClean="0"/>
          </a:p>
          <a:p>
            <a:pPr>
              <a:buFontTx/>
              <a:buNone/>
            </a:pPr>
            <a:r>
              <a:rPr lang="en-US" sz="2000" b="1" dirty="0" smtClean="0"/>
              <a:t>Individuals ages 50 years and older:</a:t>
            </a:r>
          </a:p>
          <a:p>
            <a:r>
              <a:rPr lang="en-US" sz="2000" dirty="0" smtClean="0">
                <a:solidFill>
                  <a:schemeClr val="tx1"/>
                </a:solidFill>
              </a:rPr>
              <a:t>Consume foods </a:t>
            </a:r>
            <a:r>
              <a:rPr lang="en-US" sz="2000" dirty="0" smtClean="0">
                <a:solidFill>
                  <a:srgbClr val="00B050"/>
                </a:solidFill>
              </a:rPr>
              <a:t>fortified with vitamin B12</a:t>
            </a:r>
            <a:r>
              <a:rPr lang="en-US" sz="2000" dirty="0" smtClean="0">
                <a:solidFill>
                  <a:schemeClr val="tx1"/>
                </a:solidFill>
              </a:rPr>
              <a:t>, such as fortified cereals, or dietary supplements.</a:t>
            </a:r>
          </a:p>
          <a:p>
            <a:r>
              <a:rPr lang="en-US" sz="2000" dirty="0" smtClean="0">
                <a:solidFill>
                  <a:schemeClr val="tx1"/>
                </a:solidFill>
              </a:rPr>
              <a:t>Be food safe, </a:t>
            </a:r>
            <a:r>
              <a:rPr lang="en-US" sz="2000" dirty="0" smtClean="0">
                <a:solidFill>
                  <a:srgbClr val="00B050"/>
                </a:solidFill>
              </a:rPr>
              <a:t>older adults</a:t>
            </a:r>
            <a:r>
              <a:rPr lang="en-US" sz="2000" dirty="0" smtClean="0"/>
              <a:t>,</a:t>
            </a:r>
            <a:r>
              <a:rPr lang="en-US" sz="2000" dirty="0" smtClean="0">
                <a:solidFill>
                  <a:schemeClr val="tx1"/>
                </a:solidFill>
              </a:rPr>
              <a:t> and individuals with weakened immune systems (such as those living with HIV infection, cancer treatment, organ transplant, or liver disease) are more susceptible to </a:t>
            </a:r>
            <a:r>
              <a:rPr lang="en-US" sz="2000" dirty="0" err="1" smtClean="0">
                <a:solidFill>
                  <a:srgbClr val="00B050"/>
                </a:solidFill>
              </a:rPr>
              <a:t>foodborne</a:t>
            </a:r>
            <a:r>
              <a:rPr lang="en-US" sz="2000" dirty="0" smtClean="0">
                <a:solidFill>
                  <a:srgbClr val="00B050"/>
                </a:solidFill>
              </a:rPr>
              <a:t> illness </a:t>
            </a:r>
          </a:p>
          <a:p>
            <a:r>
              <a:rPr lang="en-US" sz="2000" dirty="0" smtClean="0">
                <a:solidFill>
                  <a:schemeClr val="tx1"/>
                </a:solidFill>
              </a:rPr>
              <a:t>Reduce intake to </a:t>
            </a:r>
            <a:r>
              <a:rPr lang="en-US" sz="2000" dirty="0" smtClean="0">
                <a:solidFill>
                  <a:srgbClr val="00B050"/>
                </a:solidFill>
              </a:rPr>
              <a:t>1,500 mg sodium </a:t>
            </a:r>
            <a:r>
              <a:rPr lang="en-US" sz="2000" dirty="0" smtClean="0">
                <a:solidFill>
                  <a:schemeClr val="tx1"/>
                </a:solidFill>
              </a:rPr>
              <a:t>among persons who are </a:t>
            </a:r>
            <a:r>
              <a:rPr lang="en-US" sz="2000" dirty="0" smtClean="0">
                <a:solidFill>
                  <a:srgbClr val="00B050"/>
                </a:solidFill>
              </a:rPr>
              <a:t>51 and older and those of any  age who are African American, or have hypertension, diabetes, or chronic kidney disease.</a:t>
            </a:r>
          </a:p>
          <a:p>
            <a:endParaRPr lang="en-US" sz="2000" dirty="0" smtClean="0">
              <a:solidFill>
                <a:schemeClr val="tx1"/>
              </a:solidFill>
            </a:endParaRPr>
          </a:p>
          <a:p>
            <a:endParaRPr lang="en-US" sz="2400" dirty="0" smtClean="0">
              <a:solidFill>
                <a:schemeClr val="tx1"/>
              </a:solidFill>
            </a:endParaRPr>
          </a:p>
          <a:p>
            <a:endParaRPr lang="en-US" sz="2400" dirty="0" smtClean="0">
              <a:solidFill>
                <a:schemeClr val="tx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3400" y="-228600"/>
            <a:ext cx="8156713" cy="1504122"/>
          </a:xfrm>
        </p:spPr>
        <p:txBody>
          <a:bodyPr>
            <a:normAutofit/>
          </a:bodyPr>
          <a:lstStyle/>
          <a:p>
            <a:r>
              <a:rPr lang="en-US" b="1" dirty="0" smtClean="0">
                <a:solidFill>
                  <a:schemeClr val="tx1"/>
                </a:solidFill>
              </a:rPr>
              <a:t>Increase</a:t>
            </a:r>
            <a:endParaRPr lang="en-US" b="1" dirty="0">
              <a:solidFill>
                <a:schemeClr val="tx1"/>
              </a:solidFill>
            </a:endParaRPr>
          </a:p>
        </p:txBody>
      </p:sp>
      <p:graphicFrame>
        <p:nvGraphicFramePr>
          <p:cNvPr id="5" name="Diagram 4"/>
          <p:cNvGraphicFramePr/>
          <p:nvPr/>
        </p:nvGraphicFramePr>
        <p:xfrm>
          <a:off x="1295400" y="1143000"/>
          <a:ext cx="6781800" cy="431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l="695" t="650" r="1236" b="863"/>
          <a:stretch>
            <a:fillRect/>
          </a:stretch>
        </p:blipFill>
        <p:spPr bwMode="auto">
          <a:xfrm>
            <a:off x="1295400" y="1295400"/>
            <a:ext cx="6724575" cy="4987834"/>
          </a:xfrm>
          <a:prstGeom prst="rect">
            <a:avLst/>
          </a:prstGeom>
          <a:ln>
            <a:noFill/>
          </a:ln>
          <a:effectLst>
            <a:outerShdw blurRad="292100" dist="139700" dir="2700000" algn="tl" rotWithShape="0">
              <a:srgbClr val="333333">
                <a:alpha val="65000"/>
              </a:srgbClr>
            </a:outerShdw>
          </a:effectLst>
        </p:spPr>
      </p:pic>
      <p:sp>
        <p:nvSpPr>
          <p:cNvPr id="4" name="Title 3"/>
          <p:cNvSpPr>
            <a:spLocks noGrp="1"/>
          </p:cNvSpPr>
          <p:nvPr>
            <p:ph type="title"/>
          </p:nvPr>
        </p:nvSpPr>
        <p:spPr>
          <a:xfrm>
            <a:off x="228600" y="-228600"/>
            <a:ext cx="8196469" cy="1430890"/>
          </a:xfrm>
        </p:spPr>
        <p:txBody>
          <a:bodyPr>
            <a:noAutofit/>
          </a:bodyPr>
          <a:lstStyle/>
          <a:p>
            <a:r>
              <a:rPr lang="en-US" sz="2400" b="1" dirty="0" smtClean="0">
                <a:solidFill>
                  <a:schemeClr val="tx1"/>
                </a:solidFill>
              </a:rPr>
              <a:t>Comparison of Consumption to Recommendations</a:t>
            </a:r>
            <a:endParaRPr lang="en-US" sz="2400" b="1" dirty="0">
              <a:solidFill>
                <a:schemeClr val="tx1"/>
              </a:solidFill>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3"/>
          <p:cNvSpPr>
            <a:spLocks noGrp="1"/>
          </p:cNvSpPr>
          <p:nvPr>
            <p:ph type="dt" sz="quarter" idx="10"/>
          </p:nvPr>
        </p:nvSpPr>
        <p:spPr>
          <a:noFill/>
        </p:spPr>
        <p:txBody>
          <a:bodyPr/>
          <a:lstStyle/>
          <a:p>
            <a:r>
              <a:rPr lang="en-US" smtClean="0"/>
              <a:t>1</a:t>
            </a:r>
          </a:p>
        </p:txBody>
      </p:sp>
      <p:sp>
        <p:nvSpPr>
          <p:cNvPr id="45059" name="Rectangle 2"/>
          <p:cNvSpPr>
            <a:spLocks noGrp="1" noChangeArrowheads="1"/>
          </p:cNvSpPr>
          <p:nvPr>
            <p:ph type="title"/>
          </p:nvPr>
        </p:nvSpPr>
        <p:spPr/>
        <p:txBody>
          <a:bodyPr/>
          <a:lstStyle/>
          <a:p>
            <a:r>
              <a:rPr lang="en-US" sz="3200" b="1" smtClean="0">
                <a:solidFill>
                  <a:schemeClr val="tx1"/>
                </a:solidFill>
              </a:rPr>
              <a:t>Ch. 5: Building Healthy Eating Patterns</a:t>
            </a:r>
            <a:r>
              <a:rPr lang="en-US" sz="3200" smtClean="0">
                <a:solidFill>
                  <a:schemeClr val="tx1"/>
                </a:solidFill>
              </a:rPr>
              <a:t/>
            </a:r>
            <a:br>
              <a:rPr lang="en-US" sz="3200" smtClean="0">
                <a:solidFill>
                  <a:schemeClr val="tx1"/>
                </a:solidFill>
              </a:rPr>
            </a:br>
            <a:r>
              <a:rPr lang="en-US" sz="3200" smtClean="0">
                <a:solidFill>
                  <a:schemeClr val="tx1"/>
                </a:solidFill>
              </a:rPr>
              <a:t> </a:t>
            </a:r>
            <a:r>
              <a:rPr lang="en-US" sz="3200" i="1" smtClean="0">
                <a:solidFill>
                  <a:schemeClr val="tx1"/>
                </a:solidFill>
              </a:rPr>
              <a:t>Key Recommendations</a:t>
            </a:r>
            <a:endParaRPr lang="en-US" sz="3200" smtClean="0">
              <a:solidFill>
                <a:schemeClr val="tx1"/>
              </a:solidFill>
            </a:endParaRPr>
          </a:p>
        </p:txBody>
      </p:sp>
      <p:sp>
        <p:nvSpPr>
          <p:cNvPr id="45060" name="Rectangle 3"/>
          <p:cNvSpPr>
            <a:spLocks noGrp="1" noChangeArrowheads="1"/>
          </p:cNvSpPr>
          <p:nvPr>
            <p:ph type="body" idx="1"/>
          </p:nvPr>
        </p:nvSpPr>
        <p:spPr/>
        <p:txBody>
          <a:bodyPr/>
          <a:lstStyle/>
          <a:p>
            <a:pPr>
              <a:lnSpc>
                <a:spcPct val="90000"/>
              </a:lnSpc>
            </a:pPr>
            <a:r>
              <a:rPr lang="en-US" sz="2000" b="1" dirty="0" smtClean="0"/>
              <a:t>Select an eating pattern that meets nutrient needs over time at an appropriate calorie level.</a:t>
            </a:r>
          </a:p>
          <a:p>
            <a:pPr>
              <a:lnSpc>
                <a:spcPct val="90000"/>
              </a:lnSpc>
              <a:buFontTx/>
              <a:buNone/>
            </a:pPr>
            <a:endParaRPr lang="en-US" sz="2000" b="1" dirty="0" smtClean="0"/>
          </a:p>
          <a:p>
            <a:pPr lvl="1">
              <a:lnSpc>
                <a:spcPct val="90000"/>
              </a:lnSpc>
              <a:buFontTx/>
              <a:buChar char="•"/>
            </a:pPr>
            <a:r>
              <a:rPr lang="en-US" sz="1800" b="1" dirty="0" smtClean="0">
                <a:solidFill>
                  <a:schemeClr val="tx1"/>
                </a:solidFill>
              </a:rPr>
              <a:t>USDA Food Patterns</a:t>
            </a:r>
          </a:p>
          <a:p>
            <a:pPr lvl="1">
              <a:lnSpc>
                <a:spcPct val="90000"/>
              </a:lnSpc>
              <a:buFontTx/>
              <a:buChar char="•"/>
            </a:pPr>
            <a:r>
              <a:rPr lang="en-US" sz="1800" b="1" dirty="0" smtClean="0">
                <a:solidFill>
                  <a:schemeClr val="tx1"/>
                </a:solidFill>
              </a:rPr>
              <a:t>DASH Eating Plan</a:t>
            </a:r>
          </a:p>
          <a:p>
            <a:pPr lvl="1">
              <a:lnSpc>
                <a:spcPct val="90000"/>
              </a:lnSpc>
              <a:buFont typeface="Wingdings" pitchFamily="2" charset="2"/>
              <a:buNone/>
            </a:pPr>
            <a:endParaRPr lang="en-US" sz="1800" b="1" dirty="0" smtClean="0">
              <a:solidFill>
                <a:schemeClr val="tx1"/>
              </a:solidFill>
            </a:endParaRPr>
          </a:p>
          <a:p>
            <a:pPr>
              <a:lnSpc>
                <a:spcPct val="90000"/>
              </a:lnSpc>
            </a:pPr>
            <a:r>
              <a:rPr lang="en-US" sz="2000" b="1" dirty="0" smtClean="0"/>
              <a:t>Account for all foods and beverages consumed and assess how they fit within a total healthy eating pattern.</a:t>
            </a:r>
          </a:p>
          <a:p>
            <a:pPr>
              <a:lnSpc>
                <a:spcPct val="90000"/>
              </a:lnSpc>
              <a:buFontTx/>
              <a:buNone/>
            </a:pPr>
            <a:endParaRPr lang="en-US" sz="2000" b="1" dirty="0" smtClean="0"/>
          </a:p>
          <a:p>
            <a:pPr>
              <a:lnSpc>
                <a:spcPct val="90000"/>
              </a:lnSpc>
            </a:pPr>
            <a:r>
              <a:rPr lang="en-US" sz="2000" b="1" dirty="0" smtClean="0"/>
              <a:t>Follow </a:t>
            </a:r>
            <a:r>
              <a:rPr lang="en-US" sz="2000" b="1" dirty="0" smtClean="0">
                <a:solidFill>
                  <a:srgbClr val="00B050"/>
                </a:solidFill>
              </a:rPr>
              <a:t>food safety recommendations </a:t>
            </a:r>
            <a:r>
              <a:rPr lang="en-US" sz="2000" b="1" dirty="0" smtClean="0"/>
              <a:t>when preparing and eating foods to reduce the risk of </a:t>
            </a:r>
            <a:r>
              <a:rPr lang="en-US" sz="2000" b="1" dirty="0" err="1" smtClean="0"/>
              <a:t>foodborne</a:t>
            </a:r>
            <a:r>
              <a:rPr lang="en-US" sz="2000" b="1" dirty="0" smtClean="0"/>
              <a:t> illnesses.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z="2800" b="1" dirty="0" smtClean="0">
                <a:solidFill>
                  <a:schemeClr val="tx1"/>
                </a:solidFill>
              </a:rPr>
              <a:t>Recommended Eating Pattern</a:t>
            </a:r>
            <a:br>
              <a:rPr lang="en-US" sz="2800" b="1" dirty="0" smtClean="0">
                <a:solidFill>
                  <a:schemeClr val="tx1"/>
                </a:solidFill>
              </a:rPr>
            </a:br>
            <a:r>
              <a:rPr lang="en-US" sz="2400" b="1" i="1" u="sng" dirty="0" smtClean="0">
                <a:solidFill>
                  <a:srgbClr val="00B050"/>
                </a:solidFill>
              </a:rPr>
              <a:t>D</a:t>
            </a:r>
            <a:r>
              <a:rPr lang="en-US" sz="2400" b="1" i="1" dirty="0" smtClean="0">
                <a:solidFill>
                  <a:srgbClr val="00B050"/>
                </a:solidFill>
              </a:rPr>
              <a:t>ietary </a:t>
            </a:r>
            <a:r>
              <a:rPr lang="en-US" sz="2400" b="1" i="1" u="sng" dirty="0" smtClean="0">
                <a:solidFill>
                  <a:srgbClr val="00B050"/>
                </a:solidFill>
              </a:rPr>
              <a:t>A</a:t>
            </a:r>
            <a:r>
              <a:rPr lang="en-US" sz="2400" b="1" i="1" dirty="0" smtClean="0">
                <a:solidFill>
                  <a:srgbClr val="00B050"/>
                </a:solidFill>
              </a:rPr>
              <a:t>pproaches to </a:t>
            </a:r>
            <a:r>
              <a:rPr lang="en-US" sz="2400" b="1" i="1" u="sng" dirty="0" smtClean="0">
                <a:solidFill>
                  <a:srgbClr val="00B050"/>
                </a:solidFill>
              </a:rPr>
              <a:t>S</a:t>
            </a:r>
            <a:r>
              <a:rPr lang="en-US" sz="2400" b="1" i="1" dirty="0" smtClean="0">
                <a:solidFill>
                  <a:srgbClr val="00B050"/>
                </a:solidFill>
              </a:rPr>
              <a:t>top </a:t>
            </a:r>
            <a:r>
              <a:rPr lang="en-US" sz="2400" b="1" i="1" u="sng" dirty="0" smtClean="0">
                <a:solidFill>
                  <a:srgbClr val="00B050"/>
                </a:solidFill>
              </a:rPr>
              <a:t>H</a:t>
            </a:r>
            <a:r>
              <a:rPr lang="en-US" sz="2400" b="1" i="1" dirty="0" smtClean="0">
                <a:solidFill>
                  <a:srgbClr val="00B050"/>
                </a:solidFill>
              </a:rPr>
              <a:t>ypertension - DASH</a:t>
            </a:r>
          </a:p>
        </p:txBody>
      </p:sp>
      <p:sp>
        <p:nvSpPr>
          <p:cNvPr id="46083" name="Rectangle 3"/>
          <p:cNvSpPr>
            <a:spLocks noGrp="1" noChangeArrowheads="1"/>
          </p:cNvSpPr>
          <p:nvPr>
            <p:ph type="body" idx="1"/>
          </p:nvPr>
        </p:nvSpPr>
        <p:spPr/>
        <p:txBody>
          <a:bodyPr/>
          <a:lstStyle/>
          <a:p>
            <a:pPr>
              <a:lnSpc>
                <a:spcPct val="80000"/>
              </a:lnSpc>
            </a:pPr>
            <a:r>
              <a:rPr lang="en-US" sz="2000" b="1" dirty="0" smtClean="0"/>
              <a:t>Based on random controlled, clinical trials by the National Heart, Lung, Blood Institute of the National Institute of Health, also researched internationally</a:t>
            </a:r>
          </a:p>
          <a:p>
            <a:pPr>
              <a:lnSpc>
                <a:spcPct val="80000"/>
              </a:lnSpc>
              <a:buFontTx/>
              <a:buNone/>
            </a:pPr>
            <a:endParaRPr lang="en-US" sz="2000" b="1" dirty="0" smtClean="0"/>
          </a:p>
          <a:p>
            <a:pPr>
              <a:lnSpc>
                <a:spcPct val="80000"/>
              </a:lnSpc>
            </a:pPr>
            <a:r>
              <a:rPr lang="en-US" sz="2000" b="1" dirty="0" smtClean="0"/>
              <a:t>Various studies: original DASH, DASH-Sodium, DASH-Low fat</a:t>
            </a:r>
          </a:p>
          <a:p>
            <a:pPr>
              <a:lnSpc>
                <a:spcPct val="80000"/>
              </a:lnSpc>
              <a:buFontTx/>
              <a:buNone/>
            </a:pPr>
            <a:endParaRPr lang="en-US" sz="2000" b="1" dirty="0" smtClean="0"/>
          </a:p>
          <a:p>
            <a:pPr>
              <a:lnSpc>
                <a:spcPct val="80000"/>
              </a:lnSpc>
            </a:pPr>
            <a:r>
              <a:rPr lang="en-US" sz="2000" b="1" dirty="0" smtClean="0">
                <a:solidFill>
                  <a:srgbClr val="00B050"/>
                </a:solidFill>
              </a:rPr>
              <a:t>Emphasis: vegetables, fruits, low-fat milk &amp; dairy products, whole grains, poultry, seafood, nuts</a:t>
            </a:r>
          </a:p>
          <a:p>
            <a:pPr>
              <a:lnSpc>
                <a:spcPct val="80000"/>
              </a:lnSpc>
              <a:buFontTx/>
              <a:buNone/>
            </a:pPr>
            <a:endParaRPr lang="en-US" sz="2000" b="1" dirty="0" smtClean="0">
              <a:solidFill>
                <a:schemeClr val="hlink"/>
              </a:solidFill>
            </a:endParaRPr>
          </a:p>
          <a:p>
            <a:pPr>
              <a:lnSpc>
                <a:spcPct val="80000"/>
              </a:lnSpc>
            </a:pPr>
            <a:r>
              <a:rPr lang="en-US" sz="2000" b="1" dirty="0" smtClean="0"/>
              <a:t>Reduced hypertension, reduced cardiovascular disease, lowered mortality</a:t>
            </a:r>
          </a:p>
          <a:p>
            <a:pPr lvl="1">
              <a:lnSpc>
                <a:spcPct val="80000"/>
              </a:lnSpc>
            </a:pPr>
            <a:endParaRPr lang="en-US" sz="2000" b="1" dirty="0" smtClean="0"/>
          </a:p>
          <a:p>
            <a:pPr lvl="1">
              <a:lnSpc>
                <a:spcPct val="80000"/>
              </a:lnSpc>
              <a:buFontTx/>
              <a:buNone/>
            </a:pPr>
            <a:endParaRPr lang="en-US" sz="2000" dirty="0" smtClean="0"/>
          </a:p>
        </p:txBody>
      </p:sp>
      <p:pic>
        <p:nvPicPr>
          <p:cNvPr id="4" name="Picture 4" descr="MI_015"/>
          <p:cNvPicPr>
            <a:picLocks noChangeAspect="1" noChangeArrowheads="1"/>
          </p:cNvPicPr>
          <p:nvPr/>
        </p:nvPicPr>
        <p:blipFill>
          <a:blip r:embed="rId2" cstate="print"/>
          <a:srcRect/>
          <a:stretch>
            <a:fillRect/>
          </a:stretch>
        </p:blipFill>
        <p:spPr bwMode="auto">
          <a:xfrm>
            <a:off x="228600" y="0"/>
            <a:ext cx="893986" cy="1073150"/>
          </a:xfrm>
          <a:prstGeom prst="rect">
            <a:avLst/>
          </a:prstGeom>
          <a:noFill/>
          <a:ln w="9525">
            <a:noFill/>
            <a:miter lim="800000"/>
            <a:headEnd/>
            <a:tailEnd/>
          </a:ln>
        </p:spPr>
      </p:pic>
      <p:pic>
        <p:nvPicPr>
          <p:cNvPr id="6" name="Picture 5" descr="Z2007678C"/>
          <p:cNvPicPr>
            <a:picLocks noChangeAspect="1" noChangeArrowheads="1"/>
          </p:cNvPicPr>
          <p:nvPr/>
        </p:nvPicPr>
        <p:blipFill>
          <a:blip r:embed="rId3" cstate="print"/>
          <a:srcRect t="10774" r="5121"/>
          <a:stretch>
            <a:fillRect/>
          </a:stretch>
        </p:blipFill>
        <p:spPr bwMode="auto">
          <a:xfrm>
            <a:off x="7696200" y="152400"/>
            <a:ext cx="1195334" cy="8998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4868" name="Rectangle 4"/>
          <p:cNvSpPr>
            <a:spLocks noGrp="1"/>
          </p:cNvSpPr>
          <p:nvPr>
            <p:ph type="title" idx="4294967295"/>
          </p:nvPr>
        </p:nvSpPr>
        <p:spPr>
          <a:xfrm>
            <a:off x="914400" y="-222250"/>
            <a:ext cx="8229600" cy="1143000"/>
          </a:xfrm>
        </p:spPr>
        <p:txBody>
          <a:bodyPr>
            <a:normAutofit/>
            <a:scene3d>
              <a:camera prst="orthographicFront"/>
              <a:lightRig rig="soft" dir="t"/>
            </a:scene3d>
            <a:sp3d prstMaterial="softEdge">
              <a:bevelT w="25400" h="25400"/>
            </a:sp3d>
          </a:bodyPr>
          <a:lstStyle/>
          <a:p>
            <a:pPr algn="r">
              <a:defRPr/>
            </a:pPr>
            <a:r>
              <a:rPr lang="en-US" sz="4100" b="1" kern="1200" dirty="0" smtClean="0">
                <a:solidFill>
                  <a:schemeClr val="tx1"/>
                </a:solidFill>
                <a:ea typeface="+mj-ea"/>
                <a:cs typeface="+mj-cs"/>
              </a:rPr>
              <a:t>DASH Eating Plan</a:t>
            </a:r>
          </a:p>
        </p:txBody>
      </p:sp>
      <p:graphicFrame>
        <p:nvGraphicFramePr>
          <p:cNvPr id="234557" name="Group 61"/>
          <p:cNvGraphicFramePr>
            <a:graphicFrameLocks noGrp="1"/>
          </p:cNvGraphicFramePr>
          <p:nvPr/>
        </p:nvGraphicFramePr>
        <p:xfrm>
          <a:off x="609600" y="1197401"/>
          <a:ext cx="8153400" cy="5353071"/>
        </p:xfrm>
        <a:graphic>
          <a:graphicData uri="http://schemas.openxmlformats.org/drawingml/2006/table">
            <a:tbl>
              <a:tblPr/>
              <a:tblGrid>
                <a:gridCol w="2717800"/>
                <a:gridCol w="2717800"/>
                <a:gridCol w="2717800"/>
              </a:tblGrid>
              <a:tr h="468753">
                <a:tc>
                  <a:txBody>
                    <a:bodyPr/>
                    <a:lstStyle/>
                    <a:p>
                      <a:pPr marL="109538"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11" charset="-128"/>
                        </a:rPr>
                        <a:t>Food Group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11" charset="-128"/>
                        </a:rPr>
                        <a:t>550 Calories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11" charset="-128"/>
                        </a:rPr>
                        <a:t> 700 Calories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753">
                <a:tc>
                  <a:txBody>
                    <a:bodyPr/>
                    <a:lstStyle/>
                    <a:p>
                      <a:pPr marL="109538"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11" charset="-128"/>
                        </a:rPr>
                        <a:t>Grains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11" charset="-128"/>
                        </a:rPr>
                        <a:t>2 servings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11" charset="-128"/>
                        </a:rPr>
                        <a:t>2.5 servings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7274">
                <a:tc>
                  <a:txBody>
                    <a:bodyPr/>
                    <a:lstStyle/>
                    <a:p>
                      <a:pPr marL="109538"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11" charset="-128"/>
                        </a:rPr>
                        <a:t>Vegetables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11" charset="-128"/>
                        </a:rPr>
                        <a:t>1.5 servings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11" charset="-128"/>
                        </a:rPr>
                        <a:t>2 servings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753">
                <a:tc>
                  <a:txBody>
                    <a:bodyPr/>
                    <a:lstStyle/>
                    <a:p>
                      <a:pPr marL="109538"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11" charset="-128"/>
                        </a:rPr>
                        <a:t>Fruits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11" charset="-128"/>
                        </a:rPr>
                        <a:t>1.5 servings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11" charset="-128"/>
                        </a:rPr>
                        <a:t>2 servings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753">
                <a:tc>
                  <a:txBody>
                    <a:bodyPr/>
                    <a:lstStyle/>
                    <a:p>
                      <a:pPr marL="109538"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11" charset="-128"/>
                        </a:rPr>
                        <a:t>Low-fat dairy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11" charset="-128"/>
                        </a:rPr>
                        <a:t>1 serving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11" charset="-128"/>
                        </a:rPr>
                        <a:t>1.5 serving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6565">
                <a:tc>
                  <a:txBody>
                    <a:bodyPr/>
                    <a:lstStyle/>
                    <a:p>
                      <a:pPr marL="109538"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11" charset="-128"/>
                        </a:rPr>
                        <a:t>Lean meat, poultry, fish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11" charset="-128"/>
                        </a:rPr>
                        <a:t>1.33 serving or less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11" charset="-128"/>
                        </a:rPr>
                        <a:t>1.75 serving or less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6565">
                <a:tc>
                  <a:txBody>
                    <a:bodyPr/>
                    <a:lstStyle/>
                    <a:p>
                      <a:pPr marL="109538"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11" charset="-128"/>
                        </a:rPr>
                        <a:t>Seeds, nuts, legumes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11" charset="-128"/>
                        </a:rPr>
                        <a:t>1/week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11" charset="-128"/>
                        </a:rPr>
                        <a:t>1/week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753">
                <a:tc>
                  <a:txBody>
                    <a:bodyPr/>
                    <a:lstStyle/>
                    <a:p>
                      <a:pPr marL="109538"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11" charset="-128"/>
                        </a:rPr>
                        <a:t>Fats &amp; oils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11" charset="-128"/>
                        </a:rPr>
                        <a:t>.5 serving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11" charset="-128"/>
                        </a:rPr>
                        <a:t>.5 serving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4704">
                <a:tc>
                  <a:txBody>
                    <a:bodyPr/>
                    <a:lstStyle/>
                    <a:p>
                      <a:pPr marL="109538"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11" charset="-128"/>
                        </a:rPr>
                        <a:t>Sweets</a:t>
                      </a:r>
                    </a:p>
                    <a:p>
                      <a:pPr marL="109538"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charset="0"/>
                        <a:ea typeface="ＭＳ Ｐゴシック" pitchFamily="-111"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11" charset="-128"/>
                        </a:rPr>
                        <a:t>Less than 1/week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11" charset="-128"/>
                        </a:rPr>
                        <a:t>Less than 1/week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9571" name="Object 3"/>
          <p:cNvGraphicFramePr>
            <a:graphicFrameLocks noChangeAspect="1"/>
          </p:cNvGraphicFramePr>
          <p:nvPr/>
        </p:nvGraphicFramePr>
        <p:xfrm>
          <a:off x="609600" y="0"/>
          <a:ext cx="914400" cy="1178560"/>
        </p:xfrm>
        <a:graphic>
          <a:graphicData uri="http://schemas.openxmlformats.org/presentationml/2006/ole">
            <mc:AlternateContent xmlns:mc="http://schemas.openxmlformats.org/markup-compatibility/2006">
              <mc:Choice xmlns:v="urn:schemas-microsoft-com:vml" Requires="v">
                <p:oleObj spid="_x0000_s129030" name="Slide" r:id="rId3" imgW="6800760" imgH="5086440" progId="PowerPoint.Slide.8">
                  <p:embed/>
                </p:oleObj>
              </mc:Choice>
              <mc:Fallback>
                <p:oleObj name="Slide" r:id="rId3" imgW="6800760" imgH="5086440" progId="PowerPoint.Slide.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l="23470" t="1613" r="22263" b="4839"/>
                      <a:stretch>
                        <a:fillRect/>
                      </a:stretch>
                    </p:blipFill>
                    <p:spPr bwMode="auto">
                      <a:xfrm>
                        <a:off x="609600" y="0"/>
                        <a:ext cx="914400" cy="1178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z="3200" b="1" dirty="0" smtClean="0">
                <a:solidFill>
                  <a:schemeClr val="tx1"/>
                </a:solidFill>
              </a:rPr>
              <a:t>Recommended Eating Patterns</a:t>
            </a:r>
            <a:br>
              <a:rPr lang="en-US" sz="3200" b="1" dirty="0" smtClean="0">
                <a:solidFill>
                  <a:schemeClr val="tx1"/>
                </a:solidFill>
              </a:rPr>
            </a:br>
            <a:r>
              <a:rPr lang="en-US" sz="3200" i="1" dirty="0" smtClean="0">
                <a:solidFill>
                  <a:srgbClr val="00B050"/>
                </a:solidFill>
              </a:rPr>
              <a:t>USDA Food Patterns</a:t>
            </a:r>
            <a:endParaRPr lang="en-US" sz="3200" b="1" i="1" dirty="0" smtClean="0">
              <a:solidFill>
                <a:srgbClr val="00B050"/>
              </a:solidFill>
            </a:endParaRPr>
          </a:p>
        </p:txBody>
      </p:sp>
      <p:sp>
        <p:nvSpPr>
          <p:cNvPr id="47107" name="Rectangle 3"/>
          <p:cNvSpPr>
            <a:spLocks noGrp="1" noChangeArrowheads="1"/>
          </p:cNvSpPr>
          <p:nvPr>
            <p:ph type="body" idx="1"/>
          </p:nvPr>
        </p:nvSpPr>
        <p:spPr/>
        <p:txBody>
          <a:bodyPr/>
          <a:lstStyle/>
          <a:p>
            <a:pPr>
              <a:lnSpc>
                <a:spcPct val="80000"/>
              </a:lnSpc>
            </a:pPr>
            <a:r>
              <a:rPr lang="en-US" sz="2000" b="1" dirty="0" smtClean="0"/>
              <a:t>Daily amounts of foods to eat from 5 major food groups</a:t>
            </a:r>
          </a:p>
          <a:p>
            <a:pPr>
              <a:lnSpc>
                <a:spcPct val="80000"/>
              </a:lnSpc>
            </a:pPr>
            <a:endParaRPr lang="en-US" sz="2000" b="1" dirty="0" smtClean="0"/>
          </a:p>
          <a:p>
            <a:pPr>
              <a:lnSpc>
                <a:spcPct val="80000"/>
              </a:lnSpc>
            </a:pPr>
            <a:r>
              <a:rPr lang="en-US" sz="2000" b="1" dirty="0" smtClean="0"/>
              <a:t>Meet DRIs and DGAs, not clinically tested</a:t>
            </a:r>
          </a:p>
          <a:p>
            <a:pPr>
              <a:lnSpc>
                <a:spcPct val="80000"/>
              </a:lnSpc>
              <a:buFontTx/>
              <a:buNone/>
            </a:pPr>
            <a:endParaRPr lang="en-US" sz="2000" b="1" dirty="0" smtClean="0"/>
          </a:p>
          <a:p>
            <a:pPr>
              <a:lnSpc>
                <a:spcPct val="80000"/>
              </a:lnSpc>
            </a:pPr>
            <a:r>
              <a:rPr lang="en-US" sz="2000" b="1" dirty="0" smtClean="0"/>
              <a:t>Similar to the DASH </a:t>
            </a:r>
          </a:p>
          <a:p>
            <a:pPr>
              <a:lnSpc>
                <a:spcPct val="80000"/>
              </a:lnSpc>
              <a:buFontTx/>
              <a:buNone/>
            </a:pPr>
            <a:endParaRPr lang="en-US" sz="2000" b="1" dirty="0" smtClean="0"/>
          </a:p>
          <a:p>
            <a:pPr>
              <a:lnSpc>
                <a:spcPct val="80000"/>
              </a:lnSpc>
            </a:pPr>
            <a:r>
              <a:rPr lang="en-US" sz="2000" b="1" dirty="0" smtClean="0">
                <a:solidFill>
                  <a:srgbClr val="00B050"/>
                </a:solidFill>
              </a:rPr>
              <a:t>Emphasis on selecting a variety of foods from each food group (vegetables, fruits, grains, dairy products, protein foods)</a:t>
            </a:r>
          </a:p>
          <a:p>
            <a:pPr>
              <a:lnSpc>
                <a:spcPct val="80000"/>
              </a:lnSpc>
              <a:buFontTx/>
              <a:buNone/>
            </a:pPr>
            <a:endParaRPr lang="en-US" sz="2000" b="1" dirty="0" smtClean="0">
              <a:solidFill>
                <a:schemeClr val="hlink"/>
              </a:solidFill>
            </a:endParaRPr>
          </a:p>
          <a:p>
            <a:pPr>
              <a:lnSpc>
                <a:spcPct val="80000"/>
              </a:lnSpc>
            </a:pPr>
            <a:r>
              <a:rPr lang="en-US" sz="2000" b="1" dirty="0" smtClean="0"/>
              <a:t>Vegetarian adaptations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6916" name="Rectangle 4"/>
          <p:cNvSpPr>
            <a:spLocks noGrp="1"/>
          </p:cNvSpPr>
          <p:nvPr>
            <p:ph type="title" idx="4294967295"/>
          </p:nvPr>
        </p:nvSpPr>
        <p:spPr>
          <a:xfrm>
            <a:off x="920750" y="7938"/>
            <a:ext cx="8223250" cy="1408112"/>
          </a:xfrm>
        </p:spPr>
        <p:txBody>
          <a:bodyPr>
            <a:normAutofit/>
            <a:scene3d>
              <a:camera prst="orthographicFront"/>
              <a:lightRig rig="soft" dir="t"/>
            </a:scene3d>
            <a:sp3d prstMaterial="softEdge">
              <a:bevelT w="25400" h="25400"/>
            </a:sp3d>
          </a:bodyPr>
          <a:lstStyle/>
          <a:p>
            <a:pPr algn="r">
              <a:defRPr/>
            </a:pPr>
            <a:r>
              <a:rPr lang="en-US" sz="4100" b="1" kern="1200" dirty="0" smtClean="0">
                <a:solidFill>
                  <a:schemeClr val="tx1"/>
                </a:solidFill>
                <a:ea typeface="+mj-ea"/>
                <a:cs typeface="+mj-cs"/>
              </a:rPr>
              <a:t>USDA Food Pattern</a:t>
            </a:r>
          </a:p>
        </p:txBody>
      </p:sp>
      <p:graphicFrame>
        <p:nvGraphicFramePr>
          <p:cNvPr id="235588" name="Group 68"/>
          <p:cNvGraphicFramePr>
            <a:graphicFrameLocks noGrp="1"/>
          </p:cNvGraphicFramePr>
          <p:nvPr/>
        </p:nvGraphicFramePr>
        <p:xfrm>
          <a:off x="533400" y="1311275"/>
          <a:ext cx="8229600" cy="5444110"/>
        </p:xfrm>
        <a:graphic>
          <a:graphicData uri="http://schemas.openxmlformats.org/drawingml/2006/table">
            <a:tbl>
              <a:tblPr/>
              <a:tblGrid>
                <a:gridCol w="2743200"/>
                <a:gridCol w="2743200"/>
                <a:gridCol w="2743200"/>
              </a:tblGrid>
              <a:tr h="565150">
                <a:tc>
                  <a:txBody>
                    <a:bodyPr/>
                    <a:lstStyle/>
                    <a:p>
                      <a:pPr marL="109538"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11" charset="-128"/>
                        </a:rPr>
                        <a:t>Food Group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11" charset="-128"/>
                        </a:rPr>
                        <a:t>550 Calories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11" charset="-128"/>
                        </a:rPr>
                        <a:t>700 Calories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109538"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11" charset="-128"/>
                        </a:rPr>
                        <a:t>Fruits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11" charset="-128"/>
                        </a:rPr>
                        <a:t>½ cup</a:t>
                      </a:r>
                    </a:p>
                    <a:p>
                      <a:pPr marL="109538"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11" charset="-128"/>
                        </a:rPr>
                        <a:t>(1 serving)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11" charset="-128"/>
                        </a:rPr>
                        <a:t>2/3 cup</a:t>
                      </a:r>
                    </a:p>
                    <a:p>
                      <a:pPr marL="109538"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11" charset="-128"/>
                        </a:rPr>
                        <a:t>(1.3 serving)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109538"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11" charset="-128"/>
                        </a:rPr>
                        <a:t>Vegetables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11" charset="-128"/>
                        </a:rPr>
                        <a:t>½ cup</a:t>
                      </a:r>
                    </a:p>
                    <a:p>
                      <a:pPr marL="109538"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11" charset="-128"/>
                        </a:rPr>
                        <a:t>(1 serving)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11" charset="-128"/>
                        </a:rPr>
                        <a:t>2/3 cup</a:t>
                      </a:r>
                    </a:p>
                    <a:p>
                      <a:pPr marL="109538"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11" charset="-128"/>
                        </a:rPr>
                        <a:t>(1.3 serving)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109538"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11" charset="-128"/>
                        </a:rPr>
                        <a:t>Grains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11" charset="-128"/>
                        </a:rPr>
                        <a:t>1.5 oz equiv.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11" charset="-128"/>
                        </a:rPr>
                        <a:t>2 oz equivalent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109538"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11" charset="-128"/>
                        </a:rPr>
                        <a:t>Protein foods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11" charset="-128"/>
                        </a:rPr>
                        <a:t>1.1 oz equivalent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11" charset="-128"/>
                        </a:rPr>
                        <a:t>1.4 oz equivalent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109538"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11" charset="-128"/>
                        </a:rPr>
                        <a:t>Dairy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11" charset="-128"/>
                        </a:rPr>
                        <a:t>1 cup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11" charset="-128"/>
                        </a:rPr>
                        <a:t>1.4 cups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109538"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11" charset="-128"/>
                        </a:rPr>
                        <a:t>Oils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11" charset="-128"/>
                        </a:rPr>
                        <a:t>8.25 grams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11" charset="-128"/>
                        </a:rPr>
                        <a:t>10.5 grams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109538"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11" charset="-128"/>
                        </a:rPr>
                        <a:t>Maximum </a:t>
                      </a:r>
                      <a:r>
                        <a:rPr kumimoji="0" lang="en-US" sz="2000" b="1" i="0" u="none" strike="noStrike" cap="none" normalizeH="0" baseline="0" dirty="0" err="1" smtClean="0">
                          <a:ln>
                            <a:noFill/>
                          </a:ln>
                          <a:solidFill>
                            <a:schemeClr val="tx1"/>
                          </a:solidFill>
                          <a:effectLst/>
                          <a:latin typeface="Arial" charset="0"/>
                          <a:ea typeface="ＭＳ Ｐゴシック" pitchFamily="-111" charset="-128"/>
                        </a:rPr>
                        <a:t>SoFAS</a:t>
                      </a:r>
                      <a:endParaRPr kumimoji="0" lang="en-US" sz="2000" b="1" i="0" u="none" strike="noStrike" cap="none" normalizeH="0" baseline="0" dirty="0" smtClean="0">
                        <a:ln>
                          <a:noFill/>
                        </a:ln>
                        <a:solidFill>
                          <a:schemeClr val="tx1"/>
                        </a:solidFill>
                        <a:effectLst/>
                        <a:latin typeface="Arial" charset="0"/>
                        <a:ea typeface="ＭＳ Ｐゴシック" pitchFamily="-111" charset="-128"/>
                      </a:endParaRPr>
                    </a:p>
                    <a:p>
                      <a:pPr marL="109538"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11" charset="-128"/>
                        </a:rPr>
                        <a:t>Empty Calories</a:t>
                      </a:r>
                      <a:endParaRPr kumimoji="0" lang="en-US" sz="1800" b="1" i="0" u="none" strike="noStrike" cap="none" normalizeH="0" baseline="0" dirty="0" smtClean="0">
                        <a:ln>
                          <a:noFill/>
                        </a:ln>
                        <a:solidFill>
                          <a:schemeClr val="tx1"/>
                        </a:solidFill>
                        <a:effectLst/>
                        <a:latin typeface="Arial" charset="0"/>
                        <a:ea typeface="ＭＳ Ｐゴシック" pitchFamily="-111"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11" charset="-128"/>
                        </a:rPr>
                        <a:t>75 calories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11" charset="-128"/>
                        </a:rPr>
                        <a:t>95.9 calories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 name="Picture 4" descr="MyPlate-green300x273.jpg"/>
          <p:cNvPicPr>
            <a:picLocks noChangeAspect="1"/>
          </p:cNvPicPr>
          <p:nvPr/>
        </p:nvPicPr>
        <p:blipFill>
          <a:blip r:embed="rId2" cstate="print"/>
          <a:stretch>
            <a:fillRect/>
          </a:stretch>
        </p:blipFill>
        <p:spPr>
          <a:xfrm>
            <a:off x="457200" y="152400"/>
            <a:ext cx="1143000" cy="104013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 y="228600"/>
            <a:ext cx="8991600" cy="1600200"/>
          </a:xfrm>
        </p:spPr>
        <p:txBody>
          <a:bodyPr/>
          <a:lstStyle/>
          <a:p>
            <a:r>
              <a:rPr lang="en-US" sz="3200" b="1" dirty="0" smtClean="0">
                <a:solidFill>
                  <a:schemeClr val="tx1"/>
                </a:solidFill>
              </a:rPr>
              <a:t>Purpose of the OAA Nutrition Programs</a:t>
            </a:r>
            <a:br>
              <a:rPr lang="en-US" sz="3200" b="1" dirty="0" smtClean="0">
                <a:solidFill>
                  <a:schemeClr val="tx1"/>
                </a:solidFill>
              </a:rPr>
            </a:br>
            <a:r>
              <a:rPr lang="en-US" sz="3200" b="1" dirty="0" smtClean="0">
                <a:solidFill>
                  <a:schemeClr val="tx1"/>
                </a:solidFill>
              </a:rPr>
              <a:t> </a:t>
            </a:r>
            <a:r>
              <a:rPr lang="en-US" sz="2400" b="1" dirty="0" smtClean="0">
                <a:solidFill>
                  <a:schemeClr val="tx1"/>
                </a:solidFill>
              </a:rPr>
              <a:t>Sections 330, 601</a:t>
            </a:r>
            <a:endParaRPr lang="en-US" sz="2800" b="1" dirty="0" smtClean="0">
              <a:solidFill>
                <a:schemeClr val="tx1"/>
              </a:solidFill>
            </a:endParaRPr>
          </a:p>
        </p:txBody>
      </p:sp>
      <p:sp>
        <p:nvSpPr>
          <p:cNvPr id="6147" name="Rectangle 3"/>
          <p:cNvSpPr>
            <a:spLocks noGrp="1" noChangeArrowheads="1"/>
          </p:cNvSpPr>
          <p:nvPr>
            <p:ph type="body" idx="1"/>
          </p:nvPr>
        </p:nvSpPr>
        <p:spPr/>
        <p:txBody>
          <a:bodyPr/>
          <a:lstStyle/>
          <a:p>
            <a:pPr>
              <a:lnSpc>
                <a:spcPct val="80000"/>
              </a:lnSpc>
            </a:pPr>
            <a:r>
              <a:rPr lang="en-US" sz="2800" b="1" dirty="0" smtClean="0"/>
              <a:t>Reduce hunger &amp; food insecurity</a:t>
            </a:r>
          </a:p>
          <a:p>
            <a:pPr>
              <a:lnSpc>
                <a:spcPct val="80000"/>
              </a:lnSpc>
              <a:buFontTx/>
              <a:buNone/>
            </a:pPr>
            <a:endParaRPr lang="en-US" sz="2800" b="1" dirty="0" smtClean="0"/>
          </a:p>
          <a:p>
            <a:pPr>
              <a:lnSpc>
                <a:spcPct val="80000"/>
              </a:lnSpc>
            </a:pPr>
            <a:r>
              <a:rPr lang="en-US" sz="2800" b="1" dirty="0" smtClean="0"/>
              <a:t>Promote socialization</a:t>
            </a:r>
          </a:p>
          <a:p>
            <a:pPr>
              <a:lnSpc>
                <a:spcPct val="80000"/>
              </a:lnSpc>
              <a:buFontTx/>
              <a:buNone/>
            </a:pPr>
            <a:endParaRPr lang="en-US" sz="2800" b="1" dirty="0" smtClean="0"/>
          </a:p>
          <a:p>
            <a:pPr>
              <a:lnSpc>
                <a:spcPct val="80000"/>
              </a:lnSpc>
            </a:pPr>
            <a:r>
              <a:rPr lang="en-US" sz="2800" b="1" dirty="0" smtClean="0"/>
              <a:t>Promote the health and well-being of older individuals and delay adverse health conditions through access to nutrition and other disease prevention and health promotion services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381000"/>
            <a:ext cx="7543800" cy="1371600"/>
          </a:xfrm>
        </p:spPr>
        <p:txBody>
          <a:bodyPr/>
          <a:lstStyle/>
          <a:p>
            <a:r>
              <a:rPr lang="en-US" sz="4000" b="1" dirty="0" smtClean="0"/>
              <a:t>Embedding Evidence Based Practice in Nutrition Services</a:t>
            </a:r>
          </a:p>
        </p:txBody>
      </p:sp>
      <p:graphicFrame>
        <p:nvGraphicFramePr>
          <p:cNvPr id="4" name="Diagram 3"/>
          <p:cNvGraphicFramePr/>
          <p:nvPr/>
        </p:nvGraphicFramePr>
        <p:xfrm>
          <a:off x="990600" y="1752600"/>
          <a:ext cx="6858000" cy="370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b="1" smtClean="0">
                <a:solidFill>
                  <a:schemeClr val="tx1"/>
                </a:solidFill>
              </a:rPr>
              <a:t>Principles of Menu Planning</a:t>
            </a:r>
          </a:p>
        </p:txBody>
      </p:sp>
      <p:sp>
        <p:nvSpPr>
          <p:cNvPr id="63491" name="Rectangle 3"/>
          <p:cNvSpPr>
            <a:spLocks noGrp="1" noChangeArrowheads="1"/>
          </p:cNvSpPr>
          <p:nvPr>
            <p:ph type="body" idx="1"/>
          </p:nvPr>
        </p:nvSpPr>
        <p:spPr>
          <a:xfrm>
            <a:off x="609600" y="1752600"/>
            <a:ext cx="7772400" cy="3581400"/>
          </a:xfrm>
        </p:spPr>
        <p:txBody>
          <a:bodyPr/>
          <a:lstStyle/>
          <a:p>
            <a:pPr>
              <a:buFontTx/>
              <a:buNone/>
            </a:pPr>
            <a:r>
              <a:rPr lang="en-US" b="1" dirty="0" smtClean="0"/>
              <a:t>Aesthetic appeal: </a:t>
            </a:r>
          </a:p>
          <a:p>
            <a:pPr lvl="1">
              <a:buFontTx/>
              <a:buChar char="•"/>
            </a:pPr>
            <a:r>
              <a:rPr lang="en-US" dirty="0" smtClean="0">
                <a:solidFill>
                  <a:schemeClr val="tx1"/>
                </a:solidFill>
              </a:rPr>
              <a:t>Enhance </a:t>
            </a:r>
            <a:r>
              <a:rPr lang="en-US" dirty="0" smtClean="0">
                <a:solidFill>
                  <a:srgbClr val="00B050"/>
                </a:solidFill>
              </a:rPr>
              <a:t>taste</a:t>
            </a:r>
          </a:p>
          <a:p>
            <a:pPr lvl="1">
              <a:buFontTx/>
              <a:buChar char="•"/>
            </a:pPr>
            <a:r>
              <a:rPr lang="en-US" dirty="0" smtClean="0">
                <a:solidFill>
                  <a:schemeClr val="tx1"/>
                </a:solidFill>
              </a:rPr>
              <a:t>Strive for </a:t>
            </a:r>
            <a:r>
              <a:rPr lang="en-US" dirty="0" smtClean="0">
                <a:solidFill>
                  <a:srgbClr val="00B050"/>
                </a:solidFill>
              </a:rPr>
              <a:t>balance</a:t>
            </a:r>
          </a:p>
          <a:p>
            <a:pPr lvl="1">
              <a:buFontTx/>
              <a:buChar char="•"/>
            </a:pPr>
            <a:r>
              <a:rPr lang="en-US" dirty="0" smtClean="0">
                <a:solidFill>
                  <a:schemeClr val="tx1"/>
                </a:solidFill>
              </a:rPr>
              <a:t>Emphasize </a:t>
            </a:r>
            <a:r>
              <a:rPr lang="en-US" dirty="0" smtClean="0">
                <a:solidFill>
                  <a:srgbClr val="00B050"/>
                </a:solidFill>
              </a:rPr>
              <a:t>variety</a:t>
            </a:r>
          </a:p>
          <a:p>
            <a:pPr lvl="1">
              <a:buFontTx/>
              <a:buChar char="•"/>
            </a:pPr>
            <a:r>
              <a:rPr lang="en-US" dirty="0" smtClean="0">
                <a:solidFill>
                  <a:schemeClr val="tx1"/>
                </a:solidFill>
              </a:rPr>
              <a:t>Add </a:t>
            </a:r>
            <a:r>
              <a:rPr lang="en-US" dirty="0" smtClean="0">
                <a:solidFill>
                  <a:srgbClr val="00B050"/>
                </a:solidFill>
              </a:rPr>
              <a:t>contrast:</a:t>
            </a:r>
            <a:r>
              <a:rPr lang="en-US" dirty="0" smtClean="0">
                <a:solidFill>
                  <a:schemeClr val="tx1"/>
                </a:solidFill>
              </a:rPr>
              <a:t> texture &amp; temperature </a:t>
            </a:r>
          </a:p>
          <a:p>
            <a:pPr lvl="1">
              <a:buFontTx/>
              <a:buChar char="•"/>
            </a:pPr>
            <a:r>
              <a:rPr lang="en-US" dirty="0" smtClean="0">
                <a:solidFill>
                  <a:schemeClr val="tx1"/>
                </a:solidFill>
              </a:rPr>
              <a:t>Think about </a:t>
            </a:r>
            <a:r>
              <a:rPr lang="en-US" dirty="0" smtClean="0">
                <a:solidFill>
                  <a:srgbClr val="00B050"/>
                </a:solidFill>
              </a:rPr>
              <a:t>color</a:t>
            </a:r>
          </a:p>
          <a:p>
            <a:pPr lvl="1">
              <a:buFontTx/>
              <a:buChar char="•"/>
            </a:pPr>
            <a:r>
              <a:rPr lang="en-US" dirty="0" smtClean="0">
                <a:solidFill>
                  <a:schemeClr val="tx1"/>
                </a:solidFill>
              </a:rPr>
              <a:t>Consider eye </a:t>
            </a:r>
            <a:r>
              <a:rPr lang="en-US" dirty="0" smtClean="0">
                <a:solidFill>
                  <a:srgbClr val="00B050"/>
                </a:solidFill>
              </a:rPr>
              <a:t>appeal</a:t>
            </a:r>
          </a:p>
          <a:p>
            <a:pPr lvl="1"/>
            <a:endParaRPr lang="en-US" dirty="0" smtClean="0">
              <a:solidFill>
                <a:schemeClr val="hlink"/>
              </a:solidFill>
            </a:endParaRPr>
          </a:p>
          <a:p>
            <a:pPr lvl="2">
              <a:buFontTx/>
              <a:buNone/>
            </a:pPr>
            <a:endParaRPr lang="en-US" dirty="0" smtClean="0"/>
          </a:p>
        </p:txBody>
      </p:sp>
      <p:pic>
        <p:nvPicPr>
          <p:cNvPr id="63492" name="Picture 4" descr="Red F&amp;V's">
            <a:hlinkClick r:id="rId2"/>
          </p:cNvPr>
          <p:cNvPicPr>
            <a:picLocks noChangeAspect="1" noChangeArrowheads="1"/>
          </p:cNvPicPr>
          <p:nvPr/>
        </p:nvPicPr>
        <p:blipFill>
          <a:blip r:embed="rId3"/>
          <a:srcRect/>
          <a:stretch>
            <a:fillRect/>
          </a:stretch>
        </p:blipFill>
        <p:spPr bwMode="auto">
          <a:xfrm>
            <a:off x="4953000" y="2057400"/>
            <a:ext cx="2057400" cy="1377950"/>
          </a:xfrm>
          <a:prstGeom prst="rect">
            <a:avLst/>
          </a:prstGeom>
          <a:noFill/>
          <a:ln w="9525">
            <a:noFill/>
            <a:miter lim="800000"/>
            <a:headEnd/>
            <a:tailEnd/>
          </a:ln>
        </p:spPr>
      </p:pic>
      <p:pic>
        <p:nvPicPr>
          <p:cNvPr id="63493" name="Picture 7" descr="image_1cup_mid"/>
          <p:cNvPicPr>
            <a:picLocks noChangeAspect="1" noChangeArrowheads="1"/>
          </p:cNvPicPr>
          <p:nvPr/>
        </p:nvPicPr>
        <p:blipFill>
          <a:blip r:embed="rId4"/>
          <a:srcRect/>
          <a:stretch>
            <a:fillRect/>
          </a:stretch>
        </p:blipFill>
        <p:spPr bwMode="auto">
          <a:xfrm>
            <a:off x="7391400" y="4267200"/>
            <a:ext cx="1371600" cy="955675"/>
          </a:xfrm>
          <a:prstGeom prst="rect">
            <a:avLst/>
          </a:prstGeom>
          <a:noFill/>
          <a:ln w="9525">
            <a:noFill/>
            <a:miter lim="800000"/>
            <a:headEnd/>
            <a:tailEnd/>
          </a:ln>
        </p:spPr>
      </p:pic>
      <p:pic>
        <p:nvPicPr>
          <p:cNvPr id="63494" name="Picture 6" descr="fruitsandveggiesmatter.gov"/>
          <p:cNvPicPr>
            <a:picLocks noChangeAspect="1" noChangeArrowheads="1"/>
          </p:cNvPicPr>
          <p:nvPr/>
        </p:nvPicPr>
        <p:blipFill>
          <a:blip r:embed="rId5"/>
          <a:srcRect/>
          <a:stretch>
            <a:fillRect/>
          </a:stretch>
        </p:blipFill>
        <p:spPr bwMode="auto">
          <a:xfrm>
            <a:off x="7162800" y="2362200"/>
            <a:ext cx="1676400" cy="16335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848600" cy="1752600"/>
          </a:xfrm>
        </p:spPr>
        <p:txBody>
          <a:bodyPr/>
          <a:lstStyle/>
          <a:p>
            <a:r>
              <a:rPr lang="en-US" b="1" dirty="0" smtClean="0">
                <a:solidFill>
                  <a:schemeClr val="tx1"/>
                </a:solidFill>
              </a:rPr>
              <a:t>Menu Planning</a:t>
            </a:r>
            <a:endParaRPr lang="en-US" b="1" dirty="0">
              <a:solidFill>
                <a:schemeClr val="tx1"/>
              </a:solidFill>
            </a:endParaRPr>
          </a:p>
        </p:txBody>
      </p:sp>
      <p:graphicFrame>
        <p:nvGraphicFramePr>
          <p:cNvPr id="4" name="Content Placeholder 3"/>
          <p:cNvGraphicFramePr>
            <a:graphicFrameLocks noGrp="1"/>
          </p:cNvGraphicFramePr>
          <p:nvPr>
            <p:ph idx="1"/>
          </p:nvPr>
        </p:nvGraphicFramePr>
        <p:xfrm>
          <a:off x="381000" y="1371600"/>
          <a:ext cx="8305800" cy="4754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696200" cy="1524000"/>
          </a:xfrm>
        </p:spPr>
        <p:txBody>
          <a:bodyPr/>
          <a:lstStyle/>
          <a:p>
            <a:r>
              <a:rPr lang="en-US" b="1" dirty="0" smtClean="0">
                <a:solidFill>
                  <a:schemeClr val="tx1"/>
                </a:solidFill>
              </a:rPr>
              <a:t>Menu Planning</a:t>
            </a:r>
            <a:endParaRPr lang="en-US" b="1" dirty="0">
              <a:solidFill>
                <a:schemeClr val="tx1"/>
              </a:solidFill>
            </a:endParaRPr>
          </a:p>
        </p:txBody>
      </p:sp>
      <p:graphicFrame>
        <p:nvGraphicFramePr>
          <p:cNvPr id="4" name="Content Placeholder 3"/>
          <p:cNvGraphicFramePr>
            <a:graphicFrameLocks noGrp="1"/>
          </p:cNvGraphicFramePr>
          <p:nvPr>
            <p:ph idx="1"/>
          </p:nvPr>
        </p:nvGraphicFramePr>
        <p:xfrm>
          <a:off x="990600" y="1524000"/>
          <a:ext cx="77724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696200" cy="1371600"/>
          </a:xfrm>
        </p:spPr>
        <p:txBody>
          <a:bodyPr/>
          <a:lstStyle/>
          <a:p>
            <a:r>
              <a:rPr lang="en-US" b="1" dirty="0" smtClean="0">
                <a:solidFill>
                  <a:schemeClr val="tx1"/>
                </a:solidFill>
              </a:rPr>
              <a:t>Menu Planning</a:t>
            </a:r>
            <a:endParaRPr lang="en-US" b="1" dirty="0">
              <a:solidFill>
                <a:schemeClr val="tx1"/>
              </a:solidFill>
            </a:endParaRPr>
          </a:p>
        </p:txBody>
      </p:sp>
      <p:graphicFrame>
        <p:nvGraphicFramePr>
          <p:cNvPr id="4" name="Content Placeholder 3"/>
          <p:cNvGraphicFramePr>
            <a:graphicFrameLocks noGrp="1"/>
          </p:cNvGraphicFramePr>
          <p:nvPr>
            <p:ph idx="1"/>
          </p:nvPr>
        </p:nvGraphicFramePr>
        <p:xfrm>
          <a:off x="914400" y="1447800"/>
          <a:ext cx="7620000" cy="467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914400" y="457200"/>
          <a:ext cx="7772400" cy="5668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Ideas</a:t>
            </a:r>
            <a:endParaRPr lang="en-US" b="1" dirty="0">
              <a:solidFill>
                <a:schemeClr val="tx1"/>
              </a:solidFill>
            </a:endParaRPr>
          </a:p>
        </p:txBody>
      </p:sp>
      <p:sp>
        <p:nvSpPr>
          <p:cNvPr id="3" name="Content Placeholder 2"/>
          <p:cNvSpPr>
            <a:spLocks noGrp="1"/>
          </p:cNvSpPr>
          <p:nvPr>
            <p:ph idx="1"/>
          </p:nvPr>
        </p:nvSpPr>
        <p:spPr>
          <a:xfrm>
            <a:off x="457200" y="1524000"/>
            <a:ext cx="7772400" cy="3581400"/>
          </a:xfrm>
        </p:spPr>
        <p:txBody>
          <a:bodyPr/>
          <a:lstStyle/>
          <a:p>
            <a:pPr>
              <a:buFont typeface="Arial" pitchFamily="34" charset="0"/>
              <a:buChar char="•"/>
            </a:pPr>
            <a:r>
              <a:rPr lang="en-US" sz="2800" b="1" dirty="0" smtClean="0"/>
              <a:t>Reduce Sodium</a:t>
            </a:r>
          </a:p>
          <a:p>
            <a:pPr lvl="1">
              <a:buFont typeface="Arial" pitchFamily="34" charset="0"/>
              <a:buChar char="•"/>
            </a:pPr>
            <a:r>
              <a:rPr lang="en-US" sz="2400" dirty="0" smtClean="0">
                <a:solidFill>
                  <a:schemeClr val="tx1"/>
                </a:solidFill>
              </a:rPr>
              <a:t>Use low sodium products</a:t>
            </a:r>
          </a:p>
          <a:p>
            <a:pPr lvl="1">
              <a:buFont typeface="Arial" pitchFamily="34" charset="0"/>
              <a:buChar char="•"/>
            </a:pPr>
            <a:r>
              <a:rPr lang="en-US" sz="2400" dirty="0" smtClean="0">
                <a:solidFill>
                  <a:schemeClr val="tx1"/>
                </a:solidFill>
              </a:rPr>
              <a:t>Decrease prepared sauces</a:t>
            </a:r>
          </a:p>
          <a:p>
            <a:pPr lvl="1">
              <a:buFont typeface="Arial" pitchFamily="34" charset="0"/>
              <a:buChar char="•"/>
            </a:pPr>
            <a:r>
              <a:rPr lang="en-US" sz="2400" dirty="0" smtClean="0">
                <a:solidFill>
                  <a:schemeClr val="tx1"/>
                </a:solidFill>
              </a:rPr>
              <a:t>Decrease cheese, high sodium meats</a:t>
            </a:r>
          </a:p>
          <a:p>
            <a:pPr lvl="1">
              <a:buFont typeface="Arial" pitchFamily="34" charset="0"/>
              <a:buChar char="•"/>
            </a:pPr>
            <a:r>
              <a:rPr lang="en-US" sz="2400" dirty="0" smtClean="0">
                <a:solidFill>
                  <a:schemeClr val="tx1"/>
                </a:solidFill>
              </a:rPr>
              <a:t>Work with vendors/caterers</a:t>
            </a:r>
          </a:p>
          <a:p>
            <a:pPr lvl="1">
              <a:buFont typeface="Arial" pitchFamily="34" charset="0"/>
              <a:buChar char="•"/>
            </a:pPr>
            <a:r>
              <a:rPr lang="en-US" sz="2400" dirty="0" smtClean="0">
                <a:solidFill>
                  <a:schemeClr val="tx1"/>
                </a:solidFill>
              </a:rPr>
              <a:t>Decrease convenience foods</a:t>
            </a:r>
          </a:p>
          <a:p>
            <a:pPr lvl="1">
              <a:buFont typeface="Arial" pitchFamily="34" charset="0"/>
              <a:buChar char="•"/>
            </a:pPr>
            <a:r>
              <a:rPr lang="en-US" sz="2400" dirty="0" smtClean="0">
                <a:solidFill>
                  <a:schemeClr val="tx1"/>
                </a:solidFill>
              </a:rPr>
              <a:t>Increase “from scratch” cooking</a:t>
            </a:r>
          </a:p>
          <a:p>
            <a:r>
              <a:rPr lang="en-US" sz="2800" b="1" dirty="0" smtClean="0"/>
              <a:t>Increase fruits and vegetables</a:t>
            </a:r>
          </a:p>
          <a:p>
            <a:r>
              <a:rPr lang="en-US" sz="2800" b="1" dirty="0" smtClean="0"/>
              <a:t>Increase lower saturated fat foods</a:t>
            </a:r>
            <a:endParaRPr lang="en-US" sz="2800" b="1" dirty="0"/>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Ideas</a:t>
            </a:r>
            <a:endParaRPr lang="en-US" b="1" dirty="0">
              <a:solidFill>
                <a:schemeClr val="tx1"/>
              </a:solidFill>
            </a:endParaRPr>
          </a:p>
        </p:txBody>
      </p:sp>
      <p:sp>
        <p:nvSpPr>
          <p:cNvPr id="3" name="Content Placeholder 2"/>
          <p:cNvSpPr>
            <a:spLocks noGrp="1"/>
          </p:cNvSpPr>
          <p:nvPr>
            <p:ph idx="1"/>
          </p:nvPr>
        </p:nvSpPr>
        <p:spPr/>
        <p:txBody>
          <a:bodyPr/>
          <a:lstStyle/>
          <a:p>
            <a:r>
              <a:rPr lang="en-US" b="1" dirty="0" smtClean="0"/>
              <a:t>Increase use of nuts/seeds/legumes</a:t>
            </a:r>
          </a:p>
          <a:p>
            <a:r>
              <a:rPr lang="en-US" b="1" dirty="0" smtClean="0"/>
              <a:t>Use dessert “trade-off’s</a:t>
            </a:r>
          </a:p>
          <a:p>
            <a:pPr lvl="1">
              <a:buFont typeface="Arial" pitchFamily="34" charset="0"/>
              <a:buChar char="•"/>
            </a:pPr>
            <a:r>
              <a:rPr lang="en-US" dirty="0" smtClean="0">
                <a:solidFill>
                  <a:schemeClr val="tx1"/>
                </a:solidFill>
              </a:rPr>
              <a:t>Nutrient dense desserts</a:t>
            </a:r>
          </a:p>
          <a:p>
            <a:pPr lvl="1">
              <a:buFont typeface="Arial" pitchFamily="34" charset="0"/>
              <a:buChar char="•"/>
            </a:pPr>
            <a:r>
              <a:rPr lang="en-US" dirty="0" smtClean="0">
                <a:solidFill>
                  <a:schemeClr val="tx1"/>
                </a:solidFill>
              </a:rPr>
              <a:t>Limit serving size</a:t>
            </a:r>
          </a:p>
          <a:p>
            <a:pPr lvl="1">
              <a:buFont typeface="Arial" pitchFamily="34" charset="0"/>
              <a:buChar char="•"/>
            </a:pPr>
            <a:r>
              <a:rPr lang="en-US" dirty="0" smtClean="0">
                <a:solidFill>
                  <a:schemeClr val="tx1"/>
                </a:solidFill>
              </a:rPr>
              <a:t>Limit baked or commercial desserts to one per week.</a:t>
            </a:r>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33400" y="228600"/>
            <a:ext cx="7772400" cy="1143000"/>
          </a:xfrm>
        </p:spPr>
        <p:txBody>
          <a:bodyPr/>
          <a:lstStyle/>
          <a:p>
            <a:r>
              <a:rPr lang="en-US" b="1" smtClean="0">
                <a:solidFill>
                  <a:schemeClr val="tx1"/>
                </a:solidFill>
              </a:rPr>
              <a:t>Customer Input</a:t>
            </a:r>
            <a:r>
              <a:rPr lang="en-US" smtClean="0"/>
              <a:t> </a:t>
            </a:r>
            <a:endParaRPr lang="en-US" b="1" smtClean="0"/>
          </a:p>
        </p:txBody>
      </p:sp>
      <p:sp>
        <p:nvSpPr>
          <p:cNvPr id="64515" name="Rectangle 3"/>
          <p:cNvSpPr>
            <a:spLocks noGrp="1" noChangeArrowheads="1"/>
          </p:cNvSpPr>
          <p:nvPr>
            <p:ph type="body" sz="half" idx="1"/>
          </p:nvPr>
        </p:nvSpPr>
        <p:spPr>
          <a:xfrm>
            <a:off x="609600" y="1600200"/>
            <a:ext cx="3813175" cy="3581400"/>
          </a:xfrm>
        </p:spPr>
        <p:txBody>
          <a:bodyPr/>
          <a:lstStyle/>
          <a:p>
            <a:r>
              <a:rPr lang="en-US" sz="2400" b="1" smtClean="0"/>
              <a:t>Menu committees</a:t>
            </a:r>
          </a:p>
          <a:p>
            <a:r>
              <a:rPr lang="en-US" sz="2400" b="1" smtClean="0"/>
              <a:t>Product sampling</a:t>
            </a:r>
          </a:p>
          <a:p>
            <a:r>
              <a:rPr lang="en-US" sz="2400" b="1" smtClean="0"/>
              <a:t>Taste panels</a:t>
            </a:r>
          </a:p>
          <a:p>
            <a:r>
              <a:rPr lang="en-US" sz="2400" b="1" smtClean="0"/>
              <a:t>Food preference surveys</a:t>
            </a:r>
          </a:p>
          <a:p>
            <a:r>
              <a:rPr lang="en-US" sz="2400" b="1" smtClean="0"/>
              <a:t>Satisfaction focus groups</a:t>
            </a:r>
          </a:p>
          <a:p>
            <a:r>
              <a:rPr lang="en-US" sz="2400" b="1" smtClean="0"/>
              <a:t>Comment  cards</a:t>
            </a:r>
          </a:p>
          <a:p>
            <a:endParaRPr lang="en-US" sz="2400" b="1" smtClean="0"/>
          </a:p>
        </p:txBody>
      </p:sp>
      <p:pic>
        <p:nvPicPr>
          <p:cNvPr id="6" name="Picture 7"/>
          <p:cNvPicPr>
            <a:picLocks noGrp="1" noChangeAspect="1" noChangeArrowheads="1"/>
          </p:cNvPicPr>
          <p:nvPr>
            <p:ph sz="half" idx="2"/>
          </p:nvPr>
        </p:nvPicPr>
        <p:blipFill>
          <a:blip r:embed="rId2" cstate="print"/>
          <a:srcRect l="16000"/>
          <a:stretch>
            <a:fillRect/>
          </a:stretch>
        </p:blipFill>
        <p:spPr bwMode="auto">
          <a:xfrm>
            <a:off x="4552317" y="2438400"/>
            <a:ext cx="3182704" cy="212113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Food Safety</a:t>
            </a:r>
            <a:endParaRPr lang="en-US" b="1" dirty="0"/>
          </a:p>
        </p:txBody>
      </p:sp>
      <p:sp>
        <p:nvSpPr>
          <p:cNvPr id="3" name="Content Placeholder 2"/>
          <p:cNvSpPr>
            <a:spLocks noGrp="1"/>
          </p:cNvSpPr>
          <p:nvPr>
            <p:ph idx="1"/>
          </p:nvPr>
        </p:nvSpPr>
        <p:spPr/>
        <p:txBody>
          <a:bodyPr/>
          <a:lstStyle/>
          <a:p>
            <a:r>
              <a:rPr lang="en-US" sz="2800" b="1" dirty="0" smtClean="0"/>
              <a:t>Retain temperature</a:t>
            </a:r>
          </a:p>
          <a:p>
            <a:r>
              <a:rPr lang="en-US" sz="2800" b="1" dirty="0" smtClean="0"/>
              <a:t>Retain quality, despite holding times</a:t>
            </a:r>
          </a:p>
          <a:p>
            <a:r>
              <a:rPr lang="en-US" sz="2800" b="1" dirty="0" smtClean="0"/>
              <a:t>Select safe foods</a:t>
            </a:r>
          </a:p>
          <a:p>
            <a:r>
              <a:rPr lang="en-US" sz="2800" b="1" dirty="0" smtClean="0"/>
              <a:t>Select foods, dishes that ease safe food handling</a:t>
            </a:r>
          </a:p>
          <a:p>
            <a:r>
              <a:rPr lang="en-US" sz="2800" b="1" dirty="0" smtClean="0"/>
              <a:t>Comply with food code</a:t>
            </a:r>
          </a:p>
          <a:p>
            <a:pPr lvl="1">
              <a:lnSpc>
                <a:spcPct val="90000"/>
              </a:lnSpc>
              <a:buFont typeface="Arial" pitchFamily="34" charset="0"/>
              <a:buChar char="•"/>
            </a:pPr>
            <a:endParaRPr lang="en-US" sz="2400" dirty="0" smtClean="0"/>
          </a:p>
          <a:p>
            <a:pPr>
              <a:buFont typeface="Arial" pitchFamily="34" charset="0"/>
              <a:buChar char="•"/>
            </a:pPr>
            <a:endParaRPr lang="en-US" sz="2800" b="1" dirty="0" smtClean="0"/>
          </a:p>
        </p:txBody>
      </p:sp>
      <p:sp>
        <p:nvSpPr>
          <p:cNvPr id="4" name="Date Placeholder 3"/>
          <p:cNvSpPr>
            <a:spLocks noGrp="1"/>
          </p:cNvSpPr>
          <p:nvPr>
            <p:ph type="dt" sz="half" idx="10"/>
          </p:nvPr>
        </p:nvSpPr>
        <p:spPr/>
        <p:txBody>
          <a:bodyPr/>
          <a:lstStyle/>
          <a:p>
            <a:pPr>
              <a:defRPr/>
            </a:pPr>
            <a:fld id="{6A5CEF8D-3E3D-44A7-969D-657BA2B27794}" type="datetime1">
              <a:rPr lang="en-US" smtClean="0"/>
              <a:pPr>
                <a:defRPr/>
              </a:pPr>
              <a:t>9/7/2011</a:t>
            </a:fld>
            <a:r>
              <a:rPr lang="en-US" smtClean="0"/>
              <a:t>1</a:t>
            </a:r>
            <a:endParaRPr lang="en-US"/>
          </a:p>
        </p:txBody>
      </p:sp>
      <p:pic>
        <p:nvPicPr>
          <p:cNvPr id="5" name="Picture 4"/>
          <p:cNvPicPr>
            <a:picLocks noChangeAspect="1" noChangeArrowheads="1"/>
          </p:cNvPicPr>
          <p:nvPr/>
        </p:nvPicPr>
        <p:blipFill>
          <a:blip r:embed="rId2"/>
          <a:srcRect/>
          <a:stretch>
            <a:fillRect/>
          </a:stretch>
        </p:blipFill>
        <p:spPr>
          <a:xfrm rot="5400000">
            <a:off x="6717030" y="4103370"/>
            <a:ext cx="1348740" cy="1371600"/>
          </a:xfrm>
          <a:prstGeom prst="rect">
            <a:avLst/>
          </a:prstGeom>
          <a:noFill/>
          <a:ln/>
        </p:spPr>
      </p:pic>
      <p:pic>
        <p:nvPicPr>
          <p:cNvPr id="6" name="Picture 2" descr="Front cover of FDA 2009 Food Code"/>
          <p:cNvPicPr>
            <a:picLocks noChangeAspect="1" noChangeArrowheads="1"/>
          </p:cNvPicPr>
          <p:nvPr/>
        </p:nvPicPr>
        <p:blipFill>
          <a:blip r:embed="rId3" cstate="print"/>
          <a:srcRect/>
          <a:stretch>
            <a:fillRect/>
          </a:stretch>
        </p:blipFill>
        <p:spPr bwMode="auto">
          <a:xfrm>
            <a:off x="914400" y="304800"/>
            <a:ext cx="1371600" cy="165449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610600" cy="1066800"/>
          </a:xfrm>
        </p:spPr>
        <p:txBody>
          <a:bodyPr/>
          <a:lstStyle/>
          <a:p>
            <a:r>
              <a:rPr lang="en-US" sz="2800" b="1" dirty="0" smtClean="0">
                <a:solidFill>
                  <a:schemeClr val="tx1"/>
                </a:solidFill>
              </a:rPr>
              <a:t>What are the Nutrition Program Requirements?</a:t>
            </a:r>
            <a:br>
              <a:rPr lang="en-US" sz="2800" b="1" dirty="0" smtClean="0">
                <a:solidFill>
                  <a:schemeClr val="tx1"/>
                </a:solidFill>
              </a:rPr>
            </a:br>
            <a:r>
              <a:rPr lang="en-US" sz="2400" b="1" dirty="0" smtClean="0">
                <a:solidFill>
                  <a:schemeClr val="tx1"/>
                </a:solidFill>
              </a:rPr>
              <a:t>Sections 339, 601</a:t>
            </a:r>
            <a:r>
              <a:rPr lang="en-US" sz="2800" b="1" dirty="0" smtClean="0">
                <a:solidFill>
                  <a:schemeClr val="tx1"/>
                </a:solidFill>
              </a:rPr>
              <a:t/>
            </a:r>
            <a:br>
              <a:rPr lang="en-US" sz="2800" b="1" dirty="0" smtClean="0">
                <a:solidFill>
                  <a:schemeClr val="tx1"/>
                </a:solidFill>
              </a:rPr>
            </a:br>
            <a:endParaRPr lang="en-US" sz="2800" b="1" dirty="0">
              <a:solidFill>
                <a:schemeClr val="tx1"/>
              </a:solidFill>
            </a:endParaRPr>
          </a:p>
        </p:txBody>
      </p:sp>
      <p:sp>
        <p:nvSpPr>
          <p:cNvPr id="3" name="Content Placeholder 2"/>
          <p:cNvSpPr>
            <a:spLocks noGrp="1"/>
          </p:cNvSpPr>
          <p:nvPr>
            <p:ph sz="half" idx="1"/>
          </p:nvPr>
        </p:nvSpPr>
        <p:spPr/>
        <p:txBody>
          <a:bodyPr/>
          <a:lstStyle/>
          <a:p>
            <a:r>
              <a:rPr lang="en-US" b="1" dirty="0" smtClean="0"/>
              <a:t>2010 </a:t>
            </a:r>
            <a:r>
              <a:rPr lang="en-US" b="1" i="1" dirty="0" smtClean="0"/>
              <a:t>Dietary Guidelines for Americans</a:t>
            </a:r>
          </a:p>
          <a:p>
            <a:r>
              <a:rPr lang="en-US" b="1" dirty="0" smtClean="0"/>
              <a:t>Dietary Reference Intakes</a:t>
            </a:r>
          </a:p>
          <a:p>
            <a:r>
              <a:rPr lang="en-US" b="1" dirty="0" smtClean="0"/>
              <a:t>Food Safety Code</a:t>
            </a:r>
            <a:endParaRPr lang="en-US" b="1" dirty="0"/>
          </a:p>
        </p:txBody>
      </p:sp>
      <p:sp>
        <p:nvSpPr>
          <p:cNvPr id="4" name="Date Placeholder 3"/>
          <p:cNvSpPr>
            <a:spLocks noGrp="1"/>
          </p:cNvSpPr>
          <p:nvPr>
            <p:ph type="dt" sz="half" idx="10"/>
          </p:nvPr>
        </p:nvSpPr>
        <p:spPr/>
        <p:txBody>
          <a:bodyPr/>
          <a:lstStyle/>
          <a:p>
            <a:pPr>
              <a:defRPr/>
            </a:pPr>
            <a:fld id="{6A5CEF8D-3E3D-44A7-969D-657BA2B27794}" type="datetime1">
              <a:rPr lang="en-US" smtClean="0"/>
              <a:pPr>
                <a:defRPr/>
              </a:pPr>
              <a:t>9/7/2011</a:t>
            </a:fld>
            <a:r>
              <a:rPr lang="en-US" smtClean="0"/>
              <a:t>1</a:t>
            </a:r>
            <a:endParaRPr lang="en-US"/>
          </a:p>
        </p:txBody>
      </p:sp>
      <p:pic>
        <p:nvPicPr>
          <p:cNvPr id="7" name="Content Placeholder 6" descr="new_publications.png"/>
          <p:cNvPicPr>
            <a:picLocks noGrp="1" noChangeAspect="1"/>
          </p:cNvPicPr>
          <p:nvPr>
            <p:ph sz="half" idx="2"/>
          </p:nvPr>
        </p:nvPicPr>
        <p:blipFill>
          <a:blip r:embed="rId2" cstate="print"/>
          <a:stretch>
            <a:fillRect/>
          </a:stretch>
        </p:blipFill>
        <p:spPr>
          <a:xfrm>
            <a:off x="5105400" y="1828800"/>
            <a:ext cx="1238250" cy="1571625"/>
          </a:xfrm>
          <a:prstGeom prst="rect">
            <a:avLst/>
          </a:prstGeom>
        </p:spPr>
      </p:pic>
      <p:pic>
        <p:nvPicPr>
          <p:cNvPr id="8" name="Picture 5" descr="21HV518XYGL"/>
          <p:cNvPicPr>
            <a:picLocks noChangeAspect="1" noChangeArrowheads="1"/>
          </p:cNvPicPr>
          <p:nvPr/>
        </p:nvPicPr>
        <p:blipFill>
          <a:blip r:embed="rId3" cstate="print"/>
          <a:srcRect/>
          <a:stretch>
            <a:fillRect/>
          </a:stretch>
        </p:blipFill>
        <p:spPr bwMode="auto">
          <a:xfrm>
            <a:off x="6629400" y="2590800"/>
            <a:ext cx="1133474" cy="1648689"/>
          </a:xfrm>
          <a:prstGeom prst="rect">
            <a:avLst/>
          </a:prstGeom>
          <a:noFill/>
        </p:spPr>
      </p:pic>
      <p:pic>
        <p:nvPicPr>
          <p:cNvPr id="9" name="Picture 2" descr="Front cover of FDA 2009 Food Code"/>
          <p:cNvPicPr>
            <a:picLocks noChangeAspect="1" noChangeArrowheads="1"/>
          </p:cNvPicPr>
          <p:nvPr/>
        </p:nvPicPr>
        <p:blipFill>
          <a:blip r:embed="rId4" cstate="print"/>
          <a:srcRect/>
          <a:stretch>
            <a:fillRect/>
          </a:stretch>
        </p:blipFill>
        <p:spPr bwMode="auto">
          <a:xfrm>
            <a:off x="4953000" y="3810000"/>
            <a:ext cx="1371600" cy="1654493"/>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What’s on Your Plate?</a:t>
            </a:r>
            <a:endParaRPr lang="en-US" b="1" dirty="0"/>
          </a:p>
        </p:txBody>
      </p:sp>
      <p:pic>
        <p:nvPicPr>
          <p:cNvPr id="2050" name="Picture 2" descr="C:\Users\Linda\AppData\Local\Microsoft\Windows\Temporary Internet Files\Content.IE5\1X76LSP5\MC900434833[1].PNG"/>
          <p:cNvPicPr>
            <a:picLocks noGrp="1" noChangeAspect="1" noChangeArrowheads="1"/>
          </p:cNvPicPr>
          <p:nvPr>
            <p:ph idx="1"/>
          </p:nvPr>
        </p:nvPicPr>
        <p:blipFill>
          <a:blip r:embed="rId3" cstate="print"/>
          <a:srcRect/>
          <a:stretch>
            <a:fillRect/>
          </a:stretch>
        </p:blipFill>
        <p:spPr bwMode="auto">
          <a:xfrm>
            <a:off x="2362200" y="1447800"/>
            <a:ext cx="4286250" cy="4286250"/>
          </a:xfrm>
          <a:prstGeom prst="rect">
            <a:avLst/>
          </a:prstGeom>
          <a:noFill/>
        </p:spPr>
      </p:pic>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9D0DF4E-0E10-454E-A5C1-4E7E86E4BD08}" type="datetime1">
              <a:rPr lang="en-US" smtClean="0"/>
              <a:pPr>
                <a:defRPr/>
              </a:pPr>
              <a:t>9/7/2011</a:t>
            </a:fld>
            <a:r>
              <a:rPr lang="en-US" smtClean="0"/>
              <a:t>1</a:t>
            </a:r>
            <a:endParaRPr lang="en-US"/>
          </a:p>
        </p:txBody>
      </p:sp>
      <p:pic>
        <p:nvPicPr>
          <p:cNvPr id="3" name="Picture 2" descr="C:\Users\Jo Ann\Documents\myplate_white.jpg"/>
          <p:cNvPicPr>
            <a:picLocks noChangeAspect="1" noChangeArrowheads="1"/>
          </p:cNvPicPr>
          <p:nvPr/>
        </p:nvPicPr>
        <p:blipFill>
          <a:blip r:embed="rId2" cstate="print"/>
          <a:srcRect l="-851" t="-2083" r="-851" b="-2083"/>
          <a:stretch>
            <a:fillRect/>
          </a:stretch>
        </p:blipFill>
        <p:spPr bwMode="auto">
          <a:xfrm>
            <a:off x="381000" y="23860"/>
            <a:ext cx="8077200" cy="6834140"/>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p:cNvSpPr>
          <p:nvPr>
            <p:ph type="title" idx="4294967295"/>
          </p:nvPr>
        </p:nvSpPr>
        <p:spPr>
          <a:xfrm>
            <a:off x="457200" y="152400"/>
            <a:ext cx="8153400" cy="1143000"/>
          </a:xfrm>
        </p:spPr>
        <p:txBody>
          <a:bodyPr rtlCol="0">
            <a:normAutofit/>
            <a:scene3d>
              <a:camera prst="orthographicFront"/>
              <a:lightRig rig="soft" dir="t"/>
            </a:scene3d>
            <a:sp3d prstMaterial="softEdge">
              <a:bevelT w="25400" h="25400"/>
            </a:sp3d>
          </a:bodyPr>
          <a:lstStyle/>
          <a:p>
            <a:pPr>
              <a:defRPr/>
            </a:pPr>
            <a:r>
              <a:rPr lang="en-US" sz="3700" b="1" kern="1200" dirty="0" smtClean="0">
                <a:solidFill>
                  <a:schemeClr val="accent2"/>
                </a:solidFill>
                <a:ea typeface="+mj-ea"/>
                <a:cs typeface="+mj-cs"/>
              </a:rPr>
              <a:t>Turkey Menu</a:t>
            </a:r>
            <a:br>
              <a:rPr lang="en-US" sz="3700" b="1" kern="1200" dirty="0" smtClean="0">
                <a:solidFill>
                  <a:schemeClr val="accent2"/>
                </a:solidFill>
                <a:ea typeface="+mj-ea"/>
                <a:cs typeface="+mj-cs"/>
              </a:rPr>
            </a:br>
            <a:r>
              <a:rPr lang="en-US" sz="2500" b="1" kern="1200" dirty="0" smtClean="0">
                <a:solidFill>
                  <a:srgbClr val="00B050"/>
                </a:solidFill>
                <a:ea typeface="+mj-ea"/>
                <a:cs typeface="+mj-cs"/>
              </a:rPr>
              <a:t>Special Emphasis: Fiber, potassium, sodium</a:t>
            </a:r>
          </a:p>
        </p:txBody>
      </p:sp>
      <p:sp>
        <p:nvSpPr>
          <p:cNvPr id="70659" name="Rectangle 3"/>
          <p:cNvSpPr>
            <a:spLocks noGrp="1"/>
          </p:cNvSpPr>
          <p:nvPr>
            <p:ph type="body" idx="4294967295"/>
          </p:nvPr>
        </p:nvSpPr>
        <p:spPr>
          <a:xfrm>
            <a:off x="838200" y="1524000"/>
            <a:ext cx="7620000" cy="4114800"/>
          </a:xfrm>
        </p:spPr>
        <p:txBody>
          <a:bodyPr/>
          <a:lstStyle/>
          <a:p>
            <a:pPr marL="365125" indent="-255588">
              <a:lnSpc>
                <a:spcPct val="90000"/>
              </a:lnSpc>
            </a:pPr>
            <a:r>
              <a:rPr lang="en-US" sz="2800" b="1" dirty="0" smtClean="0"/>
              <a:t>Roast turkey (2 oz)</a:t>
            </a:r>
          </a:p>
          <a:p>
            <a:pPr marL="365125" indent="-255588">
              <a:lnSpc>
                <a:spcPct val="90000"/>
              </a:lnSpc>
            </a:pPr>
            <a:r>
              <a:rPr lang="en-US" sz="2800" b="1" dirty="0" smtClean="0"/>
              <a:t>Baked sweet potato (1 small)</a:t>
            </a:r>
          </a:p>
          <a:p>
            <a:pPr marL="365125" indent="-255588">
              <a:lnSpc>
                <a:spcPct val="90000"/>
              </a:lnSpc>
            </a:pPr>
            <a:r>
              <a:rPr lang="en-US" sz="2800" b="1" dirty="0" smtClean="0"/>
              <a:t>Broccoli (1/2 cup)</a:t>
            </a:r>
          </a:p>
          <a:p>
            <a:pPr marL="365125" indent="-255588">
              <a:lnSpc>
                <a:spcPct val="90000"/>
              </a:lnSpc>
            </a:pPr>
            <a:r>
              <a:rPr lang="en-US" sz="2800" b="1" dirty="0" smtClean="0"/>
              <a:t>Whole wheat roll (1  2.5” roll)</a:t>
            </a:r>
          </a:p>
          <a:p>
            <a:pPr marL="365125" indent="-255588">
              <a:lnSpc>
                <a:spcPct val="90000"/>
              </a:lnSpc>
            </a:pPr>
            <a:r>
              <a:rPr lang="en-US" sz="2800" b="1" dirty="0" smtClean="0"/>
              <a:t>Apple raisin crisp (1/2 cup, includes topping of whole wheat flour and fortified flake cereal; almonds and raisins)</a:t>
            </a:r>
          </a:p>
          <a:p>
            <a:pPr marL="365125" indent="-255588">
              <a:lnSpc>
                <a:spcPct val="90000"/>
              </a:lnSpc>
            </a:pPr>
            <a:r>
              <a:rPr lang="en-US" sz="2800" b="1" dirty="0" smtClean="0"/>
              <a:t>Fat-free milk (1 cup)</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p:cNvSpPr>
          <p:nvPr>
            <p:ph type="title" idx="4294967295"/>
          </p:nvPr>
        </p:nvSpPr>
        <p:spPr>
          <a:xfrm>
            <a:off x="685800" y="76200"/>
            <a:ext cx="7772400" cy="1143000"/>
          </a:xfrm>
        </p:spPr>
        <p:txBody>
          <a:bodyPr rtlCol="0">
            <a:normAutofit/>
            <a:scene3d>
              <a:camera prst="orthographicFront"/>
              <a:lightRig rig="soft" dir="t"/>
            </a:scene3d>
            <a:sp3d prstMaterial="softEdge">
              <a:bevelT w="25400" h="25400"/>
            </a:sp3d>
          </a:bodyPr>
          <a:lstStyle/>
          <a:p>
            <a:pPr>
              <a:defRPr/>
            </a:pPr>
            <a:r>
              <a:rPr lang="en-US" sz="4100" b="1" kern="1200" smtClean="0">
                <a:solidFill>
                  <a:schemeClr val="accent2"/>
                </a:solidFill>
                <a:ea typeface="+mj-ea"/>
                <a:cs typeface="+mj-cs"/>
              </a:rPr>
              <a:t>Turkey Menu</a:t>
            </a:r>
          </a:p>
        </p:txBody>
      </p:sp>
      <p:graphicFrame>
        <p:nvGraphicFramePr>
          <p:cNvPr id="240677" name="Group 37"/>
          <p:cNvGraphicFramePr>
            <a:graphicFrameLocks noGrp="1"/>
          </p:cNvGraphicFramePr>
          <p:nvPr>
            <p:ph idx="4294967295"/>
          </p:nvPr>
        </p:nvGraphicFramePr>
        <p:xfrm>
          <a:off x="990600" y="1295400"/>
          <a:ext cx="6934200" cy="4210370"/>
        </p:xfrm>
        <a:graphic>
          <a:graphicData uri="http://schemas.openxmlformats.org/drawingml/2006/table">
            <a:tbl>
              <a:tblPr/>
              <a:tblGrid>
                <a:gridCol w="2311400"/>
                <a:gridCol w="2311400"/>
                <a:gridCol w="2311400"/>
              </a:tblGrid>
              <a:tr h="5445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accent2"/>
                        </a:solidFill>
                        <a:effectLst/>
                        <a:latin typeface="Arial" charset="0"/>
                        <a:ea typeface="ＭＳ Ｐゴシック" pitchFamily="-111"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B050"/>
                          </a:solidFill>
                          <a:effectLst/>
                          <a:latin typeface="Arial" charset="0"/>
                          <a:ea typeface="ＭＳ Ｐゴシック" pitchFamily="-111" charset="-128"/>
                        </a:rPr>
                        <a:t>Standard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B050"/>
                          </a:solidFill>
                          <a:effectLst/>
                          <a:latin typeface="Arial" charset="0"/>
                          <a:ea typeface="ＭＳ Ｐゴシック" pitchFamily="-111" charset="-128"/>
                        </a:rPr>
                        <a:t>Meal Content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45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B050"/>
                          </a:solidFill>
                          <a:effectLst/>
                          <a:latin typeface="Arial" charset="0"/>
                          <a:ea typeface="ＭＳ Ｐゴシック" pitchFamily="-111" charset="-128"/>
                        </a:rPr>
                        <a:t>Calories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accent2"/>
                          </a:solidFill>
                          <a:effectLst/>
                          <a:latin typeface="Arial" charset="0"/>
                          <a:ea typeface="ＭＳ Ｐゴシック" pitchFamily="-111" charset="-128"/>
                        </a:rPr>
                        <a:t>550-700 kcal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accent2"/>
                          </a:solidFill>
                          <a:effectLst/>
                          <a:latin typeface="Arial" charset="0"/>
                          <a:ea typeface="ＭＳ Ｐゴシック" pitchFamily="-111" charset="-128"/>
                        </a:rPr>
                        <a:t>724 kcal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45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B050"/>
                          </a:solidFill>
                          <a:effectLst/>
                          <a:latin typeface="Arial" charset="0"/>
                          <a:ea typeface="ＭＳ Ｐゴシック" pitchFamily="-111" charset="-128"/>
                        </a:rPr>
                        <a:t>% Fat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accent2"/>
                          </a:solidFill>
                          <a:effectLst/>
                          <a:latin typeface="Arial" charset="0"/>
                          <a:ea typeface="ＭＳ Ｐゴシック" pitchFamily="-111" charset="-128"/>
                        </a:rPr>
                        <a:t>30-35%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accent2"/>
                          </a:solidFill>
                          <a:effectLst/>
                          <a:latin typeface="Arial" charset="0"/>
                          <a:ea typeface="ＭＳ Ｐゴシック" pitchFamily="-111" charset="-128"/>
                        </a:rPr>
                        <a:t>25 %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29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B050"/>
                          </a:solidFill>
                          <a:effectLst/>
                          <a:latin typeface="Arial" charset="0"/>
                          <a:ea typeface="ＭＳ Ｐゴシック" pitchFamily="-111" charset="-128"/>
                        </a:rPr>
                        <a:t>Fiber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accent2"/>
                          </a:solidFill>
                          <a:effectLst/>
                          <a:latin typeface="Arial" charset="0"/>
                          <a:ea typeface="ＭＳ Ｐゴシック" pitchFamily="-111" charset="-128"/>
                        </a:rPr>
                        <a:t>7 – 8 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accent2"/>
                          </a:solidFill>
                          <a:effectLst/>
                          <a:latin typeface="Arial" charset="0"/>
                          <a:ea typeface="ＭＳ Ｐゴシック" pitchFamily="-111" charset="-128"/>
                        </a:rPr>
                        <a:t>13 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45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B050"/>
                          </a:solidFill>
                          <a:effectLst/>
                          <a:latin typeface="Arial" charset="0"/>
                          <a:ea typeface="ＭＳ Ｐゴシック" pitchFamily="-111" charset="-128"/>
                        </a:rPr>
                        <a:t>Calcium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accent2"/>
                          </a:solidFill>
                          <a:effectLst/>
                          <a:latin typeface="Arial" charset="0"/>
                          <a:ea typeface="ＭＳ Ｐゴシック" pitchFamily="-111" charset="-128"/>
                        </a:rPr>
                        <a:t>400 mg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accent2"/>
                          </a:solidFill>
                          <a:effectLst/>
                          <a:latin typeface="Arial" charset="0"/>
                          <a:ea typeface="ＭＳ Ｐゴシック" pitchFamily="-111" charset="-128"/>
                        </a:rPr>
                        <a:t>630 mg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45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B050"/>
                          </a:solidFill>
                          <a:effectLst/>
                          <a:latin typeface="Arial" charset="0"/>
                          <a:ea typeface="ＭＳ Ｐゴシック" pitchFamily="-111" charset="-128"/>
                        </a:rPr>
                        <a:t>Potassium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accent2"/>
                          </a:solidFill>
                          <a:effectLst/>
                          <a:latin typeface="Arial" charset="0"/>
                          <a:ea typeface="ＭＳ Ｐゴシック" pitchFamily="-111" charset="-128"/>
                        </a:rPr>
                        <a:t>1566 mg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accent2"/>
                          </a:solidFill>
                          <a:effectLst/>
                          <a:latin typeface="Arial" charset="0"/>
                          <a:ea typeface="ＭＳ Ｐゴシック" pitchFamily="-111" charset="-128"/>
                        </a:rPr>
                        <a:t>1763 mg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45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B050"/>
                          </a:solidFill>
                          <a:effectLst/>
                          <a:latin typeface="Arial" charset="0"/>
                          <a:ea typeface="ＭＳ Ｐゴシック" pitchFamily="-111" charset="-128"/>
                        </a:rPr>
                        <a:t>Sodium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accent2"/>
                          </a:solidFill>
                          <a:effectLst/>
                          <a:latin typeface="Arial" charset="0"/>
                          <a:ea typeface="ＭＳ Ｐゴシック" pitchFamily="-111" charset="-128"/>
                        </a:rPr>
                        <a:t>500 mg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accent2"/>
                          </a:solidFill>
                          <a:effectLst/>
                          <a:latin typeface="Arial" charset="0"/>
                          <a:ea typeface="ＭＳ Ｐゴシック" pitchFamily="-111" charset="-128"/>
                        </a:rPr>
                        <a:t>423 mg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effectLst/>
              </a:rPr>
              <a:t>How can we make healthy choices?</a:t>
            </a:r>
            <a:endParaRPr lang="en-US" sz="3200" b="1" dirty="0">
              <a:effectLst/>
            </a:endParaRPr>
          </a:p>
        </p:txBody>
      </p:sp>
      <p:sp>
        <p:nvSpPr>
          <p:cNvPr id="3" name="Content Placeholder 2"/>
          <p:cNvSpPr>
            <a:spLocks noGrp="1"/>
          </p:cNvSpPr>
          <p:nvPr>
            <p:ph idx="1"/>
          </p:nvPr>
        </p:nvSpPr>
        <p:spPr/>
        <p:txBody>
          <a:bodyPr/>
          <a:lstStyle/>
          <a:p>
            <a:r>
              <a:rPr lang="en-US" sz="2800" b="1" dirty="0" smtClean="0"/>
              <a:t>Calories </a:t>
            </a:r>
          </a:p>
          <a:p>
            <a:r>
              <a:rPr lang="en-US" sz="2800" b="1" dirty="0" smtClean="0"/>
              <a:t>Physical activity</a:t>
            </a:r>
          </a:p>
          <a:p>
            <a:r>
              <a:rPr lang="en-US" sz="2800" b="1" dirty="0" smtClean="0"/>
              <a:t>Vegetables</a:t>
            </a:r>
          </a:p>
          <a:p>
            <a:r>
              <a:rPr lang="en-US" sz="2800" b="1" dirty="0" smtClean="0"/>
              <a:t>Fruits</a:t>
            </a:r>
          </a:p>
          <a:p>
            <a:r>
              <a:rPr lang="en-US" sz="2800" b="1" dirty="0" smtClean="0"/>
              <a:t>Dairy &amp; dairy alternates</a:t>
            </a:r>
          </a:p>
          <a:p>
            <a:r>
              <a:rPr lang="en-US" sz="2800" b="1" dirty="0" smtClean="0"/>
              <a:t>Protein foods</a:t>
            </a:r>
          </a:p>
          <a:p>
            <a:r>
              <a:rPr lang="en-US" sz="2800" b="1" dirty="0" smtClean="0"/>
              <a:t>Grains</a:t>
            </a:r>
            <a:endParaRPr lang="en-US" sz="2800" b="1" dirty="0"/>
          </a:p>
        </p:txBody>
      </p:sp>
      <p:pic>
        <p:nvPicPr>
          <p:cNvPr id="4" name="Picture 5"/>
          <p:cNvPicPr>
            <a:picLocks noChangeAspect="1" noChangeArrowheads="1"/>
          </p:cNvPicPr>
          <p:nvPr/>
        </p:nvPicPr>
        <p:blipFill>
          <a:blip r:embed="rId2" cstate="print"/>
          <a:srcRect/>
          <a:stretch>
            <a:fillRect/>
          </a:stretch>
        </p:blipFill>
        <p:spPr bwMode="auto">
          <a:xfrm>
            <a:off x="5410200" y="3124200"/>
            <a:ext cx="1295400" cy="1286405"/>
          </a:xfrm>
          <a:prstGeom prst="rect">
            <a:avLst/>
          </a:prstGeom>
          <a:noFill/>
          <a:ln w="9525">
            <a:noFill/>
            <a:miter lim="800000"/>
            <a:headEnd/>
            <a:tailEnd/>
          </a:ln>
        </p:spPr>
      </p:pic>
      <p:pic>
        <p:nvPicPr>
          <p:cNvPr id="6" name="Picture 7"/>
          <p:cNvPicPr>
            <a:picLocks noChangeAspect="1" noChangeArrowheads="1"/>
          </p:cNvPicPr>
          <p:nvPr/>
        </p:nvPicPr>
        <p:blipFill>
          <a:blip r:embed="rId3" cstate="print"/>
          <a:srcRect/>
          <a:stretch>
            <a:fillRect/>
          </a:stretch>
        </p:blipFill>
        <p:spPr bwMode="auto">
          <a:xfrm>
            <a:off x="7086600" y="3124200"/>
            <a:ext cx="1371055" cy="1361311"/>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a:stretch>
            <a:fillRect/>
          </a:stretch>
        </p:blipFill>
        <p:spPr bwMode="auto">
          <a:xfrm>
            <a:off x="7010400" y="1752599"/>
            <a:ext cx="1219200" cy="1138687"/>
          </a:xfrm>
          <a:prstGeom prst="rect">
            <a:avLst/>
          </a:prstGeom>
          <a:noFill/>
          <a:ln w="9525">
            <a:noFill/>
            <a:miter lim="800000"/>
            <a:headEnd/>
            <a:tailEnd/>
          </a:ln>
          <a:effectLst/>
        </p:spPr>
      </p:pic>
      <p:pic>
        <p:nvPicPr>
          <p:cNvPr id="8" name="Picture 4" descr="claypotrice"/>
          <p:cNvPicPr>
            <a:picLocks noChangeAspect="1" noChangeArrowheads="1"/>
          </p:cNvPicPr>
          <p:nvPr/>
        </p:nvPicPr>
        <p:blipFill>
          <a:blip r:embed="rId5" cstate="print"/>
          <a:srcRect/>
          <a:stretch>
            <a:fillRect/>
          </a:stretch>
        </p:blipFill>
        <p:spPr bwMode="auto">
          <a:xfrm>
            <a:off x="4343400" y="4953000"/>
            <a:ext cx="1748691" cy="1371600"/>
          </a:xfrm>
          <a:prstGeom prst="rect">
            <a:avLst/>
          </a:prstGeom>
          <a:noFill/>
          <a:ln w="9525">
            <a:noFill/>
            <a:miter lim="800000"/>
            <a:headEnd/>
            <a:tailEnd/>
          </a:ln>
        </p:spPr>
      </p:pic>
      <p:pic>
        <p:nvPicPr>
          <p:cNvPr id="9" name="Picture 5" descr="031"/>
          <p:cNvPicPr>
            <a:picLocks noChangeAspect="1" noChangeArrowheads="1"/>
          </p:cNvPicPr>
          <p:nvPr/>
        </p:nvPicPr>
        <p:blipFill>
          <a:blip r:embed="rId6" cstate="print"/>
          <a:srcRect/>
          <a:stretch>
            <a:fillRect/>
          </a:stretch>
        </p:blipFill>
        <p:spPr bwMode="auto">
          <a:xfrm>
            <a:off x="6934200" y="4953000"/>
            <a:ext cx="1981200" cy="1484251"/>
          </a:xfrm>
          <a:prstGeom prst="rect">
            <a:avLst/>
          </a:prstGeom>
          <a:noFill/>
          <a:ln w="9525">
            <a:noFill/>
            <a:miter lim="800000"/>
            <a:headEnd/>
            <a:tailEnd/>
          </a:ln>
        </p:spPr>
      </p:pic>
      <p:pic>
        <p:nvPicPr>
          <p:cNvPr id="10" name="Picture 7" descr="image_1cup_mid"/>
          <p:cNvPicPr>
            <a:picLocks noChangeAspect="1" noChangeArrowheads="1"/>
          </p:cNvPicPr>
          <p:nvPr/>
        </p:nvPicPr>
        <p:blipFill>
          <a:blip r:embed="rId7" cstate="print"/>
          <a:srcRect/>
          <a:stretch>
            <a:fillRect/>
          </a:stretch>
        </p:blipFill>
        <p:spPr bwMode="auto">
          <a:xfrm>
            <a:off x="4800600" y="1821921"/>
            <a:ext cx="1600200" cy="1114954"/>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z="2800" b="1" dirty="0" smtClean="0">
                <a:solidFill>
                  <a:schemeClr val="tx1"/>
                </a:solidFill>
              </a:rPr>
              <a:t>Communicating the Dietary Guidelines:  Starter Consumer Messages	</a:t>
            </a:r>
          </a:p>
        </p:txBody>
      </p:sp>
      <p:sp>
        <p:nvSpPr>
          <p:cNvPr id="58371" name="Content Placeholder 2"/>
          <p:cNvSpPr>
            <a:spLocks noGrp="1"/>
          </p:cNvSpPr>
          <p:nvPr>
            <p:ph idx="1"/>
          </p:nvPr>
        </p:nvSpPr>
        <p:spPr/>
        <p:txBody>
          <a:bodyPr/>
          <a:lstStyle/>
          <a:p>
            <a:pPr>
              <a:spcAft>
                <a:spcPts val="600"/>
              </a:spcAft>
              <a:buFontTx/>
              <a:buNone/>
            </a:pPr>
            <a:r>
              <a:rPr lang="en-US" sz="2000" dirty="0" smtClean="0"/>
              <a:t>• </a:t>
            </a:r>
            <a:r>
              <a:rPr lang="en-US" sz="2000" b="1" dirty="0" smtClean="0"/>
              <a:t>Enjoy your food, but </a:t>
            </a:r>
            <a:r>
              <a:rPr lang="en-US" sz="2000" b="1" dirty="0" smtClean="0">
                <a:solidFill>
                  <a:srgbClr val="00B050"/>
                </a:solidFill>
              </a:rPr>
              <a:t>eat less. </a:t>
            </a:r>
          </a:p>
          <a:p>
            <a:pPr>
              <a:spcAft>
                <a:spcPts val="600"/>
              </a:spcAft>
              <a:buFontTx/>
              <a:buNone/>
            </a:pPr>
            <a:r>
              <a:rPr lang="en-US" sz="2000" b="1" dirty="0" smtClean="0"/>
              <a:t>• </a:t>
            </a:r>
            <a:r>
              <a:rPr lang="en-US" sz="2000" b="1" dirty="0" smtClean="0">
                <a:solidFill>
                  <a:srgbClr val="00B050"/>
                </a:solidFill>
              </a:rPr>
              <a:t>Avoid oversized portions. </a:t>
            </a:r>
          </a:p>
          <a:p>
            <a:pPr>
              <a:spcAft>
                <a:spcPts val="600"/>
              </a:spcAft>
              <a:buFontTx/>
              <a:buNone/>
            </a:pPr>
            <a:r>
              <a:rPr lang="en-US" sz="2000" b="1" dirty="0" smtClean="0"/>
              <a:t>• Make </a:t>
            </a:r>
            <a:r>
              <a:rPr lang="en-US" sz="2000" b="1" dirty="0" smtClean="0">
                <a:solidFill>
                  <a:srgbClr val="00B050"/>
                </a:solidFill>
              </a:rPr>
              <a:t>half your plate fruits and vegetables.  </a:t>
            </a:r>
          </a:p>
          <a:p>
            <a:pPr>
              <a:spcAft>
                <a:spcPts val="600"/>
              </a:spcAft>
              <a:buFontTx/>
              <a:buNone/>
            </a:pPr>
            <a:r>
              <a:rPr lang="en-US" sz="2000" b="1" dirty="0" smtClean="0"/>
              <a:t>• Switch </a:t>
            </a:r>
            <a:r>
              <a:rPr lang="en-US" sz="2000" b="1" dirty="0" smtClean="0">
                <a:solidFill>
                  <a:srgbClr val="00B050"/>
                </a:solidFill>
              </a:rPr>
              <a:t>to fat-free or low-fat (1%) milk</a:t>
            </a:r>
          </a:p>
          <a:p>
            <a:pPr>
              <a:spcAft>
                <a:spcPts val="600"/>
              </a:spcAft>
              <a:buFontTx/>
              <a:buNone/>
            </a:pPr>
            <a:r>
              <a:rPr lang="en-US" sz="2000" b="1" dirty="0" smtClean="0"/>
              <a:t>• </a:t>
            </a:r>
            <a:r>
              <a:rPr lang="en-US" sz="2000" b="1" dirty="0" smtClean="0">
                <a:solidFill>
                  <a:srgbClr val="00B050"/>
                </a:solidFill>
              </a:rPr>
              <a:t>Compare sodium </a:t>
            </a:r>
            <a:r>
              <a:rPr lang="en-US" sz="2000" b="1" dirty="0" smtClean="0"/>
              <a:t>in foods like soup, bread, and frozen meals—and choose the foods with lower numbers.</a:t>
            </a:r>
          </a:p>
          <a:p>
            <a:pPr>
              <a:spcAft>
                <a:spcPts val="600"/>
              </a:spcAft>
              <a:buFont typeface="Arial" pitchFamily="34" charset="0"/>
              <a:buChar char="•"/>
            </a:pPr>
            <a:r>
              <a:rPr lang="en-US" sz="2000" b="1" dirty="0" smtClean="0"/>
              <a:t>Read food labels </a:t>
            </a:r>
          </a:p>
          <a:p>
            <a:pPr>
              <a:spcAft>
                <a:spcPts val="600"/>
              </a:spcAft>
              <a:buFontTx/>
              <a:buNone/>
            </a:pPr>
            <a:r>
              <a:rPr lang="en-US" sz="2000" b="1" dirty="0" smtClean="0"/>
              <a:t>• Drink water instead of sugary drinks. </a:t>
            </a:r>
          </a:p>
        </p:txBody>
      </p:sp>
      <p:sp>
        <p:nvSpPr>
          <p:cNvPr id="58372" name="Date Placeholder 3"/>
          <p:cNvSpPr>
            <a:spLocks noGrp="1"/>
          </p:cNvSpPr>
          <p:nvPr>
            <p:ph type="dt" sz="quarter" idx="10"/>
          </p:nvPr>
        </p:nvSpPr>
        <p:spPr>
          <a:noFill/>
        </p:spPr>
        <p:txBody>
          <a:bodyPr/>
          <a:lstStyle/>
          <a:p>
            <a:r>
              <a:rPr lang="en-US" smtClean="0"/>
              <a:t>1</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Behavior Changes</a:t>
            </a:r>
            <a:endParaRPr lang="en-US" b="1" dirty="0">
              <a:solidFill>
                <a:schemeClr val="tx1"/>
              </a:solidFill>
            </a:endParaRPr>
          </a:p>
        </p:txBody>
      </p:sp>
      <p:sp>
        <p:nvSpPr>
          <p:cNvPr id="3" name="Content Placeholder 2"/>
          <p:cNvSpPr>
            <a:spLocks noGrp="1"/>
          </p:cNvSpPr>
          <p:nvPr>
            <p:ph idx="1"/>
          </p:nvPr>
        </p:nvSpPr>
        <p:spPr/>
        <p:txBody>
          <a:bodyPr/>
          <a:lstStyle/>
          <a:p>
            <a:r>
              <a:rPr lang="en-US" sz="2800" b="1" dirty="0" smtClean="0"/>
              <a:t>Overall weight management</a:t>
            </a:r>
          </a:p>
          <a:p>
            <a:pPr lvl="1">
              <a:buFont typeface="Arial" pitchFamily="34" charset="0"/>
              <a:buChar char="•"/>
            </a:pPr>
            <a:r>
              <a:rPr lang="en-US" sz="2400" dirty="0" smtClean="0">
                <a:solidFill>
                  <a:schemeClr val="tx1"/>
                </a:solidFill>
              </a:rPr>
              <a:t>Calorie intake</a:t>
            </a:r>
          </a:p>
          <a:p>
            <a:pPr lvl="1">
              <a:buFont typeface="Arial" pitchFamily="34" charset="0"/>
              <a:buChar char="•"/>
            </a:pPr>
            <a:r>
              <a:rPr lang="en-US" sz="2400" dirty="0" smtClean="0">
                <a:solidFill>
                  <a:schemeClr val="tx1"/>
                </a:solidFill>
              </a:rPr>
              <a:t>Physical activity</a:t>
            </a:r>
          </a:p>
          <a:p>
            <a:r>
              <a:rPr lang="en-US" sz="2800" b="1" dirty="0" smtClean="0"/>
              <a:t>Foods </a:t>
            </a:r>
          </a:p>
          <a:p>
            <a:pPr lvl="1">
              <a:buFont typeface="Arial" pitchFamily="34" charset="0"/>
              <a:buChar char="•"/>
            </a:pPr>
            <a:r>
              <a:rPr lang="en-US" sz="2400" dirty="0" smtClean="0">
                <a:solidFill>
                  <a:schemeClr val="tx1"/>
                </a:solidFill>
              </a:rPr>
              <a:t>Vegetables</a:t>
            </a:r>
          </a:p>
          <a:p>
            <a:pPr lvl="1">
              <a:buFont typeface="Arial" pitchFamily="34" charset="0"/>
              <a:buChar char="•"/>
            </a:pPr>
            <a:r>
              <a:rPr lang="en-US" sz="2400" dirty="0" smtClean="0">
                <a:solidFill>
                  <a:schemeClr val="tx1"/>
                </a:solidFill>
              </a:rPr>
              <a:t>Fruits</a:t>
            </a:r>
          </a:p>
          <a:p>
            <a:pPr lvl="1">
              <a:buFont typeface="Arial" pitchFamily="34" charset="0"/>
              <a:buChar char="•"/>
            </a:pPr>
            <a:r>
              <a:rPr lang="en-US" sz="2400" dirty="0" smtClean="0">
                <a:solidFill>
                  <a:schemeClr val="tx1"/>
                </a:solidFill>
              </a:rPr>
              <a:t>Dairy products/dairy alternates</a:t>
            </a:r>
          </a:p>
          <a:p>
            <a:pPr lvl="1">
              <a:buFont typeface="Arial" pitchFamily="34" charset="0"/>
              <a:buChar char="•"/>
            </a:pPr>
            <a:r>
              <a:rPr lang="en-US" sz="2400" dirty="0" smtClean="0">
                <a:solidFill>
                  <a:schemeClr val="tx1"/>
                </a:solidFill>
              </a:rPr>
              <a:t>Protein foods</a:t>
            </a:r>
          </a:p>
        </p:txBody>
      </p:sp>
      <p:sp>
        <p:nvSpPr>
          <p:cNvPr id="4" name="Date Placeholder 3"/>
          <p:cNvSpPr>
            <a:spLocks noGrp="1"/>
          </p:cNvSpPr>
          <p:nvPr>
            <p:ph type="dt" sz="half" idx="10"/>
          </p:nvPr>
        </p:nvSpPr>
        <p:spPr/>
        <p:txBody>
          <a:bodyPr/>
          <a:lstStyle/>
          <a:p>
            <a:pPr>
              <a:defRPr/>
            </a:pPr>
            <a:fld id="{6A5CEF8D-3E3D-44A7-969D-657BA2B27794}" type="datetime1">
              <a:rPr lang="en-US" smtClean="0"/>
              <a:pPr>
                <a:defRPr/>
              </a:pPr>
              <a:t>9/7/2011</a:t>
            </a:fld>
            <a:r>
              <a:rPr lang="en-US" smtClean="0"/>
              <a:t>1</a:t>
            </a:r>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Behavior Changes</a:t>
            </a:r>
            <a:endParaRPr lang="en-US" b="1" dirty="0">
              <a:solidFill>
                <a:schemeClr val="tx1"/>
              </a:solidFill>
            </a:endParaRPr>
          </a:p>
        </p:txBody>
      </p:sp>
      <p:sp>
        <p:nvSpPr>
          <p:cNvPr id="3" name="Content Placeholder 2"/>
          <p:cNvSpPr>
            <a:spLocks noGrp="1"/>
          </p:cNvSpPr>
          <p:nvPr>
            <p:ph idx="1"/>
          </p:nvPr>
        </p:nvSpPr>
        <p:spPr/>
        <p:txBody>
          <a:bodyPr/>
          <a:lstStyle/>
          <a:p>
            <a:r>
              <a:rPr lang="en-US" sz="2800" b="1" dirty="0" smtClean="0"/>
              <a:t>Foods</a:t>
            </a:r>
          </a:p>
          <a:p>
            <a:pPr lvl="1">
              <a:buFont typeface="Arial" pitchFamily="34" charset="0"/>
              <a:buChar char="•"/>
            </a:pPr>
            <a:r>
              <a:rPr lang="en-US" sz="2400" dirty="0" smtClean="0">
                <a:solidFill>
                  <a:schemeClr val="tx1"/>
                </a:solidFill>
              </a:rPr>
              <a:t>Grains</a:t>
            </a:r>
          </a:p>
          <a:p>
            <a:pPr lvl="2">
              <a:buFont typeface="Arial" pitchFamily="34" charset="0"/>
              <a:buChar char="•"/>
            </a:pPr>
            <a:r>
              <a:rPr lang="en-US" sz="2000" dirty="0" smtClean="0"/>
              <a:t>Whole grains</a:t>
            </a:r>
          </a:p>
          <a:p>
            <a:pPr lvl="2">
              <a:buFont typeface="Arial" pitchFamily="34" charset="0"/>
              <a:buChar char="•"/>
            </a:pPr>
            <a:r>
              <a:rPr lang="en-US" sz="2000" dirty="0" smtClean="0"/>
              <a:t>Refined grains</a:t>
            </a:r>
          </a:p>
          <a:p>
            <a:r>
              <a:rPr lang="en-US" sz="2800" b="1" dirty="0" smtClean="0"/>
              <a:t>Food Components </a:t>
            </a:r>
          </a:p>
          <a:p>
            <a:pPr lvl="1">
              <a:buFont typeface="Arial" pitchFamily="34" charset="0"/>
              <a:buChar char="•"/>
            </a:pPr>
            <a:r>
              <a:rPr lang="en-US" sz="2400" dirty="0" smtClean="0">
                <a:solidFill>
                  <a:schemeClr val="tx1"/>
                </a:solidFill>
              </a:rPr>
              <a:t>Oils &amp; Fats</a:t>
            </a:r>
          </a:p>
          <a:p>
            <a:pPr lvl="2">
              <a:buFont typeface="Arial" pitchFamily="34" charset="0"/>
              <a:buChar char="•"/>
            </a:pPr>
            <a:r>
              <a:rPr lang="en-US" sz="2000" dirty="0" smtClean="0"/>
              <a:t>Oils</a:t>
            </a:r>
          </a:p>
          <a:p>
            <a:pPr lvl="2">
              <a:buFont typeface="Arial" pitchFamily="34" charset="0"/>
              <a:buChar char="•"/>
            </a:pPr>
            <a:r>
              <a:rPr lang="en-US" sz="2000" dirty="0" smtClean="0"/>
              <a:t>Solid fats</a:t>
            </a:r>
          </a:p>
        </p:txBody>
      </p:sp>
      <p:sp>
        <p:nvSpPr>
          <p:cNvPr id="4" name="Date Placeholder 3"/>
          <p:cNvSpPr>
            <a:spLocks noGrp="1"/>
          </p:cNvSpPr>
          <p:nvPr>
            <p:ph type="dt" sz="half" idx="10"/>
          </p:nvPr>
        </p:nvSpPr>
        <p:spPr/>
        <p:txBody>
          <a:bodyPr/>
          <a:lstStyle/>
          <a:p>
            <a:pPr>
              <a:defRPr/>
            </a:pPr>
            <a:fld id="{6A5CEF8D-3E3D-44A7-969D-657BA2B27794}" type="datetime1">
              <a:rPr lang="en-US" smtClean="0"/>
              <a:pPr>
                <a:defRPr/>
              </a:pPr>
              <a:t>9/7/2011</a:t>
            </a:fld>
            <a:r>
              <a:rPr lang="en-US" smtClean="0"/>
              <a:t>1</a:t>
            </a:r>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Behavior Changes</a:t>
            </a:r>
            <a:endParaRPr lang="en-US" b="1" dirty="0">
              <a:solidFill>
                <a:schemeClr val="tx1"/>
              </a:solidFill>
            </a:endParaRPr>
          </a:p>
        </p:txBody>
      </p:sp>
      <p:sp>
        <p:nvSpPr>
          <p:cNvPr id="3" name="Content Placeholder 2"/>
          <p:cNvSpPr>
            <a:spLocks noGrp="1"/>
          </p:cNvSpPr>
          <p:nvPr>
            <p:ph idx="1"/>
          </p:nvPr>
        </p:nvSpPr>
        <p:spPr/>
        <p:txBody>
          <a:bodyPr/>
          <a:lstStyle/>
          <a:p>
            <a:r>
              <a:rPr lang="en-US" sz="2800" b="1" dirty="0" smtClean="0"/>
              <a:t>Foods Components</a:t>
            </a:r>
          </a:p>
          <a:p>
            <a:pPr lvl="1">
              <a:buFont typeface="Arial" pitchFamily="34" charset="0"/>
              <a:buChar char="•"/>
            </a:pPr>
            <a:r>
              <a:rPr lang="en-US" sz="2000" dirty="0" smtClean="0">
                <a:solidFill>
                  <a:schemeClr val="tx1"/>
                </a:solidFill>
              </a:rPr>
              <a:t>Added Sugars</a:t>
            </a:r>
            <a:endParaRPr lang="en-US" sz="1800" dirty="0" smtClean="0">
              <a:solidFill>
                <a:schemeClr val="tx1"/>
              </a:solidFill>
            </a:endParaRPr>
          </a:p>
          <a:p>
            <a:pPr lvl="1">
              <a:buFont typeface="Arial" pitchFamily="34" charset="0"/>
              <a:buChar char="•"/>
            </a:pPr>
            <a:r>
              <a:rPr lang="en-US" sz="2000" dirty="0" smtClean="0">
                <a:solidFill>
                  <a:schemeClr val="tx1"/>
                </a:solidFill>
              </a:rPr>
              <a:t>Sodium</a:t>
            </a:r>
          </a:p>
          <a:p>
            <a:pPr lvl="1">
              <a:buFont typeface="Arial" pitchFamily="34" charset="0"/>
              <a:buChar char="•"/>
            </a:pPr>
            <a:r>
              <a:rPr lang="en-US" sz="2000" dirty="0" smtClean="0">
                <a:solidFill>
                  <a:schemeClr val="tx1"/>
                </a:solidFill>
              </a:rPr>
              <a:t>Alcohol</a:t>
            </a:r>
            <a:endParaRPr lang="en-US" sz="2000" b="1" dirty="0" smtClean="0">
              <a:solidFill>
                <a:schemeClr val="tx1"/>
              </a:solidFill>
            </a:endParaRPr>
          </a:p>
          <a:p>
            <a:r>
              <a:rPr lang="en-US" sz="2800" b="1" dirty="0" smtClean="0"/>
              <a:t>Keep Foods Safe</a:t>
            </a:r>
          </a:p>
          <a:p>
            <a:pPr lvl="1">
              <a:buFont typeface="Arial" pitchFamily="34" charset="0"/>
              <a:buChar char="•"/>
            </a:pPr>
            <a:r>
              <a:rPr lang="en-US" sz="2000" dirty="0" smtClean="0">
                <a:solidFill>
                  <a:schemeClr val="tx1"/>
                </a:solidFill>
              </a:rPr>
              <a:t>Clean (hands, surfaces, food)</a:t>
            </a:r>
          </a:p>
          <a:p>
            <a:pPr lvl="1">
              <a:buFont typeface="Arial" pitchFamily="34" charset="0"/>
              <a:buChar char="•"/>
            </a:pPr>
            <a:r>
              <a:rPr lang="en-US" sz="2000" dirty="0" smtClean="0">
                <a:solidFill>
                  <a:schemeClr val="tx1"/>
                </a:solidFill>
              </a:rPr>
              <a:t>Separate foods (when shopping, preparing &amp; serving)</a:t>
            </a:r>
          </a:p>
          <a:p>
            <a:pPr lvl="1">
              <a:buFont typeface="Arial" pitchFamily="34" charset="0"/>
              <a:buChar char="•"/>
            </a:pPr>
            <a:r>
              <a:rPr lang="en-US" sz="2000" dirty="0" smtClean="0">
                <a:solidFill>
                  <a:schemeClr val="tx1"/>
                </a:solidFill>
              </a:rPr>
              <a:t>Cook &amp; chill (safe temperatures)</a:t>
            </a:r>
          </a:p>
        </p:txBody>
      </p:sp>
      <p:sp>
        <p:nvSpPr>
          <p:cNvPr id="4" name="Date Placeholder 3"/>
          <p:cNvSpPr>
            <a:spLocks noGrp="1"/>
          </p:cNvSpPr>
          <p:nvPr>
            <p:ph type="dt" sz="half" idx="10"/>
          </p:nvPr>
        </p:nvSpPr>
        <p:spPr/>
        <p:txBody>
          <a:bodyPr/>
          <a:lstStyle/>
          <a:p>
            <a:pPr>
              <a:defRPr/>
            </a:pPr>
            <a:fld id="{6A5CEF8D-3E3D-44A7-969D-657BA2B27794}" type="datetime1">
              <a:rPr lang="en-US" smtClean="0"/>
              <a:pPr>
                <a:defRPr/>
              </a:pPr>
              <a:t>9/7/2011</a:t>
            </a:fld>
            <a:r>
              <a:rPr lang="en-US" smtClean="0"/>
              <a:t>1</a:t>
            </a:r>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Date Placeholder 3"/>
          <p:cNvSpPr>
            <a:spLocks noGrp="1"/>
          </p:cNvSpPr>
          <p:nvPr>
            <p:ph type="dt" sz="quarter" idx="10"/>
          </p:nvPr>
        </p:nvSpPr>
        <p:spPr>
          <a:noFill/>
        </p:spPr>
        <p:txBody>
          <a:bodyPr/>
          <a:lstStyle/>
          <a:p>
            <a:r>
              <a:rPr lang="en-US" smtClean="0"/>
              <a:t>1</a:t>
            </a:r>
          </a:p>
        </p:txBody>
      </p:sp>
      <p:sp>
        <p:nvSpPr>
          <p:cNvPr id="86019" name="Rectangle 2"/>
          <p:cNvSpPr>
            <a:spLocks noGrp="1" noChangeArrowheads="1"/>
          </p:cNvSpPr>
          <p:nvPr>
            <p:ph type="ctrTitle"/>
          </p:nvPr>
        </p:nvSpPr>
        <p:spPr>
          <a:xfrm>
            <a:off x="685800" y="609600"/>
            <a:ext cx="7772400" cy="990600"/>
          </a:xfrm>
        </p:spPr>
        <p:txBody>
          <a:bodyPr/>
          <a:lstStyle/>
          <a:p>
            <a:r>
              <a:rPr lang="en-US" sz="3200" b="1" smtClean="0">
                <a:solidFill>
                  <a:schemeClr val="tx1"/>
                </a:solidFill>
                <a:latin typeface="Tahoma" charset="0"/>
              </a:rPr>
              <a:t>Dietary Guidelines Resources</a:t>
            </a:r>
          </a:p>
        </p:txBody>
      </p:sp>
      <p:sp>
        <p:nvSpPr>
          <p:cNvPr id="86020" name="Rectangle 3"/>
          <p:cNvSpPr>
            <a:spLocks noGrp="1" noChangeArrowheads="1"/>
          </p:cNvSpPr>
          <p:nvPr>
            <p:ph type="subTitle" idx="1"/>
          </p:nvPr>
        </p:nvSpPr>
        <p:spPr>
          <a:xfrm>
            <a:off x="2057400" y="1752600"/>
            <a:ext cx="6400800" cy="1600200"/>
          </a:xfrm>
        </p:spPr>
        <p:txBody>
          <a:bodyPr/>
          <a:lstStyle/>
          <a:p>
            <a:pPr>
              <a:spcBef>
                <a:spcPts val="500"/>
              </a:spcBef>
              <a:spcAft>
                <a:spcPts val="500"/>
              </a:spcAft>
            </a:pPr>
            <a:r>
              <a:rPr lang="en-US" sz="2400" dirty="0" smtClean="0">
                <a:latin typeface="Tahoma" charset="0"/>
                <a:hlinkClick r:id="rId3"/>
              </a:rPr>
              <a:t>www.health.gov/dietaryguidelines</a:t>
            </a:r>
            <a:endParaRPr lang="en-US" sz="2400" dirty="0" smtClean="0">
              <a:latin typeface="Tahoma" charset="0"/>
            </a:endParaRPr>
          </a:p>
          <a:p>
            <a:pPr>
              <a:spcBef>
                <a:spcPts val="500"/>
              </a:spcBef>
              <a:spcAft>
                <a:spcPts val="500"/>
              </a:spcAft>
            </a:pPr>
            <a:r>
              <a:rPr lang="en-US" sz="2400" dirty="0" smtClean="0">
                <a:latin typeface="Tahoma" charset="0"/>
                <a:hlinkClick r:id="rId4"/>
              </a:rPr>
              <a:t>www.healthfinder.gov</a:t>
            </a:r>
            <a:endParaRPr lang="en-US" sz="2400" dirty="0" smtClean="0">
              <a:latin typeface="Tahoma" charset="0"/>
            </a:endParaRPr>
          </a:p>
          <a:p>
            <a:pPr>
              <a:spcBef>
                <a:spcPts val="500"/>
              </a:spcBef>
              <a:spcAft>
                <a:spcPts val="500"/>
              </a:spcAft>
            </a:pPr>
            <a:r>
              <a:rPr lang="en-US" sz="2400" dirty="0" smtClean="0">
                <a:latin typeface="Tahoma" charset="0"/>
                <a:hlinkClick r:id="rId5"/>
              </a:rPr>
              <a:t>www.dietaryguidelines.gov</a:t>
            </a:r>
            <a:endParaRPr lang="en-US" sz="2400" dirty="0" smtClean="0">
              <a:latin typeface="Tahoma" charset="0"/>
            </a:endParaRPr>
          </a:p>
          <a:p>
            <a:pPr>
              <a:spcBef>
                <a:spcPts val="500"/>
              </a:spcBef>
              <a:spcAft>
                <a:spcPts val="500"/>
              </a:spcAft>
            </a:pPr>
            <a:r>
              <a:rPr lang="en-US" sz="2400" dirty="0" smtClean="0">
                <a:latin typeface="Tahoma" charset="0"/>
                <a:hlinkClick r:id="rId6"/>
              </a:rPr>
              <a:t>www.nutritionevidencelibrary.gov</a:t>
            </a:r>
            <a:endParaRPr lang="en-US" sz="2400" dirty="0" smtClean="0">
              <a:latin typeface="Tahoma" charset="0"/>
            </a:endParaRPr>
          </a:p>
          <a:p>
            <a:pPr>
              <a:spcBef>
                <a:spcPts val="500"/>
              </a:spcBef>
              <a:spcAft>
                <a:spcPts val="500"/>
              </a:spcAft>
            </a:pPr>
            <a:r>
              <a:rPr lang="en-US" sz="2400" dirty="0" smtClean="0">
                <a:latin typeface="Tahoma" charset="0"/>
                <a:hlinkClick r:id="rId7"/>
              </a:rPr>
              <a:t>www.choosemyplate.gov/</a:t>
            </a:r>
            <a:endParaRPr lang="en-US" sz="2400" dirty="0" smtClean="0">
              <a:latin typeface="Tahoma" charset="0"/>
            </a:endParaRPr>
          </a:p>
          <a:p>
            <a:pPr>
              <a:spcBef>
                <a:spcPts val="500"/>
              </a:spcBef>
              <a:spcAft>
                <a:spcPts val="500"/>
              </a:spcAft>
            </a:pPr>
            <a:r>
              <a:rPr lang="en-US" sz="2400" dirty="0" smtClean="0">
                <a:latin typeface="Tahoma" charset="0"/>
                <a:hlinkClick r:id="rId8"/>
              </a:rPr>
              <a:t>www.myfoodapedia.gov/</a:t>
            </a:r>
            <a:r>
              <a:rPr lang="en-US" sz="2400" dirty="0" smtClean="0">
                <a:latin typeface="Tahoma" charset="0"/>
              </a:rPr>
              <a:t> </a:t>
            </a:r>
          </a:p>
          <a:p>
            <a:pPr algn="l">
              <a:spcBef>
                <a:spcPts val="500"/>
              </a:spcBef>
              <a:spcAft>
                <a:spcPts val="500"/>
              </a:spcAft>
            </a:pPr>
            <a:endParaRPr lang="en-US" sz="2800" dirty="0" smtClean="0">
              <a:latin typeface="Tahoma" charset="0"/>
            </a:endParaRPr>
          </a:p>
          <a:p>
            <a:pPr>
              <a:spcBef>
                <a:spcPts val="500"/>
              </a:spcBef>
              <a:spcAft>
                <a:spcPts val="500"/>
              </a:spcAft>
            </a:pPr>
            <a:endParaRPr lang="en-US" dirty="0" smtClean="0">
              <a:latin typeface="Tahoma" charset="0"/>
            </a:endParaRPr>
          </a:p>
          <a:p>
            <a:endParaRPr lang="en-US" dirty="0" smtClean="0">
              <a:latin typeface="Tahoma" charset="0"/>
            </a:endParaRPr>
          </a:p>
        </p:txBody>
      </p:sp>
      <p:pic>
        <p:nvPicPr>
          <p:cNvPr id="86021" name="Picture 9" descr="U.S. Department of Health and Human Services"/>
          <p:cNvPicPr>
            <a:picLocks noChangeAspect="1" noChangeArrowheads="1"/>
          </p:cNvPicPr>
          <p:nvPr/>
        </p:nvPicPr>
        <p:blipFill>
          <a:blip r:embed="rId9"/>
          <a:srcRect/>
          <a:stretch>
            <a:fillRect/>
          </a:stretch>
        </p:blipFill>
        <p:spPr bwMode="auto">
          <a:xfrm>
            <a:off x="762000" y="152400"/>
            <a:ext cx="609600" cy="609600"/>
          </a:xfrm>
          <a:prstGeom prst="rect">
            <a:avLst/>
          </a:prstGeom>
          <a:noFill/>
          <a:ln w="9525">
            <a:noFill/>
            <a:miter lim="800000"/>
            <a:headEnd/>
            <a:tailEnd/>
          </a:ln>
        </p:spPr>
      </p:pic>
      <p:pic>
        <p:nvPicPr>
          <p:cNvPr id="86022" name="Picture 7"/>
          <p:cNvPicPr>
            <a:picLocks noChangeAspect="1" noChangeArrowheads="1"/>
          </p:cNvPicPr>
          <p:nvPr/>
        </p:nvPicPr>
        <p:blipFill>
          <a:blip r:embed="rId10"/>
          <a:srcRect/>
          <a:stretch>
            <a:fillRect/>
          </a:stretch>
        </p:blipFill>
        <p:spPr bwMode="auto">
          <a:xfrm>
            <a:off x="8077200" y="304800"/>
            <a:ext cx="762000" cy="585788"/>
          </a:xfrm>
          <a:prstGeom prst="rect">
            <a:avLst/>
          </a:prstGeom>
          <a:noFill/>
          <a:ln w="9525">
            <a:noFill/>
            <a:miter lim="800000"/>
            <a:headEnd/>
            <a:tailEnd/>
          </a:ln>
        </p:spPr>
      </p:pic>
      <p:pic>
        <p:nvPicPr>
          <p:cNvPr id="86023" name="Picture 6"/>
          <p:cNvPicPr>
            <a:picLocks noChangeAspect="1" noChangeArrowheads="1"/>
          </p:cNvPicPr>
          <p:nvPr/>
        </p:nvPicPr>
        <p:blipFill>
          <a:blip r:embed="rId11"/>
          <a:srcRect/>
          <a:stretch>
            <a:fillRect/>
          </a:stretch>
        </p:blipFill>
        <p:spPr bwMode="auto">
          <a:xfrm>
            <a:off x="762000" y="1981200"/>
            <a:ext cx="1447800" cy="1752600"/>
          </a:xfrm>
          <a:prstGeom prst="rect">
            <a:avLst/>
          </a:prstGeom>
          <a:noFill/>
          <a:ln w="9525">
            <a:noFill/>
            <a:miter lim="800000"/>
            <a:headEnd/>
            <a:tailEnd/>
          </a:ln>
        </p:spPr>
      </p:pic>
      <p:pic>
        <p:nvPicPr>
          <p:cNvPr id="86024" name="Picture 8" descr="color_logo2"/>
          <p:cNvPicPr>
            <a:picLocks noChangeAspect="1" noChangeArrowheads="1"/>
          </p:cNvPicPr>
          <p:nvPr/>
        </p:nvPicPr>
        <p:blipFill>
          <a:blip r:embed="rId12"/>
          <a:srcRect/>
          <a:stretch>
            <a:fillRect/>
          </a:stretch>
        </p:blipFill>
        <p:spPr bwMode="auto">
          <a:xfrm>
            <a:off x="7543800" y="4724400"/>
            <a:ext cx="1295400" cy="649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b="1" smtClean="0">
                <a:solidFill>
                  <a:schemeClr val="tx1"/>
                </a:solidFill>
              </a:rPr>
              <a:t>Program Implementation</a:t>
            </a:r>
          </a:p>
        </p:txBody>
      </p:sp>
      <p:sp>
        <p:nvSpPr>
          <p:cNvPr id="8195" name="Rectangle 3"/>
          <p:cNvSpPr>
            <a:spLocks noGrp="1" noChangeArrowheads="1"/>
          </p:cNvSpPr>
          <p:nvPr>
            <p:ph type="body" idx="1"/>
          </p:nvPr>
        </p:nvSpPr>
        <p:spPr>
          <a:xfrm>
            <a:off x="685800" y="1676400"/>
            <a:ext cx="7772400" cy="3581400"/>
          </a:xfrm>
        </p:spPr>
        <p:txBody>
          <a:bodyPr/>
          <a:lstStyle/>
          <a:p>
            <a:r>
              <a:rPr lang="en-US" sz="2800" b="1" smtClean="0"/>
              <a:t>Partially Federally funded, state administered program </a:t>
            </a:r>
          </a:p>
          <a:p>
            <a:r>
              <a:rPr lang="en-US" sz="2800" b="1" smtClean="0"/>
              <a:t>Section 305 authorizes state administration, implementation varies</a:t>
            </a:r>
          </a:p>
          <a:p>
            <a:r>
              <a:rPr lang="en-US" sz="2800" b="1" smtClean="0"/>
              <a:t>OAA does not allow the nutrition requirements to be waived if services funded with Title III C 1, C 2, or Nutrition Service Incentive Program dollars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Date Placeholder 3"/>
          <p:cNvSpPr txBox="1">
            <a:spLocks noGrp="1"/>
          </p:cNvSpPr>
          <p:nvPr/>
        </p:nvSpPr>
        <p:spPr bwMode="auto">
          <a:xfrm>
            <a:off x="685800" y="6248400"/>
            <a:ext cx="1905000" cy="457200"/>
          </a:xfrm>
          <a:prstGeom prst="rect">
            <a:avLst/>
          </a:prstGeom>
          <a:noFill/>
          <a:ln w="9525">
            <a:noFill/>
            <a:miter lim="800000"/>
            <a:headEnd/>
            <a:tailEnd/>
          </a:ln>
        </p:spPr>
        <p:txBody>
          <a:bodyPr/>
          <a:lstStyle/>
          <a:p>
            <a:r>
              <a:rPr lang="en-US" sz="1400">
                <a:latin typeface="Times New Roman" pitchFamily="18" charset="0"/>
              </a:rPr>
              <a:t>1</a:t>
            </a:r>
          </a:p>
        </p:txBody>
      </p:sp>
      <p:sp>
        <p:nvSpPr>
          <p:cNvPr id="87043" name="Rectangle 2"/>
          <p:cNvSpPr>
            <a:spLocks noGrp="1" noChangeArrowheads="1"/>
          </p:cNvSpPr>
          <p:nvPr>
            <p:ph type="ctrTitle" idx="4294967295"/>
          </p:nvPr>
        </p:nvSpPr>
        <p:spPr>
          <a:xfrm>
            <a:off x="685800" y="0"/>
            <a:ext cx="7772400" cy="990600"/>
          </a:xfrm>
        </p:spPr>
        <p:txBody>
          <a:bodyPr/>
          <a:lstStyle/>
          <a:p>
            <a:r>
              <a:rPr lang="en-US" sz="3200" b="1" dirty="0" smtClean="0">
                <a:solidFill>
                  <a:schemeClr val="tx1"/>
                </a:solidFill>
                <a:latin typeface="Tahoma" charset="0"/>
              </a:rPr>
              <a:t>Other Resources</a:t>
            </a:r>
          </a:p>
        </p:txBody>
      </p:sp>
      <p:sp>
        <p:nvSpPr>
          <p:cNvPr id="87044" name="Rectangle 3"/>
          <p:cNvSpPr>
            <a:spLocks noGrp="1" noChangeArrowheads="1"/>
          </p:cNvSpPr>
          <p:nvPr>
            <p:ph type="subTitle" idx="4294967295"/>
          </p:nvPr>
        </p:nvSpPr>
        <p:spPr>
          <a:xfrm>
            <a:off x="1981200" y="1066800"/>
            <a:ext cx="6400800" cy="1600200"/>
          </a:xfrm>
        </p:spPr>
        <p:txBody>
          <a:bodyPr/>
          <a:lstStyle/>
          <a:p>
            <a:pPr marL="0" indent="0" algn="ctr">
              <a:lnSpc>
                <a:spcPct val="80000"/>
              </a:lnSpc>
              <a:buFontTx/>
              <a:buNone/>
            </a:pPr>
            <a:r>
              <a:rPr lang="en-US" sz="2400" dirty="0" smtClean="0"/>
              <a:t>Administration on Aging  </a:t>
            </a:r>
            <a:r>
              <a:rPr lang="en-US" sz="2400" dirty="0" smtClean="0">
                <a:hlinkClick r:id="rId3"/>
              </a:rPr>
              <a:t>http://www.aoa.gov/</a:t>
            </a:r>
            <a:r>
              <a:rPr lang="en-US" sz="2400" dirty="0" smtClean="0"/>
              <a:t> </a:t>
            </a:r>
          </a:p>
          <a:p>
            <a:pPr marL="0" indent="0" algn="ctr">
              <a:lnSpc>
                <a:spcPct val="80000"/>
              </a:lnSpc>
              <a:buFontTx/>
              <a:buNone/>
            </a:pPr>
            <a:endParaRPr lang="en-US" sz="2400" dirty="0" smtClean="0"/>
          </a:p>
          <a:p>
            <a:pPr marL="0" indent="0" algn="ctr">
              <a:lnSpc>
                <a:spcPct val="80000"/>
              </a:lnSpc>
              <a:buFontTx/>
              <a:buNone/>
            </a:pPr>
            <a:r>
              <a:rPr lang="en-US" sz="2400" i="1" dirty="0" smtClean="0"/>
              <a:t>Fight BAC! </a:t>
            </a:r>
            <a:r>
              <a:rPr lang="en-US" sz="2400" i="1" dirty="0" smtClean="0">
                <a:hlinkClick r:id="rId4"/>
              </a:rPr>
              <a:t>http://www.fightbac.org/</a:t>
            </a:r>
            <a:r>
              <a:rPr lang="en-US" sz="2400" i="1" dirty="0" smtClean="0"/>
              <a:t> </a:t>
            </a:r>
          </a:p>
          <a:p>
            <a:pPr marL="0" indent="0" algn="ctr">
              <a:lnSpc>
                <a:spcPct val="80000"/>
              </a:lnSpc>
              <a:buFontTx/>
              <a:buNone/>
            </a:pPr>
            <a:endParaRPr lang="en-US" sz="2400" i="1" dirty="0" smtClean="0"/>
          </a:p>
          <a:p>
            <a:pPr marL="0" indent="0" algn="ctr">
              <a:lnSpc>
                <a:spcPct val="80000"/>
              </a:lnSpc>
              <a:buFontTx/>
              <a:buNone/>
            </a:pPr>
            <a:r>
              <a:rPr lang="en-US" sz="2400" i="1" dirty="0" smtClean="0"/>
              <a:t>Be Food Safe </a:t>
            </a:r>
            <a:r>
              <a:rPr lang="en-US" sz="2400" i="1" dirty="0" smtClean="0">
                <a:hlinkClick r:id="rId5"/>
              </a:rPr>
              <a:t>http://www.fsis.usda.gov/Be_FoodSafe/</a:t>
            </a:r>
            <a:endParaRPr lang="en-US" sz="2400" i="1" dirty="0" smtClean="0"/>
          </a:p>
          <a:p>
            <a:pPr marL="0" indent="0" algn="ctr">
              <a:lnSpc>
                <a:spcPct val="80000"/>
              </a:lnSpc>
              <a:buFontTx/>
              <a:buNone/>
            </a:pPr>
            <a:endParaRPr lang="en-US" sz="2400" i="1" dirty="0" smtClean="0"/>
          </a:p>
          <a:p>
            <a:pPr marL="0" indent="0" algn="ctr">
              <a:lnSpc>
                <a:spcPct val="80000"/>
              </a:lnSpc>
              <a:buFontTx/>
              <a:buNone/>
            </a:pPr>
            <a:r>
              <a:rPr lang="en-US" sz="2400" dirty="0" smtClean="0"/>
              <a:t>Is It Done Yet? </a:t>
            </a:r>
            <a:r>
              <a:rPr lang="en-US" sz="2400" dirty="0" smtClean="0">
                <a:hlinkClick r:id="rId6"/>
              </a:rPr>
              <a:t>http://www.fsis.usda.gov/is_it_done_yet/</a:t>
            </a:r>
            <a:r>
              <a:rPr lang="en-US" sz="2400" dirty="0" smtClean="0"/>
              <a:t> </a:t>
            </a:r>
          </a:p>
          <a:p>
            <a:pPr marL="0" indent="0" algn="ctr">
              <a:lnSpc>
                <a:spcPct val="80000"/>
              </a:lnSpc>
              <a:buFontTx/>
              <a:buNone/>
            </a:pPr>
            <a:endParaRPr lang="en-US" sz="2400" dirty="0" smtClean="0"/>
          </a:p>
          <a:p>
            <a:pPr marL="0" indent="0" algn="ctr">
              <a:lnSpc>
                <a:spcPct val="80000"/>
              </a:lnSpc>
              <a:buFontTx/>
              <a:buNone/>
            </a:pPr>
            <a:r>
              <a:rPr lang="en-US" sz="2400" dirty="0" err="1" smtClean="0"/>
              <a:t>Thermy</a:t>
            </a:r>
            <a:r>
              <a:rPr lang="en-US" sz="2400" dirty="0" smtClean="0"/>
              <a:t> </a:t>
            </a:r>
            <a:r>
              <a:rPr lang="en-US" sz="2400" dirty="0" smtClean="0">
                <a:hlinkClick r:id="rId7"/>
              </a:rPr>
              <a:t>http://www.fsis.usda.gov/food_safety_education/thermy/index.asp</a:t>
            </a:r>
            <a:r>
              <a:rPr lang="en-US" sz="2400" dirty="0" smtClean="0"/>
              <a:t> </a:t>
            </a:r>
          </a:p>
          <a:p>
            <a:pPr marL="0" indent="0" algn="ctr">
              <a:lnSpc>
                <a:spcPct val="80000"/>
              </a:lnSpc>
              <a:buFontTx/>
              <a:buNone/>
            </a:pPr>
            <a:endParaRPr lang="en-US" sz="2400" dirty="0" smtClean="0"/>
          </a:p>
          <a:p>
            <a:pPr marL="0" indent="0" algn="ctr">
              <a:lnSpc>
                <a:spcPct val="80000"/>
              </a:lnSpc>
              <a:buFontTx/>
              <a:buNone/>
            </a:pPr>
            <a:endParaRPr lang="en-US" sz="2400" dirty="0" smtClean="0"/>
          </a:p>
          <a:p>
            <a:pPr marL="0" indent="0" algn="ctr">
              <a:lnSpc>
                <a:spcPct val="80000"/>
              </a:lnSpc>
              <a:buFontTx/>
              <a:buNone/>
            </a:pPr>
            <a:endParaRPr lang="en-US" sz="2400" dirty="0" smtClean="0"/>
          </a:p>
          <a:p>
            <a:pPr marL="0" indent="0" algn="ctr">
              <a:lnSpc>
                <a:spcPct val="80000"/>
              </a:lnSpc>
              <a:buFontTx/>
              <a:buNone/>
            </a:pPr>
            <a:endParaRPr lang="en-US" sz="2400" dirty="0" smtClean="0"/>
          </a:p>
          <a:p>
            <a:pPr marL="0" indent="0" algn="ctr">
              <a:lnSpc>
                <a:spcPct val="80000"/>
              </a:lnSpc>
              <a:buFontTx/>
              <a:buNone/>
            </a:pPr>
            <a:endParaRPr lang="en-US" sz="2400" dirty="0" smtClean="0"/>
          </a:p>
          <a:p>
            <a:pPr marL="0" indent="0" algn="ctr">
              <a:lnSpc>
                <a:spcPct val="80000"/>
              </a:lnSpc>
              <a:buFontTx/>
              <a:buNone/>
            </a:pPr>
            <a:endParaRPr lang="en-US" sz="2400" dirty="0" smtClean="0"/>
          </a:p>
          <a:p>
            <a:pPr marL="0" indent="0" algn="ctr">
              <a:lnSpc>
                <a:spcPct val="80000"/>
              </a:lnSpc>
              <a:buFontTx/>
              <a:buNone/>
            </a:pPr>
            <a:endParaRPr lang="en-US" sz="2400" dirty="0" smtClean="0"/>
          </a:p>
          <a:p>
            <a:pPr marL="0" indent="0" algn="ctr">
              <a:lnSpc>
                <a:spcPct val="80000"/>
              </a:lnSpc>
              <a:buFontTx/>
              <a:buNone/>
            </a:pPr>
            <a:endParaRPr lang="en-US" sz="2400" i="1" dirty="0" smtClean="0">
              <a:solidFill>
                <a:srgbClr val="C00000"/>
              </a:solidFill>
            </a:endParaRPr>
          </a:p>
          <a:p>
            <a:pPr marL="0" indent="0" algn="ctr">
              <a:lnSpc>
                <a:spcPct val="80000"/>
              </a:lnSpc>
              <a:buFontTx/>
              <a:buNone/>
            </a:pPr>
            <a:endParaRPr lang="en-US" sz="2400" u="sng" dirty="0" smtClean="0">
              <a:solidFill>
                <a:schemeClr val="hlink"/>
              </a:solidFill>
            </a:endParaRPr>
          </a:p>
          <a:p>
            <a:pPr marL="0" indent="0" algn="ctr">
              <a:lnSpc>
                <a:spcPct val="80000"/>
              </a:lnSpc>
              <a:buFontTx/>
              <a:buNone/>
            </a:pPr>
            <a:endParaRPr lang="en-US" sz="2400" u="sng" dirty="0" smtClean="0">
              <a:solidFill>
                <a:schemeClr val="hlink"/>
              </a:solidFill>
            </a:endParaRPr>
          </a:p>
          <a:p>
            <a:pPr marL="0" indent="0" algn="ctr">
              <a:lnSpc>
                <a:spcPct val="80000"/>
              </a:lnSpc>
              <a:buFontTx/>
              <a:buNone/>
            </a:pPr>
            <a:endParaRPr lang="en-US" sz="2400" dirty="0" smtClean="0"/>
          </a:p>
        </p:txBody>
      </p:sp>
      <p:pic>
        <p:nvPicPr>
          <p:cNvPr id="87045" name="Picture 9" descr="U.S. Department of Health and Human Services"/>
          <p:cNvPicPr>
            <a:picLocks noChangeAspect="1" noChangeArrowheads="1"/>
          </p:cNvPicPr>
          <p:nvPr/>
        </p:nvPicPr>
        <p:blipFill>
          <a:blip r:embed="rId8"/>
          <a:srcRect/>
          <a:stretch>
            <a:fillRect/>
          </a:stretch>
        </p:blipFill>
        <p:spPr bwMode="auto">
          <a:xfrm>
            <a:off x="914400" y="152400"/>
            <a:ext cx="609600" cy="609600"/>
          </a:xfrm>
          <a:prstGeom prst="rect">
            <a:avLst/>
          </a:prstGeom>
          <a:noFill/>
          <a:ln w="9525">
            <a:noFill/>
            <a:miter lim="800000"/>
            <a:headEnd/>
            <a:tailEnd/>
          </a:ln>
        </p:spPr>
      </p:pic>
      <p:pic>
        <p:nvPicPr>
          <p:cNvPr id="87046" name="Picture 7"/>
          <p:cNvPicPr>
            <a:picLocks noChangeAspect="1" noChangeArrowheads="1"/>
          </p:cNvPicPr>
          <p:nvPr/>
        </p:nvPicPr>
        <p:blipFill>
          <a:blip r:embed="rId9"/>
          <a:srcRect/>
          <a:stretch>
            <a:fillRect/>
          </a:stretch>
        </p:blipFill>
        <p:spPr bwMode="auto">
          <a:xfrm>
            <a:off x="8077200" y="304800"/>
            <a:ext cx="762000" cy="585788"/>
          </a:xfrm>
          <a:prstGeom prst="rect">
            <a:avLst/>
          </a:prstGeom>
          <a:noFill/>
          <a:ln w="9525">
            <a:noFill/>
            <a:miter lim="800000"/>
            <a:headEnd/>
            <a:tailEnd/>
          </a:ln>
        </p:spPr>
      </p:pic>
      <p:pic>
        <p:nvPicPr>
          <p:cNvPr id="87047" name="Picture 8" descr="color_logo2"/>
          <p:cNvPicPr>
            <a:picLocks noChangeAspect="1" noChangeArrowheads="1"/>
          </p:cNvPicPr>
          <p:nvPr/>
        </p:nvPicPr>
        <p:blipFill>
          <a:blip r:embed="rId10"/>
          <a:srcRect/>
          <a:stretch>
            <a:fillRect/>
          </a:stretch>
        </p:blipFill>
        <p:spPr bwMode="auto">
          <a:xfrm>
            <a:off x="609600" y="914400"/>
            <a:ext cx="1295400" cy="649288"/>
          </a:xfrm>
          <a:prstGeom prst="rect">
            <a:avLst/>
          </a:prstGeom>
          <a:noFill/>
          <a:ln w="9525">
            <a:noFill/>
            <a:miter lim="800000"/>
            <a:headEnd/>
            <a:tailEnd/>
          </a:ln>
        </p:spPr>
      </p:pic>
      <p:pic>
        <p:nvPicPr>
          <p:cNvPr id="10" name="Picture 8" descr="IMG_1817"/>
          <p:cNvPicPr>
            <a:picLocks noChangeAspect="1" noChangeArrowheads="1"/>
          </p:cNvPicPr>
          <p:nvPr/>
        </p:nvPicPr>
        <p:blipFill>
          <a:blip r:embed="rId11" cstate="print"/>
          <a:srcRect/>
          <a:stretch>
            <a:fillRect/>
          </a:stretch>
        </p:blipFill>
        <p:spPr bwMode="auto">
          <a:xfrm>
            <a:off x="381000" y="2743200"/>
            <a:ext cx="1447800" cy="2062148"/>
          </a:xfrm>
          <a:prstGeom prst="rect">
            <a:avLst/>
          </a:prstGeo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ChangeArrowheads="1"/>
          </p:cNvSpPr>
          <p:nvPr>
            <p:ph type="title"/>
          </p:nvPr>
        </p:nvSpPr>
        <p:spPr/>
        <p:txBody>
          <a:bodyPr/>
          <a:lstStyle/>
          <a:p>
            <a:r>
              <a:rPr lang="en-US" sz="3200" b="1" dirty="0" smtClean="0">
                <a:solidFill>
                  <a:schemeClr val="tx1"/>
                </a:solidFill>
                <a:latin typeface="Tahoma" charset="0"/>
              </a:rPr>
              <a:t>Other Federal Resources</a:t>
            </a:r>
          </a:p>
        </p:txBody>
      </p:sp>
      <p:sp>
        <p:nvSpPr>
          <p:cNvPr id="86020" name="Rectangle 3"/>
          <p:cNvSpPr>
            <a:spLocks noGrp="1" noChangeArrowheads="1"/>
          </p:cNvSpPr>
          <p:nvPr>
            <p:ph type="body" idx="1"/>
          </p:nvPr>
        </p:nvSpPr>
        <p:spPr/>
        <p:txBody>
          <a:bodyPr/>
          <a:lstStyle/>
          <a:p>
            <a:pPr>
              <a:spcBef>
                <a:spcPts val="500"/>
              </a:spcBef>
              <a:spcAft>
                <a:spcPts val="500"/>
              </a:spcAft>
            </a:pPr>
            <a:endParaRPr lang="en-US" sz="2000" dirty="0" smtClean="0">
              <a:latin typeface="Tahoma" charset="0"/>
            </a:endParaRPr>
          </a:p>
          <a:p>
            <a:pPr algn="l">
              <a:spcBef>
                <a:spcPts val="500"/>
              </a:spcBef>
              <a:spcAft>
                <a:spcPts val="500"/>
              </a:spcAft>
            </a:pPr>
            <a:endParaRPr lang="en-US" sz="2800" dirty="0" smtClean="0">
              <a:latin typeface="Tahoma" charset="0"/>
            </a:endParaRPr>
          </a:p>
          <a:p>
            <a:pPr>
              <a:spcBef>
                <a:spcPts val="500"/>
              </a:spcBef>
              <a:spcAft>
                <a:spcPts val="500"/>
              </a:spcAft>
            </a:pPr>
            <a:endParaRPr lang="en-US" dirty="0" smtClean="0">
              <a:latin typeface="Tahoma" charset="0"/>
            </a:endParaRPr>
          </a:p>
          <a:p>
            <a:endParaRPr lang="en-US" dirty="0" smtClean="0">
              <a:latin typeface="Tahoma" charset="0"/>
            </a:endParaRPr>
          </a:p>
        </p:txBody>
      </p:sp>
      <p:sp>
        <p:nvSpPr>
          <p:cNvPr id="9" name="Content Placeholder 8"/>
          <p:cNvSpPr>
            <a:spLocks noGrp="1"/>
          </p:cNvSpPr>
          <p:nvPr>
            <p:ph sz="half" idx="2"/>
          </p:nvPr>
        </p:nvSpPr>
        <p:spPr/>
        <p:txBody>
          <a:bodyPr/>
          <a:lstStyle/>
          <a:p>
            <a:pPr>
              <a:spcBef>
                <a:spcPts val="500"/>
              </a:spcBef>
              <a:spcAft>
                <a:spcPts val="500"/>
              </a:spcAft>
            </a:pPr>
            <a:r>
              <a:rPr lang="en-US" dirty="0" smtClean="0">
                <a:latin typeface="Tahoma" charset="0"/>
                <a:hlinkClick r:id="rId3"/>
              </a:rPr>
              <a:t>www.health.gov/paguidelines</a:t>
            </a:r>
            <a:endParaRPr lang="en-US" dirty="0" smtClean="0">
              <a:latin typeface="Tahoma" charset="0"/>
            </a:endParaRPr>
          </a:p>
          <a:p>
            <a:pPr>
              <a:spcBef>
                <a:spcPts val="500"/>
              </a:spcBef>
              <a:spcAft>
                <a:spcPts val="500"/>
              </a:spcAft>
            </a:pPr>
            <a:r>
              <a:rPr lang="en-US" dirty="0" smtClean="0">
                <a:latin typeface="Tahoma" charset="0"/>
                <a:hlinkClick r:id="rId4"/>
              </a:rPr>
              <a:t>www.nutrition.gov</a:t>
            </a:r>
            <a:endParaRPr lang="en-US" dirty="0" smtClean="0">
              <a:latin typeface="Tahoma" charset="0"/>
            </a:endParaRPr>
          </a:p>
          <a:p>
            <a:pPr>
              <a:spcBef>
                <a:spcPts val="500"/>
              </a:spcBef>
              <a:spcAft>
                <a:spcPts val="500"/>
              </a:spcAft>
            </a:pPr>
            <a:r>
              <a:rPr lang="en-US" dirty="0" smtClean="0">
                <a:latin typeface="Tahoma" charset="0"/>
                <a:hlinkClick r:id="rId5"/>
              </a:rPr>
              <a:t>www.dietaryguidelines.gov</a:t>
            </a:r>
            <a:endParaRPr lang="en-US" dirty="0" smtClean="0">
              <a:latin typeface="Tahoma" charset="0"/>
            </a:endParaRPr>
          </a:p>
          <a:p>
            <a:pPr>
              <a:spcBef>
                <a:spcPts val="500"/>
              </a:spcBef>
              <a:spcAft>
                <a:spcPts val="500"/>
              </a:spcAft>
            </a:pPr>
            <a:r>
              <a:rPr lang="en-US" dirty="0" smtClean="0">
                <a:latin typeface="Tahoma" charset="0"/>
                <a:hlinkClick r:id="rId6"/>
              </a:rPr>
              <a:t>www.cnpp.usda.gov</a:t>
            </a:r>
            <a:endParaRPr lang="en-US" dirty="0" smtClean="0">
              <a:latin typeface="Tahoma" charset="0"/>
            </a:endParaRPr>
          </a:p>
          <a:p>
            <a:pPr>
              <a:spcBef>
                <a:spcPts val="500"/>
              </a:spcBef>
              <a:spcAft>
                <a:spcPts val="500"/>
              </a:spcAft>
            </a:pPr>
            <a:r>
              <a:rPr lang="en-US" dirty="0" smtClean="0">
                <a:latin typeface="Tahoma" charset="0"/>
                <a:hlinkClick r:id="rId7"/>
              </a:rPr>
              <a:t>http://fnic.nal.usda.gov</a:t>
            </a:r>
            <a:endParaRPr lang="en-US" dirty="0" smtClean="0">
              <a:latin typeface="Tahoma" charset="0"/>
            </a:endParaRPr>
          </a:p>
          <a:p>
            <a:endParaRPr lang="en-US" dirty="0"/>
          </a:p>
        </p:txBody>
      </p:sp>
      <p:sp>
        <p:nvSpPr>
          <p:cNvPr id="10" name="Text Placeholder 9"/>
          <p:cNvSpPr>
            <a:spLocks noGrp="1"/>
          </p:cNvSpPr>
          <p:nvPr>
            <p:ph type="body" sz="quarter" idx="3"/>
          </p:nvPr>
        </p:nvSpPr>
        <p:spPr>
          <a:xfrm>
            <a:off x="1981200" y="1371600"/>
            <a:ext cx="6400800" cy="457200"/>
          </a:xfrm>
        </p:spPr>
        <p:txBody>
          <a:bodyPr/>
          <a:lstStyle/>
          <a:p>
            <a:r>
              <a:rPr lang="en-US" dirty="0" smtClean="0"/>
              <a:t>Reliable, Science Based Information </a:t>
            </a:r>
            <a:endParaRPr lang="en-US" dirty="0"/>
          </a:p>
        </p:txBody>
      </p:sp>
      <p:sp>
        <p:nvSpPr>
          <p:cNvPr id="11" name="Content Placeholder 10"/>
          <p:cNvSpPr>
            <a:spLocks noGrp="1"/>
          </p:cNvSpPr>
          <p:nvPr>
            <p:ph sz="quarter" idx="4"/>
          </p:nvPr>
        </p:nvSpPr>
        <p:spPr/>
        <p:txBody>
          <a:bodyPr/>
          <a:lstStyle/>
          <a:p>
            <a:pPr>
              <a:spcBef>
                <a:spcPts val="500"/>
              </a:spcBef>
              <a:spcAft>
                <a:spcPts val="500"/>
              </a:spcAft>
            </a:pPr>
            <a:r>
              <a:rPr lang="en-US" dirty="0" smtClean="0">
                <a:latin typeface="Tahoma" charset="0"/>
                <a:hlinkClick r:id="rId8"/>
              </a:rPr>
              <a:t>http://odphp.osophs/dhhs.gov</a:t>
            </a:r>
            <a:endParaRPr lang="en-US" dirty="0" smtClean="0">
              <a:latin typeface="Tahoma" charset="0"/>
            </a:endParaRPr>
          </a:p>
          <a:p>
            <a:pPr>
              <a:spcBef>
                <a:spcPts val="500"/>
              </a:spcBef>
              <a:spcAft>
                <a:spcPts val="500"/>
              </a:spcAft>
            </a:pPr>
            <a:r>
              <a:rPr lang="en-US" dirty="0" smtClean="0">
                <a:latin typeface="Tahoma" charset="0"/>
                <a:hlinkClick r:id="rId9"/>
              </a:rPr>
              <a:t>www.fda.gov</a:t>
            </a:r>
            <a:endParaRPr lang="en-US" dirty="0" smtClean="0">
              <a:latin typeface="Tahoma" charset="0"/>
            </a:endParaRPr>
          </a:p>
          <a:p>
            <a:pPr>
              <a:spcBef>
                <a:spcPts val="500"/>
              </a:spcBef>
              <a:spcAft>
                <a:spcPts val="500"/>
              </a:spcAft>
            </a:pPr>
            <a:r>
              <a:rPr lang="en-US" dirty="0" smtClean="0">
                <a:latin typeface="Tahoma" charset="0"/>
                <a:hlinkClick r:id="rId10"/>
              </a:rPr>
              <a:t>www.cdc.gov</a:t>
            </a:r>
            <a:endParaRPr lang="en-US" dirty="0" smtClean="0">
              <a:latin typeface="Tahoma" charset="0"/>
            </a:endParaRPr>
          </a:p>
          <a:p>
            <a:pPr>
              <a:spcBef>
                <a:spcPts val="500"/>
              </a:spcBef>
              <a:spcAft>
                <a:spcPts val="500"/>
              </a:spcAft>
            </a:pPr>
            <a:r>
              <a:rPr lang="en-US" dirty="0" smtClean="0">
                <a:latin typeface="Tahoma" charset="0"/>
                <a:hlinkClick r:id="rId11"/>
              </a:rPr>
              <a:t>www.nih.gov</a:t>
            </a:r>
            <a:r>
              <a:rPr lang="en-US" dirty="0" smtClean="0">
                <a:latin typeface="Tahoma" charset="0"/>
              </a:rPr>
              <a:t> </a:t>
            </a:r>
          </a:p>
          <a:p>
            <a:pPr>
              <a:spcBef>
                <a:spcPts val="500"/>
              </a:spcBef>
              <a:spcAft>
                <a:spcPts val="500"/>
              </a:spcAft>
            </a:pPr>
            <a:r>
              <a:rPr lang="en-US" dirty="0" smtClean="0">
                <a:latin typeface="Tahoma" charset="0"/>
                <a:hlinkClick r:id="rId12"/>
              </a:rPr>
              <a:t>www.physicalactivityplan.org</a:t>
            </a:r>
            <a:r>
              <a:rPr lang="en-US" dirty="0" smtClean="0">
                <a:latin typeface="Tahoma" charset="0"/>
              </a:rPr>
              <a:t> </a:t>
            </a:r>
          </a:p>
          <a:p>
            <a:endParaRPr lang="en-US" dirty="0"/>
          </a:p>
        </p:txBody>
      </p:sp>
      <p:sp>
        <p:nvSpPr>
          <p:cNvPr id="86018" name="Date Placeholder 3"/>
          <p:cNvSpPr>
            <a:spLocks noGrp="1"/>
          </p:cNvSpPr>
          <p:nvPr>
            <p:ph type="dt" sz="half" idx="10"/>
          </p:nvPr>
        </p:nvSpPr>
        <p:spPr>
          <a:noFill/>
        </p:spPr>
        <p:txBody>
          <a:bodyPr/>
          <a:lstStyle/>
          <a:p>
            <a:r>
              <a:rPr lang="en-US" smtClean="0"/>
              <a:t>1</a:t>
            </a:r>
          </a:p>
        </p:txBody>
      </p:sp>
      <p:pic>
        <p:nvPicPr>
          <p:cNvPr id="86021" name="Picture 9" descr="U.S. Department of Health and Human Services"/>
          <p:cNvPicPr>
            <a:picLocks noChangeAspect="1" noChangeArrowheads="1"/>
          </p:cNvPicPr>
          <p:nvPr/>
        </p:nvPicPr>
        <p:blipFill>
          <a:blip r:embed="rId13"/>
          <a:srcRect/>
          <a:stretch>
            <a:fillRect/>
          </a:stretch>
        </p:blipFill>
        <p:spPr bwMode="auto">
          <a:xfrm>
            <a:off x="762000" y="152400"/>
            <a:ext cx="609600" cy="609600"/>
          </a:xfrm>
          <a:prstGeom prst="rect">
            <a:avLst/>
          </a:prstGeom>
          <a:noFill/>
          <a:ln w="9525">
            <a:noFill/>
            <a:miter lim="800000"/>
            <a:headEnd/>
            <a:tailEnd/>
          </a:ln>
        </p:spPr>
      </p:pic>
      <p:pic>
        <p:nvPicPr>
          <p:cNvPr id="86022" name="Picture 7"/>
          <p:cNvPicPr>
            <a:picLocks noChangeAspect="1" noChangeArrowheads="1"/>
          </p:cNvPicPr>
          <p:nvPr/>
        </p:nvPicPr>
        <p:blipFill>
          <a:blip r:embed="rId14"/>
          <a:srcRect/>
          <a:stretch>
            <a:fillRect/>
          </a:stretch>
        </p:blipFill>
        <p:spPr bwMode="auto">
          <a:xfrm>
            <a:off x="8077200" y="304800"/>
            <a:ext cx="762000" cy="585788"/>
          </a:xfrm>
          <a:prstGeom prst="rect">
            <a:avLst/>
          </a:prstGeom>
          <a:noFill/>
          <a:ln w="9525">
            <a:noFill/>
            <a:miter lim="800000"/>
            <a:headEnd/>
            <a:tailEnd/>
          </a:ln>
        </p:spPr>
      </p:pic>
      <p:pic>
        <p:nvPicPr>
          <p:cNvPr id="86024" name="Picture 8" descr="color_logo2"/>
          <p:cNvPicPr>
            <a:picLocks noChangeAspect="1" noChangeArrowheads="1"/>
          </p:cNvPicPr>
          <p:nvPr/>
        </p:nvPicPr>
        <p:blipFill>
          <a:blip r:embed="rId15"/>
          <a:srcRect/>
          <a:stretch>
            <a:fillRect/>
          </a:stretch>
        </p:blipFill>
        <p:spPr bwMode="auto">
          <a:xfrm>
            <a:off x="381000" y="914400"/>
            <a:ext cx="1295400" cy="649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Acknowledgement</a:t>
            </a:r>
            <a:endParaRPr lang="en-US" b="1" dirty="0">
              <a:solidFill>
                <a:schemeClr val="tx1"/>
              </a:solidFill>
            </a:endParaRPr>
          </a:p>
        </p:txBody>
      </p:sp>
      <p:sp>
        <p:nvSpPr>
          <p:cNvPr id="3" name="Content Placeholder 2"/>
          <p:cNvSpPr>
            <a:spLocks noGrp="1"/>
          </p:cNvSpPr>
          <p:nvPr>
            <p:ph idx="1"/>
          </p:nvPr>
        </p:nvSpPr>
        <p:spPr/>
        <p:txBody>
          <a:bodyPr/>
          <a:lstStyle/>
          <a:p>
            <a:pPr>
              <a:buNone/>
            </a:pPr>
            <a:r>
              <a:rPr lang="en-US" b="1" dirty="0" smtClean="0">
                <a:latin typeface="Tahoma" charset="0"/>
              </a:rPr>
              <a:t>Linda Netterville, MS, RD</a:t>
            </a:r>
          </a:p>
          <a:p>
            <a:pPr>
              <a:buNone/>
            </a:pPr>
            <a:r>
              <a:rPr lang="en-US" b="1" dirty="0" smtClean="0">
                <a:latin typeface="Tahoma" charset="0"/>
              </a:rPr>
              <a:t>VP MOWAA</a:t>
            </a:r>
          </a:p>
          <a:p>
            <a:pPr>
              <a:buNone/>
            </a:pPr>
            <a:endParaRPr lang="en-US" b="1" dirty="0" smtClean="0">
              <a:latin typeface="Tahoma" charset="0"/>
            </a:endParaRPr>
          </a:p>
          <a:p>
            <a:pPr>
              <a:buNone/>
            </a:pPr>
            <a:r>
              <a:rPr lang="en-US" b="1" dirty="0" smtClean="0">
                <a:latin typeface="Tahoma" charset="0"/>
              </a:rPr>
              <a:t>DGA 2010 slide materials provided by the </a:t>
            </a:r>
            <a:r>
              <a:rPr lang="en-US" b="1" dirty="0" smtClean="0"/>
              <a:t>Office of Disease Prevention &amp; Health Promotion, HHS</a:t>
            </a:r>
            <a:endParaRPr lang="en-US" b="1" dirty="0" smtClean="0">
              <a:latin typeface="Tahoma" charset="0"/>
            </a:endParaRPr>
          </a:p>
          <a:p>
            <a:endParaRPr lang="en-US" dirty="0"/>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p:cNvSpPr>
          <p:nvPr>
            <p:ph type="ctrTitle" idx="4294967295"/>
          </p:nvPr>
        </p:nvSpPr>
        <p:spPr>
          <a:xfrm>
            <a:off x="622300" y="1304925"/>
            <a:ext cx="7772400" cy="1470025"/>
          </a:xfrm>
        </p:spPr>
        <p:txBody>
          <a:bodyPr>
            <a:normAutofit/>
            <a:scene3d>
              <a:camera prst="orthographicFront"/>
              <a:lightRig rig="soft" dir="t"/>
            </a:scene3d>
            <a:sp3d prstMaterial="softEdge">
              <a:bevelT w="25400" h="25400"/>
            </a:sp3d>
          </a:bodyPr>
          <a:lstStyle/>
          <a:p>
            <a:pPr algn="l">
              <a:defRPr/>
            </a:pPr>
            <a:r>
              <a:rPr lang="en-US" sz="4100" b="1" kern="1200" dirty="0" smtClean="0">
                <a:solidFill>
                  <a:schemeClr val="tx1"/>
                </a:solidFill>
                <a:ea typeface="+mj-ea"/>
                <a:cs typeface="+mj-cs"/>
              </a:rPr>
              <a:t>Thank You</a:t>
            </a:r>
          </a:p>
        </p:txBody>
      </p:sp>
      <p:sp>
        <p:nvSpPr>
          <p:cNvPr id="89091" name="Rectangle 3"/>
          <p:cNvSpPr>
            <a:spLocks noGrp="1"/>
          </p:cNvSpPr>
          <p:nvPr>
            <p:ph type="subTitle" idx="4294967295"/>
          </p:nvPr>
        </p:nvSpPr>
        <p:spPr>
          <a:xfrm>
            <a:off x="1524000" y="3048000"/>
            <a:ext cx="6045200" cy="1385888"/>
          </a:xfrm>
        </p:spPr>
        <p:txBody>
          <a:bodyPr/>
          <a:lstStyle/>
          <a:p>
            <a:pPr marL="109538" indent="0" algn="ctr">
              <a:lnSpc>
                <a:spcPct val="80000"/>
              </a:lnSpc>
              <a:buFontTx/>
              <a:buNone/>
            </a:pPr>
            <a:r>
              <a:rPr lang="en-US" sz="2900" b="1" smtClean="0"/>
              <a:t>Jean L. Lloyd</a:t>
            </a:r>
          </a:p>
          <a:p>
            <a:pPr marL="109538" indent="0" algn="ctr">
              <a:lnSpc>
                <a:spcPct val="80000"/>
              </a:lnSpc>
              <a:buFontTx/>
              <a:buNone/>
            </a:pPr>
            <a:r>
              <a:rPr lang="en-US" sz="2900" b="1" smtClean="0"/>
              <a:t>National Nutritionist</a:t>
            </a:r>
          </a:p>
          <a:p>
            <a:pPr marL="109538" indent="0" algn="ctr">
              <a:lnSpc>
                <a:spcPct val="80000"/>
              </a:lnSpc>
              <a:buFontTx/>
              <a:buNone/>
            </a:pPr>
            <a:r>
              <a:rPr lang="en-US" sz="2900" b="1" smtClean="0"/>
              <a:t>U S Administration on Aging</a:t>
            </a:r>
          </a:p>
          <a:p>
            <a:pPr marL="109538" indent="0" algn="ctr">
              <a:lnSpc>
                <a:spcPct val="80000"/>
              </a:lnSpc>
              <a:buFontTx/>
              <a:buNone/>
            </a:pPr>
            <a:r>
              <a:rPr lang="en-US" sz="2900" b="1" smtClean="0"/>
              <a:t>Jean.Lloyd@aoa.hhs.gov</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p:spPr>
        <p:txBody>
          <a:bodyPr/>
          <a:lstStyle/>
          <a:p>
            <a:endParaRPr lang="en-US" smtClean="0"/>
          </a:p>
        </p:txBody>
      </p:sp>
      <p:sp>
        <p:nvSpPr>
          <p:cNvPr id="20483" name="Rectangle 2"/>
          <p:cNvSpPr>
            <a:spLocks noGrp="1" noChangeArrowheads="1"/>
          </p:cNvSpPr>
          <p:nvPr>
            <p:ph type="title"/>
          </p:nvPr>
        </p:nvSpPr>
        <p:spPr>
          <a:xfrm>
            <a:off x="609600" y="0"/>
            <a:ext cx="7772400" cy="1371600"/>
          </a:xfrm>
        </p:spPr>
        <p:txBody>
          <a:bodyPr/>
          <a:lstStyle/>
          <a:p>
            <a:r>
              <a:rPr lang="en-US" sz="3200" b="1" i="1" smtClean="0"/>
              <a:t/>
            </a:r>
            <a:br>
              <a:rPr lang="en-US" sz="3200" b="1" i="1" smtClean="0"/>
            </a:br>
            <a:r>
              <a:rPr lang="en-US" sz="3200" b="1" i="1" smtClean="0"/>
              <a:t/>
            </a:r>
            <a:br>
              <a:rPr lang="en-US" sz="3200" b="1" i="1" smtClean="0"/>
            </a:br>
            <a:r>
              <a:rPr lang="en-US" sz="3200" b="1" i="1" smtClean="0">
                <a:solidFill>
                  <a:schemeClr val="tx1"/>
                </a:solidFill>
              </a:rPr>
              <a:t>Dietary Guidelines for Americans, 2010</a:t>
            </a:r>
            <a:r>
              <a:rPr lang="en-US" sz="3200" i="1" smtClean="0"/>
              <a:t/>
            </a:r>
            <a:br>
              <a:rPr lang="en-US" sz="3200" i="1" smtClean="0"/>
            </a:br>
            <a:r>
              <a:rPr lang="en-US" sz="3200" i="1" smtClean="0"/>
              <a:t/>
            </a:r>
            <a:br>
              <a:rPr lang="en-US" sz="3200" i="1" smtClean="0"/>
            </a:br>
            <a:endParaRPr lang="en-US" smtClean="0"/>
          </a:p>
        </p:txBody>
      </p:sp>
      <p:sp>
        <p:nvSpPr>
          <p:cNvPr id="20484" name="Rectangle 3"/>
          <p:cNvSpPr>
            <a:spLocks noGrp="1" noChangeArrowheads="1"/>
          </p:cNvSpPr>
          <p:nvPr>
            <p:ph type="body" sz="half" idx="1"/>
          </p:nvPr>
        </p:nvSpPr>
        <p:spPr>
          <a:xfrm>
            <a:off x="4191000" y="1066800"/>
            <a:ext cx="3733800" cy="3886200"/>
          </a:xfrm>
        </p:spPr>
        <p:txBody>
          <a:bodyPr/>
          <a:lstStyle/>
          <a:p>
            <a:pPr lvl="1" eaLnBrk="1" hangingPunct="1">
              <a:lnSpc>
                <a:spcPct val="90000"/>
              </a:lnSpc>
              <a:spcBef>
                <a:spcPts val="600"/>
              </a:spcBef>
              <a:buClr>
                <a:srgbClr val="D12205"/>
              </a:buClr>
              <a:buFontTx/>
              <a:buChar char="•"/>
            </a:pPr>
            <a:r>
              <a:rPr lang="en-US" sz="1800" b="1" smtClean="0">
                <a:solidFill>
                  <a:schemeClr val="accent2"/>
                </a:solidFill>
              </a:rPr>
              <a:t>Executive Summary</a:t>
            </a:r>
          </a:p>
          <a:p>
            <a:pPr lvl="1" eaLnBrk="1" hangingPunct="1">
              <a:lnSpc>
                <a:spcPct val="90000"/>
              </a:lnSpc>
              <a:spcBef>
                <a:spcPts val="600"/>
              </a:spcBef>
              <a:buClr>
                <a:srgbClr val="D12205"/>
              </a:buClr>
              <a:buFontTx/>
              <a:buChar char="•"/>
            </a:pPr>
            <a:r>
              <a:rPr lang="en-US" sz="1800" b="1" smtClean="0">
                <a:solidFill>
                  <a:schemeClr val="accent2"/>
                </a:solidFill>
              </a:rPr>
              <a:t>Chapter 1. Introduction</a:t>
            </a:r>
          </a:p>
          <a:p>
            <a:pPr lvl="1" eaLnBrk="1" hangingPunct="1">
              <a:lnSpc>
                <a:spcPct val="90000"/>
              </a:lnSpc>
              <a:spcBef>
                <a:spcPts val="600"/>
              </a:spcBef>
              <a:buClr>
                <a:srgbClr val="D12205"/>
              </a:buClr>
              <a:buFontTx/>
              <a:buChar char="•"/>
            </a:pPr>
            <a:r>
              <a:rPr lang="en-US" sz="1800" b="1" smtClean="0">
                <a:solidFill>
                  <a:schemeClr val="accent2"/>
                </a:solidFill>
              </a:rPr>
              <a:t>Chapter 2. Balancing Calories to Manage Weight </a:t>
            </a:r>
          </a:p>
          <a:p>
            <a:pPr lvl="1" eaLnBrk="1" hangingPunct="1">
              <a:lnSpc>
                <a:spcPct val="90000"/>
              </a:lnSpc>
              <a:spcBef>
                <a:spcPts val="600"/>
              </a:spcBef>
              <a:buClr>
                <a:srgbClr val="D12205"/>
              </a:buClr>
              <a:buFontTx/>
              <a:buChar char="•"/>
            </a:pPr>
            <a:r>
              <a:rPr lang="en-US" sz="1800" b="1" smtClean="0">
                <a:solidFill>
                  <a:schemeClr val="accent2"/>
                </a:solidFill>
              </a:rPr>
              <a:t>Chapter 3. Foods and Food Components to Reduce </a:t>
            </a:r>
          </a:p>
          <a:p>
            <a:pPr lvl="1" eaLnBrk="1" hangingPunct="1">
              <a:lnSpc>
                <a:spcPct val="90000"/>
              </a:lnSpc>
              <a:spcBef>
                <a:spcPts val="600"/>
              </a:spcBef>
              <a:buClr>
                <a:srgbClr val="D12205"/>
              </a:buClr>
              <a:buFontTx/>
              <a:buChar char="•"/>
            </a:pPr>
            <a:r>
              <a:rPr lang="en-US" sz="1800" b="1" smtClean="0">
                <a:solidFill>
                  <a:schemeClr val="accent2"/>
                </a:solidFill>
              </a:rPr>
              <a:t>Chapter 4. Foods and Nutrients to Increase</a:t>
            </a:r>
          </a:p>
          <a:p>
            <a:pPr lvl="1" eaLnBrk="1" hangingPunct="1">
              <a:lnSpc>
                <a:spcPct val="90000"/>
              </a:lnSpc>
              <a:spcBef>
                <a:spcPts val="600"/>
              </a:spcBef>
              <a:buClr>
                <a:srgbClr val="D12205"/>
              </a:buClr>
              <a:buFontTx/>
              <a:buChar char="•"/>
            </a:pPr>
            <a:r>
              <a:rPr lang="en-US" sz="1800" b="1" smtClean="0">
                <a:solidFill>
                  <a:schemeClr val="accent2"/>
                </a:solidFill>
              </a:rPr>
              <a:t>Chapter 5. Building Healthy Eating Patterns </a:t>
            </a:r>
          </a:p>
          <a:p>
            <a:pPr lvl="1" eaLnBrk="1" hangingPunct="1">
              <a:lnSpc>
                <a:spcPct val="90000"/>
              </a:lnSpc>
              <a:spcBef>
                <a:spcPts val="600"/>
              </a:spcBef>
              <a:buClr>
                <a:srgbClr val="D12205"/>
              </a:buClr>
              <a:buFontTx/>
              <a:buChar char="•"/>
            </a:pPr>
            <a:r>
              <a:rPr lang="en-US" sz="1800" b="1" smtClean="0">
                <a:solidFill>
                  <a:schemeClr val="accent2"/>
                </a:solidFill>
              </a:rPr>
              <a:t>Chapter 6. Helping Americans Make Healthy Choices </a:t>
            </a:r>
          </a:p>
          <a:p>
            <a:pPr lvl="1" eaLnBrk="1" hangingPunct="1">
              <a:lnSpc>
                <a:spcPct val="90000"/>
              </a:lnSpc>
              <a:spcBef>
                <a:spcPts val="600"/>
              </a:spcBef>
              <a:buClr>
                <a:srgbClr val="D12205"/>
              </a:buClr>
              <a:buFontTx/>
              <a:buChar char="•"/>
            </a:pPr>
            <a:r>
              <a:rPr lang="en-US" sz="1800" b="1" smtClean="0">
                <a:solidFill>
                  <a:schemeClr val="accent2"/>
                </a:solidFill>
              </a:rPr>
              <a:t>16 Appendices</a:t>
            </a:r>
          </a:p>
          <a:p>
            <a:pPr>
              <a:lnSpc>
                <a:spcPct val="90000"/>
              </a:lnSpc>
            </a:pPr>
            <a:endParaRPr lang="en-US" sz="1800" smtClean="0"/>
          </a:p>
        </p:txBody>
      </p:sp>
      <p:pic>
        <p:nvPicPr>
          <p:cNvPr id="35" name="Picture 34" descr="2010.png"/>
          <p:cNvPicPr>
            <a:picLocks noChangeAspect="1"/>
          </p:cNvPicPr>
          <p:nvPr/>
        </p:nvPicPr>
        <p:blipFill>
          <a:blip r:embed="rId3"/>
          <a:stretch>
            <a:fillRect/>
          </a:stretch>
        </p:blipFill>
        <p:spPr>
          <a:xfrm>
            <a:off x="838200" y="1752600"/>
            <a:ext cx="2554288" cy="3581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4523</TotalTime>
  <Words>4827</Words>
  <Application>Microsoft Office PowerPoint</Application>
  <PresentationFormat>On-screen Show (4:3)</PresentationFormat>
  <Paragraphs>788</Paragraphs>
  <Slides>83</Slides>
  <Notes>36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85" baseType="lpstr">
      <vt:lpstr>Blank Presentation</vt:lpstr>
      <vt:lpstr>Slide</vt:lpstr>
      <vt:lpstr>The 2010 Dietary Guidelines For Americans</vt:lpstr>
      <vt:lpstr>Overview</vt:lpstr>
      <vt:lpstr>What influences what we eat? Obesigenic Environment</vt:lpstr>
      <vt:lpstr>What influences what we eat? Obesigenic Environment</vt:lpstr>
      <vt:lpstr>What influences what we eat? Obesigenic Environment</vt:lpstr>
      <vt:lpstr>Purpose of the OAA Nutrition Programs  Sections 330, 601</vt:lpstr>
      <vt:lpstr>What are the Nutrition Program Requirements? Sections 339, 601 </vt:lpstr>
      <vt:lpstr>Program Implementation</vt:lpstr>
      <vt:lpstr>  Dietary Guidelines for Americans, 2010  </vt:lpstr>
      <vt:lpstr>What are the 2010 Dietary Guidelines for Americans (DGAs)?</vt:lpstr>
      <vt:lpstr>HHS/USDA Dietary Guidelines Development Process</vt:lpstr>
      <vt:lpstr>Science: Evidence Based Library www.nutritionevidencelibrary.gov 130 Research Questions</vt:lpstr>
      <vt:lpstr>Science Basis For Dietary Guidelines</vt:lpstr>
      <vt:lpstr>Dietary Guidelines for Americans, 2010 Diet-Related Chronic Diseases and Conditions </vt:lpstr>
      <vt:lpstr>PowerPoint Presentation</vt:lpstr>
      <vt:lpstr>PowerPoint Presentation</vt:lpstr>
      <vt:lpstr>PowerPoint Presentation</vt:lpstr>
      <vt:lpstr>OAA Nutrition Program Serves People with Nutrition Related Chronic Disease</vt:lpstr>
      <vt:lpstr>Dietary Guidelines for Americans, 2010 Overarching Concepts </vt:lpstr>
      <vt:lpstr>Ch 2: Balancing Calories to Manage Weight Key Recommendations</vt:lpstr>
      <vt:lpstr>Ch. 2: Balancing Calories to Manage Weight Key Recommendations</vt:lpstr>
      <vt:lpstr>Key Recommendations Physical Activity Guidelines for 65+ </vt:lpstr>
      <vt:lpstr>Definition: Nutrient Density for Food</vt:lpstr>
      <vt:lpstr>Definition: Nutrient Density for Food</vt:lpstr>
      <vt:lpstr>Nutrient Dense and Non-Nutrient Dense  Forms of Sample Foods</vt:lpstr>
      <vt:lpstr>Principles for Promoting  Calorie Balance</vt:lpstr>
      <vt:lpstr>Balancing Calories to Maintain Weight</vt:lpstr>
      <vt:lpstr>Top Sources of Calories  Among Americans 2 Years and Older</vt:lpstr>
      <vt:lpstr>PowerPoint Presentation</vt:lpstr>
      <vt:lpstr>Ch. 3: Foods and Food Components to Reduce  Key Recommendations</vt:lpstr>
      <vt:lpstr>U.S. Sodium Intake</vt:lpstr>
      <vt:lpstr>Food Sources of Sodium</vt:lpstr>
      <vt:lpstr>Sodium Issues IFIC, August, 2009 </vt:lpstr>
      <vt:lpstr>Sodium Issues Institute of Medicine, 2010 </vt:lpstr>
      <vt:lpstr>Sodium Sources</vt:lpstr>
      <vt:lpstr>Sodium Sources Goal: 500 mg/meal Per DGA Recommendations</vt:lpstr>
      <vt:lpstr>Advice to Reduce Sodium Intake</vt:lpstr>
      <vt:lpstr>Ch. 3: Foods and Food Components to Reduce  Key Recommendations</vt:lpstr>
      <vt:lpstr>Food Sources of Saturated Fats</vt:lpstr>
      <vt:lpstr>Ch. 3: Foods and Food Components to Reduce  Key Recommendations</vt:lpstr>
      <vt:lpstr>Ch. 3: Foods and Food Components to Reduce</vt:lpstr>
      <vt:lpstr>Food Sources of Added Sugars</vt:lpstr>
      <vt:lpstr>Ch. 3: Foods and Food Components to Reduce  Key Recommendations</vt:lpstr>
      <vt:lpstr>Food Sources of Refined Grains</vt:lpstr>
      <vt:lpstr>  Key Recommendations </vt:lpstr>
      <vt:lpstr>PowerPoint Presentation</vt:lpstr>
      <vt:lpstr>Ch. 4: Foods and Nutrients to Increase  Key Recommendations</vt:lpstr>
      <vt:lpstr>Ch. 4: Foods and Nutrients to Increase  Key Recommendations</vt:lpstr>
      <vt:lpstr>Whole Grain Guidance</vt:lpstr>
      <vt:lpstr>Ch. 4: Foods and Nutrients to Increase  Key Recommendations</vt:lpstr>
      <vt:lpstr>Ch. 4: Foods and Nutrients to Increase  Key Recommendations</vt:lpstr>
      <vt:lpstr>Ch. 4: Foods and Nutrients to Increase  Key Recommendations for Older Adults</vt:lpstr>
      <vt:lpstr>Increase</vt:lpstr>
      <vt:lpstr>Comparison of Consumption to Recommendations</vt:lpstr>
      <vt:lpstr>Ch. 5: Building Healthy Eating Patterns  Key Recommendations</vt:lpstr>
      <vt:lpstr>Recommended Eating Pattern Dietary Approaches to Stop Hypertension - DASH</vt:lpstr>
      <vt:lpstr>DASH Eating Plan</vt:lpstr>
      <vt:lpstr>Recommended Eating Patterns USDA Food Patterns</vt:lpstr>
      <vt:lpstr>USDA Food Pattern</vt:lpstr>
      <vt:lpstr>Embedding Evidence Based Practice in Nutrition Services</vt:lpstr>
      <vt:lpstr>Principles of Menu Planning</vt:lpstr>
      <vt:lpstr>Menu Planning</vt:lpstr>
      <vt:lpstr>Menu Planning</vt:lpstr>
      <vt:lpstr>Menu Planning</vt:lpstr>
      <vt:lpstr>PowerPoint Presentation</vt:lpstr>
      <vt:lpstr>Ideas</vt:lpstr>
      <vt:lpstr>Ideas</vt:lpstr>
      <vt:lpstr>Customer Input </vt:lpstr>
      <vt:lpstr>Food Safety</vt:lpstr>
      <vt:lpstr>What’s on Your Plate?</vt:lpstr>
      <vt:lpstr>PowerPoint Presentation</vt:lpstr>
      <vt:lpstr>Turkey Menu Special Emphasis: Fiber, potassium, sodium</vt:lpstr>
      <vt:lpstr>Turkey Menu</vt:lpstr>
      <vt:lpstr>How can we make healthy choices?</vt:lpstr>
      <vt:lpstr>Communicating the Dietary Guidelines:  Starter Consumer Messages </vt:lpstr>
      <vt:lpstr>Behavior Changes</vt:lpstr>
      <vt:lpstr>Behavior Changes</vt:lpstr>
      <vt:lpstr>Behavior Changes</vt:lpstr>
      <vt:lpstr>Dietary Guidelines Resources</vt:lpstr>
      <vt:lpstr>Other Resources</vt:lpstr>
      <vt:lpstr>Other Federal Resources</vt:lpstr>
      <vt:lpstr>Acknowledgement</vt:lpstr>
      <vt:lpstr>Thank You</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Dietary Guidelines for Americans, 2010</dc:title>
  <dc:creator>kathryn mcmurry</dc:creator>
  <cp:lastModifiedBy>Suzanne Grubb</cp:lastModifiedBy>
  <cp:revision>280</cp:revision>
  <dcterms:created xsi:type="dcterms:W3CDTF">2011-02-28T19:23:48Z</dcterms:created>
  <dcterms:modified xsi:type="dcterms:W3CDTF">2011-09-07T20:05:22Z</dcterms:modified>
</cp:coreProperties>
</file>